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5" r:id="rId5"/>
    <p:sldMasterId id="2147483657" r:id="rId6"/>
  </p:sldMasterIdLst>
  <p:notesMasterIdLst>
    <p:notesMasterId r:id="rId96"/>
  </p:notesMasterIdLst>
  <p:handoutMasterIdLst>
    <p:handoutMasterId r:id="rId97"/>
  </p:handoutMasterIdLst>
  <p:sldIdLst>
    <p:sldId id="430" r:id="rId7"/>
    <p:sldId id="559" r:id="rId8"/>
    <p:sldId id="560" r:id="rId9"/>
    <p:sldId id="561" r:id="rId10"/>
    <p:sldId id="562" r:id="rId11"/>
    <p:sldId id="563" r:id="rId12"/>
    <p:sldId id="564" r:id="rId13"/>
    <p:sldId id="565" r:id="rId14"/>
    <p:sldId id="567" r:id="rId15"/>
    <p:sldId id="585" r:id="rId16"/>
    <p:sldId id="568" r:id="rId17"/>
    <p:sldId id="572" r:id="rId18"/>
    <p:sldId id="569" r:id="rId19"/>
    <p:sldId id="573" r:id="rId20"/>
    <p:sldId id="574" r:id="rId21"/>
    <p:sldId id="575" r:id="rId22"/>
    <p:sldId id="576" r:id="rId23"/>
    <p:sldId id="577" r:id="rId24"/>
    <p:sldId id="578" r:id="rId25"/>
    <p:sldId id="571" r:id="rId26"/>
    <p:sldId id="586" r:id="rId27"/>
    <p:sldId id="579" r:id="rId28"/>
    <p:sldId id="580" r:id="rId29"/>
    <p:sldId id="581" r:id="rId30"/>
    <p:sldId id="582" r:id="rId31"/>
    <p:sldId id="583" r:id="rId32"/>
    <p:sldId id="584" r:id="rId33"/>
    <p:sldId id="531" r:id="rId34"/>
    <p:sldId id="557" r:id="rId35"/>
    <p:sldId id="558" r:id="rId36"/>
    <p:sldId id="555" r:id="rId37"/>
    <p:sldId id="492" r:id="rId38"/>
    <p:sldId id="515" r:id="rId39"/>
    <p:sldId id="509" r:id="rId40"/>
    <p:sldId id="461" r:id="rId41"/>
    <p:sldId id="462" r:id="rId42"/>
    <p:sldId id="463" r:id="rId43"/>
    <p:sldId id="464" r:id="rId44"/>
    <p:sldId id="465" r:id="rId45"/>
    <p:sldId id="466" r:id="rId46"/>
    <p:sldId id="467" r:id="rId47"/>
    <p:sldId id="468" r:id="rId48"/>
    <p:sldId id="469" r:id="rId49"/>
    <p:sldId id="532" r:id="rId50"/>
    <p:sldId id="534" r:id="rId51"/>
    <p:sldId id="535" r:id="rId52"/>
    <p:sldId id="536" r:id="rId53"/>
    <p:sldId id="537" r:id="rId54"/>
    <p:sldId id="538" r:id="rId55"/>
    <p:sldId id="539" r:id="rId56"/>
    <p:sldId id="540" r:id="rId57"/>
    <p:sldId id="541" r:id="rId58"/>
    <p:sldId id="542" r:id="rId59"/>
    <p:sldId id="543" r:id="rId60"/>
    <p:sldId id="544" r:id="rId61"/>
    <p:sldId id="545" r:id="rId62"/>
    <p:sldId id="546" r:id="rId63"/>
    <p:sldId id="547" r:id="rId64"/>
    <p:sldId id="548" r:id="rId65"/>
    <p:sldId id="549" r:id="rId66"/>
    <p:sldId id="495" r:id="rId67"/>
    <p:sldId id="474" r:id="rId68"/>
    <p:sldId id="475" r:id="rId69"/>
    <p:sldId id="497" r:id="rId70"/>
    <p:sldId id="498" r:id="rId71"/>
    <p:sldId id="554" r:id="rId72"/>
    <p:sldId id="556" r:id="rId73"/>
    <p:sldId id="510" r:id="rId74"/>
    <p:sldId id="511" r:id="rId75"/>
    <p:sldId id="513" r:id="rId76"/>
    <p:sldId id="552" r:id="rId77"/>
    <p:sldId id="551" r:id="rId78"/>
    <p:sldId id="550" r:id="rId79"/>
    <p:sldId id="553" r:id="rId80"/>
    <p:sldId id="517" r:id="rId81"/>
    <p:sldId id="518" r:id="rId82"/>
    <p:sldId id="519" r:id="rId83"/>
    <p:sldId id="520" r:id="rId84"/>
    <p:sldId id="521" r:id="rId85"/>
    <p:sldId id="522" r:id="rId86"/>
    <p:sldId id="523" r:id="rId87"/>
    <p:sldId id="524" r:id="rId88"/>
    <p:sldId id="525" r:id="rId89"/>
    <p:sldId id="526" r:id="rId90"/>
    <p:sldId id="527" r:id="rId91"/>
    <p:sldId id="528" r:id="rId92"/>
    <p:sldId id="529" r:id="rId93"/>
    <p:sldId id="530" r:id="rId94"/>
    <p:sldId id="305" r:id="rId95"/>
  </p:sldIdLst>
  <p:sldSz cx="9144000" cy="6858000" type="screen4x3"/>
  <p:notesSz cx="7315200" cy="9601200"/>
  <p:custDataLst>
    <p:tags r:id="rId98"/>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7F9F"/>
    <a:srgbClr val="54933E"/>
    <a:srgbClr val="34ACDE"/>
    <a:srgbClr val="00BABA"/>
    <a:srgbClr val="F67B44"/>
    <a:srgbClr val="F3540D"/>
    <a:srgbClr val="586068"/>
    <a:srgbClr val="EFF0F1"/>
    <a:srgbClr val="FDB183"/>
    <a:srgbClr val="F9B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4" autoAdjust="0"/>
    <p:restoredTop sz="99762" autoAdjust="0"/>
  </p:normalViewPr>
  <p:slideViewPr>
    <p:cSldViewPr snapToGrid="0">
      <p:cViewPr varScale="1">
        <p:scale>
          <a:sx n="103" d="100"/>
          <a:sy n="103" d="100"/>
        </p:scale>
        <p:origin x="114" y="35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618"/>
    </p:cViewPr>
  </p:sorterViewPr>
  <p:notesViewPr>
    <p:cSldViewPr snapToGrid="0">
      <p:cViewPr varScale="1">
        <p:scale>
          <a:sx n="71" d="100"/>
          <a:sy n="71" d="100"/>
        </p:scale>
        <p:origin x="3120" y="6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tags" Target="tags/tag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1#3" csCatId="colorful" phldr="1"/>
      <dgm:spPr/>
      <dgm:t>
        <a:bodyPr/>
        <a:lstStyle/>
        <a:p>
          <a:endParaRPr lang="en-US"/>
        </a:p>
      </dgm:t>
    </dgm:pt>
    <dgm:pt modelId="{CA2A7704-EAE0-46A5-91B9-420AE431FDF8}">
      <dgm:prSet custT="1">
        <dgm:style>
          <a:lnRef idx="1">
            <a:schemeClr val="accent1"/>
          </a:lnRef>
          <a:fillRef idx="3">
            <a:schemeClr val="accent1"/>
          </a:fillRef>
          <a:effectRef idx="2">
            <a:schemeClr val="accent1"/>
          </a:effectRef>
          <a:fontRef idx="minor">
            <a:schemeClr val="lt1"/>
          </a:fontRef>
        </dgm:style>
      </dgm:prSet>
      <dgm:spPr>
        <a:ln/>
      </dgm:spPr>
      <dgm:t>
        <a:bodyPr/>
        <a:lstStyle/>
        <a:p>
          <a:r>
            <a:rPr lang="en-US" sz="1000" dirty="0" smtClean="0"/>
            <a:t>Bluetooth </a:t>
          </a:r>
        </a:p>
        <a:p>
          <a:r>
            <a:rPr lang="en-US" sz="1000" dirty="0" smtClean="0"/>
            <a:t>Link Layer</a:t>
          </a:r>
          <a:endParaRPr lang="en-US" sz="1000" dirty="0"/>
        </a:p>
      </dgm:t>
    </dgm:pt>
    <dgm:pt modelId="{6D8EE2DF-E5BD-4DD9-AE22-0EEF8729ACCC}" type="parTrans" cxnId="{E3DE63C0-EF31-410A-8F6A-D9669BC7BFBE}">
      <dgm:prSet/>
      <dgm:spPr/>
      <dgm:t>
        <a:bodyPr/>
        <a:lstStyle/>
        <a:p>
          <a:endParaRPr lang="en-US"/>
        </a:p>
      </dgm:t>
    </dgm:pt>
    <dgm:pt modelId="{CFD37786-D92F-4412-A830-95803C7D2CF0}" type="sibTrans" cxnId="{E3DE63C0-EF31-410A-8F6A-D9669BC7BFBE}">
      <dgm:prSet/>
      <dgm:spPr/>
      <dgm:t>
        <a:bodyPr/>
        <a:lstStyle/>
        <a:p>
          <a:endParaRPr lang="en-US"/>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F70E422B-A656-40C8-9C44-4234D1CA6E45}" type="pres">
      <dgm:prSet presAssocID="{CA2A7704-EAE0-46A5-91B9-420AE431FDF8}" presName="vertOne" presStyleCnt="0"/>
      <dgm:spPr/>
    </dgm:pt>
    <dgm:pt modelId="{07EB7692-7165-40EB-9874-2BC433B00037}" type="pres">
      <dgm:prSet presAssocID="{CA2A7704-EAE0-46A5-91B9-420AE431FDF8}" presName="txOne" presStyleLbl="node0" presStyleIdx="0" presStyleCnt="1">
        <dgm:presLayoutVars>
          <dgm:chPref val="3"/>
        </dgm:presLayoutVars>
      </dgm:prSet>
      <dgm:spPr/>
      <dgm:t>
        <a:bodyPr/>
        <a:lstStyle/>
        <a:p>
          <a:endParaRPr lang="en-US"/>
        </a:p>
      </dgm:t>
    </dgm:pt>
    <dgm:pt modelId="{F146C1E6-FE20-46E1-98E0-9491B0A81F39}" type="pres">
      <dgm:prSet presAssocID="{CA2A7704-EAE0-46A5-91B9-420AE431FDF8}" presName="horzOne" presStyleCnt="0"/>
      <dgm:spPr/>
    </dgm:pt>
  </dgm:ptLst>
  <dgm:cxnLst>
    <dgm:cxn modelId="{3EF1510B-75A6-4894-A9C4-3F07318DA81F}" type="presOf" srcId="{CA2A7704-EAE0-46A5-91B9-420AE431FDF8}" destId="{07EB7692-7165-40EB-9874-2BC433B00037}" srcOrd="0" destOrd="0" presId="urn:microsoft.com/office/officeart/2005/8/layout/hierarchy4"/>
    <dgm:cxn modelId="{7AECE194-DDAE-4CC2-9BE8-4833064C7DE6}" type="presOf" srcId="{3D3D9309-2AA1-43CA-9275-D7691A6F13A6}" destId="{6B4365D8-EFBE-4F16-BB7E-70E7ADF759CB}" srcOrd="0" destOrd="0" presId="urn:microsoft.com/office/officeart/2005/8/layout/hierarchy4"/>
    <dgm:cxn modelId="{E3DE63C0-EF31-410A-8F6A-D9669BC7BFBE}" srcId="{3D3D9309-2AA1-43CA-9275-D7691A6F13A6}" destId="{CA2A7704-EAE0-46A5-91B9-420AE431FDF8}" srcOrd="0" destOrd="0" parTransId="{6D8EE2DF-E5BD-4DD9-AE22-0EEF8729ACCC}" sibTransId="{CFD37786-D92F-4412-A830-95803C7D2CF0}"/>
    <dgm:cxn modelId="{55B511FF-A7EC-4D75-AD83-EFA887EF77CE}" type="presParOf" srcId="{6B4365D8-EFBE-4F16-BB7E-70E7ADF759CB}" destId="{F70E422B-A656-40C8-9C44-4234D1CA6E45}" srcOrd="0" destOrd="0" presId="urn:microsoft.com/office/officeart/2005/8/layout/hierarchy4"/>
    <dgm:cxn modelId="{05250107-488A-4E37-9D8C-EF21A0637951}" type="presParOf" srcId="{F70E422B-A656-40C8-9C44-4234D1CA6E45}" destId="{07EB7692-7165-40EB-9874-2BC433B00037}" srcOrd="0" destOrd="0" presId="urn:microsoft.com/office/officeart/2005/8/layout/hierarchy4"/>
    <dgm:cxn modelId="{E57C4C8D-5DDD-4FED-9D0E-DE2734F16F61}" type="presParOf" srcId="{F70E422B-A656-40C8-9C44-4234D1CA6E45}" destId="{F146C1E6-FE20-46E1-98E0-9491B0A81F39}" srcOrd="1" destOrd="0" presId="urn:microsoft.com/office/officeart/2005/8/layout/hierarchy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1#9" csCatId="colorful" phldr="1"/>
      <dgm:spPr/>
      <dgm:t>
        <a:bodyPr/>
        <a:lstStyle/>
        <a:p>
          <a:endParaRPr lang="en-US"/>
        </a:p>
      </dgm:t>
    </dgm:pt>
    <dgm:pt modelId="{41F91C66-0021-453D-89C3-BA5651B874AC}">
      <dgm:prSet custT="1">
        <dgm:style>
          <a:lnRef idx="1">
            <a:schemeClr val="accent2"/>
          </a:lnRef>
          <a:fillRef idx="3">
            <a:schemeClr val="accent2"/>
          </a:fillRef>
          <a:effectRef idx="2">
            <a:schemeClr val="accent2"/>
          </a:effectRef>
          <a:fontRef idx="minor">
            <a:schemeClr val="lt1"/>
          </a:fontRef>
        </dgm:style>
      </dgm:prSet>
      <dgm:spPr>
        <a:ln/>
      </dgm:spPr>
      <dgm:t>
        <a:bodyPr/>
        <a:lstStyle/>
        <a:p>
          <a:r>
            <a:rPr lang="en-US" sz="800" dirty="0" smtClean="0"/>
            <a:t>Home Automation (HA1.2)</a:t>
          </a:r>
          <a:endParaRPr lang="en-US" sz="800" dirty="0"/>
        </a:p>
      </dgm:t>
    </dgm:pt>
    <dgm:pt modelId="{DC3AFFF7-2D81-45DF-AD23-759BA0804CDC}" type="parTrans" cxnId="{2F017750-CF5A-4E04-B6CB-630101534CD4}">
      <dgm:prSet/>
      <dgm:spPr/>
      <dgm:t>
        <a:bodyPr/>
        <a:lstStyle/>
        <a:p>
          <a:endParaRPr lang="en-US"/>
        </a:p>
      </dgm:t>
    </dgm:pt>
    <dgm:pt modelId="{5049A9FE-C1F9-4994-91CE-801456E555A8}" type="sibTrans" cxnId="{2F017750-CF5A-4E04-B6CB-630101534CD4}">
      <dgm:prSet/>
      <dgm:spPr/>
      <dgm:t>
        <a:bodyPr/>
        <a:lstStyle/>
        <a:p>
          <a:endParaRPr lang="en-US"/>
        </a:p>
      </dgm:t>
    </dgm:pt>
    <dgm:pt modelId="{DB0802AF-E625-40E1-BB3C-2858DF03FA0C}">
      <dgm:prSet custT="1">
        <dgm:style>
          <a:lnRef idx="1">
            <a:schemeClr val="accent2"/>
          </a:lnRef>
          <a:fillRef idx="3">
            <a:schemeClr val="accent2"/>
          </a:fillRef>
          <a:effectRef idx="2">
            <a:schemeClr val="accent2"/>
          </a:effectRef>
          <a:fontRef idx="minor">
            <a:schemeClr val="lt1"/>
          </a:fontRef>
        </dgm:style>
      </dgm:prSet>
      <dgm:spPr>
        <a:ln/>
      </dgm:spPr>
      <dgm:t>
        <a:bodyPr/>
        <a:lstStyle/>
        <a:p>
          <a:r>
            <a:rPr lang="en-US" sz="800" dirty="0" smtClean="0"/>
            <a:t>Light Link (ZLL)</a:t>
          </a:r>
          <a:endParaRPr lang="en-US" sz="800" dirty="0"/>
        </a:p>
      </dgm:t>
    </dgm:pt>
    <dgm:pt modelId="{BA077EE5-6EB6-4186-9027-DFC38E868EE5}" type="parTrans" cxnId="{ED967773-A969-4D9E-B245-59269E2C2D9F}">
      <dgm:prSet/>
      <dgm:spPr/>
      <dgm:t>
        <a:bodyPr/>
        <a:lstStyle/>
        <a:p>
          <a:endParaRPr lang="en-US"/>
        </a:p>
      </dgm:t>
    </dgm:pt>
    <dgm:pt modelId="{52B2B1E2-7611-46A8-AA11-447231894F82}" type="sibTrans" cxnId="{ED967773-A969-4D9E-B245-59269E2C2D9F}">
      <dgm:prSet/>
      <dgm:spPr/>
      <dgm:t>
        <a:bodyPr/>
        <a:lstStyle/>
        <a:p>
          <a:endParaRPr lang="en-US"/>
        </a:p>
      </dgm:t>
    </dgm:pt>
    <dgm:pt modelId="{C46AF3AD-67B5-4B6F-9575-BFD128909C1A}">
      <dgm:prSet custT="1">
        <dgm:style>
          <a:lnRef idx="1">
            <a:schemeClr val="accent2"/>
          </a:lnRef>
          <a:fillRef idx="3">
            <a:schemeClr val="accent2"/>
          </a:fillRef>
          <a:effectRef idx="2">
            <a:schemeClr val="accent2"/>
          </a:effectRef>
          <a:fontRef idx="minor">
            <a:schemeClr val="lt1"/>
          </a:fontRef>
        </dgm:style>
      </dgm:prSet>
      <dgm:spPr>
        <a:ln/>
      </dgm:spPr>
      <dgm:t>
        <a:bodyPr/>
        <a:lstStyle/>
        <a:p>
          <a:r>
            <a:rPr lang="en-US" sz="800" dirty="0" smtClean="0"/>
            <a:t>Smart Energy (SE1.x)</a:t>
          </a:r>
          <a:endParaRPr lang="en-US" sz="800" dirty="0"/>
        </a:p>
      </dgm:t>
    </dgm:pt>
    <dgm:pt modelId="{0233C3AB-F9FC-4908-ADDE-70B6D7661768}" type="parTrans" cxnId="{EBBDC0AF-99BD-4103-A8D7-14062DDDC1B4}">
      <dgm:prSet/>
      <dgm:spPr/>
      <dgm:t>
        <a:bodyPr/>
        <a:lstStyle/>
        <a:p>
          <a:endParaRPr lang="en-US"/>
        </a:p>
      </dgm:t>
    </dgm:pt>
    <dgm:pt modelId="{157B01FE-F907-48CA-9C15-D61327D06983}" type="sibTrans" cxnId="{EBBDC0AF-99BD-4103-A8D7-14062DDDC1B4}">
      <dgm:prSet/>
      <dgm:spPr/>
      <dgm:t>
        <a:bodyPr/>
        <a:lstStyle/>
        <a:p>
          <a:endParaRPr lang="en-US"/>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CCEAE2D5-C52B-4519-A0DA-9BD439631C12}" type="pres">
      <dgm:prSet presAssocID="{41F91C66-0021-453D-89C3-BA5651B874AC}" presName="vertOne" presStyleCnt="0"/>
      <dgm:spPr/>
    </dgm:pt>
    <dgm:pt modelId="{2B5448ED-2CCE-4BA6-9CCE-4F684B6EF58A}" type="pres">
      <dgm:prSet presAssocID="{41F91C66-0021-453D-89C3-BA5651B874AC}" presName="txOne" presStyleLbl="node0" presStyleIdx="0" presStyleCnt="3">
        <dgm:presLayoutVars>
          <dgm:chPref val="3"/>
        </dgm:presLayoutVars>
      </dgm:prSet>
      <dgm:spPr/>
      <dgm:t>
        <a:bodyPr/>
        <a:lstStyle/>
        <a:p>
          <a:endParaRPr lang="en-US"/>
        </a:p>
      </dgm:t>
    </dgm:pt>
    <dgm:pt modelId="{6BCE89B6-814A-4A12-82FC-BFC34D4D17AE}" type="pres">
      <dgm:prSet presAssocID="{41F91C66-0021-453D-89C3-BA5651B874AC}" presName="horzOne" presStyleCnt="0"/>
      <dgm:spPr/>
    </dgm:pt>
    <dgm:pt modelId="{592CA2BA-14AC-4C33-AB73-8A0E121BF510}" type="pres">
      <dgm:prSet presAssocID="{5049A9FE-C1F9-4994-91CE-801456E555A8}" presName="sibSpaceOne" presStyleCnt="0"/>
      <dgm:spPr/>
    </dgm:pt>
    <dgm:pt modelId="{20DEF211-BAA5-41A4-9807-144697BABDD1}" type="pres">
      <dgm:prSet presAssocID="{DB0802AF-E625-40E1-BB3C-2858DF03FA0C}" presName="vertOne" presStyleCnt="0"/>
      <dgm:spPr/>
    </dgm:pt>
    <dgm:pt modelId="{98943A35-F993-4805-8ACC-C4E459EA8907}" type="pres">
      <dgm:prSet presAssocID="{DB0802AF-E625-40E1-BB3C-2858DF03FA0C}" presName="txOne" presStyleLbl="node0" presStyleIdx="1" presStyleCnt="3">
        <dgm:presLayoutVars>
          <dgm:chPref val="3"/>
        </dgm:presLayoutVars>
      </dgm:prSet>
      <dgm:spPr/>
      <dgm:t>
        <a:bodyPr/>
        <a:lstStyle/>
        <a:p>
          <a:endParaRPr lang="en-US"/>
        </a:p>
      </dgm:t>
    </dgm:pt>
    <dgm:pt modelId="{E2F70D9F-4318-46E4-B446-2572430F5765}" type="pres">
      <dgm:prSet presAssocID="{DB0802AF-E625-40E1-BB3C-2858DF03FA0C}" presName="horzOne" presStyleCnt="0"/>
      <dgm:spPr/>
    </dgm:pt>
    <dgm:pt modelId="{3F3DB844-7B8D-4152-8616-4E781DC73727}" type="pres">
      <dgm:prSet presAssocID="{52B2B1E2-7611-46A8-AA11-447231894F82}" presName="sibSpaceOne" presStyleCnt="0"/>
      <dgm:spPr/>
    </dgm:pt>
    <dgm:pt modelId="{76C3F7C3-DB6B-4683-A9FE-9B1BB1B3B5B8}" type="pres">
      <dgm:prSet presAssocID="{C46AF3AD-67B5-4B6F-9575-BFD128909C1A}" presName="vertOne" presStyleCnt="0"/>
      <dgm:spPr/>
    </dgm:pt>
    <dgm:pt modelId="{4C46D399-31C7-4800-A598-B777C8321681}" type="pres">
      <dgm:prSet presAssocID="{C46AF3AD-67B5-4B6F-9575-BFD128909C1A}" presName="txOne" presStyleLbl="node0" presStyleIdx="2" presStyleCnt="3">
        <dgm:presLayoutVars>
          <dgm:chPref val="3"/>
        </dgm:presLayoutVars>
      </dgm:prSet>
      <dgm:spPr/>
      <dgm:t>
        <a:bodyPr/>
        <a:lstStyle/>
        <a:p>
          <a:endParaRPr lang="en-US"/>
        </a:p>
      </dgm:t>
    </dgm:pt>
    <dgm:pt modelId="{FBB13063-F17C-4889-9D56-1BE8F5AA9B0A}" type="pres">
      <dgm:prSet presAssocID="{C46AF3AD-67B5-4B6F-9575-BFD128909C1A}" presName="horzOne" presStyleCnt="0"/>
      <dgm:spPr/>
    </dgm:pt>
  </dgm:ptLst>
  <dgm:cxnLst>
    <dgm:cxn modelId="{EBBDC0AF-99BD-4103-A8D7-14062DDDC1B4}" srcId="{3D3D9309-2AA1-43CA-9275-D7691A6F13A6}" destId="{C46AF3AD-67B5-4B6F-9575-BFD128909C1A}" srcOrd="2" destOrd="0" parTransId="{0233C3AB-F9FC-4908-ADDE-70B6D7661768}" sibTransId="{157B01FE-F907-48CA-9C15-D61327D06983}"/>
    <dgm:cxn modelId="{ED967773-A969-4D9E-B245-59269E2C2D9F}" srcId="{3D3D9309-2AA1-43CA-9275-D7691A6F13A6}" destId="{DB0802AF-E625-40E1-BB3C-2858DF03FA0C}" srcOrd="1" destOrd="0" parTransId="{BA077EE5-6EB6-4186-9027-DFC38E868EE5}" sibTransId="{52B2B1E2-7611-46A8-AA11-447231894F82}"/>
    <dgm:cxn modelId="{EF4BE28B-1858-47C5-BB41-F02F040FB20E}" type="presOf" srcId="{41F91C66-0021-453D-89C3-BA5651B874AC}" destId="{2B5448ED-2CCE-4BA6-9CCE-4F684B6EF58A}" srcOrd="0" destOrd="0" presId="urn:microsoft.com/office/officeart/2005/8/layout/hierarchy4"/>
    <dgm:cxn modelId="{2F017750-CF5A-4E04-B6CB-630101534CD4}" srcId="{3D3D9309-2AA1-43CA-9275-D7691A6F13A6}" destId="{41F91C66-0021-453D-89C3-BA5651B874AC}" srcOrd="0" destOrd="0" parTransId="{DC3AFFF7-2D81-45DF-AD23-759BA0804CDC}" sibTransId="{5049A9FE-C1F9-4994-91CE-801456E555A8}"/>
    <dgm:cxn modelId="{94BEAC1B-398C-4A9A-9896-806246F696E6}" type="presOf" srcId="{C46AF3AD-67B5-4B6F-9575-BFD128909C1A}" destId="{4C46D399-31C7-4800-A598-B777C8321681}" srcOrd="0" destOrd="0" presId="urn:microsoft.com/office/officeart/2005/8/layout/hierarchy4"/>
    <dgm:cxn modelId="{62B81703-9BC6-459F-9453-F2355D92B4DD}" type="presOf" srcId="{3D3D9309-2AA1-43CA-9275-D7691A6F13A6}" destId="{6B4365D8-EFBE-4F16-BB7E-70E7ADF759CB}" srcOrd="0" destOrd="0" presId="urn:microsoft.com/office/officeart/2005/8/layout/hierarchy4"/>
    <dgm:cxn modelId="{A66B9E60-C080-4197-9F59-CBF13F7A607A}" type="presOf" srcId="{DB0802AF-E625-40E1-BB3C-2858DF03FA0C}" destId="{98943A35-F993-4805-8ACC-C4E459EA8907}" srcOrd="0" destOrd="0" presId="urn:microsoft.com/office/officeart/2005/8/layout/hierarchy4"/>
    <dgm:cxn modelId="{9229FD23-4538-4F11-A15F-559BA0A3F83D}" type="presParOf" srcId="{6B4365D8-EFBE-4F16-BB7E-70E7ADF759CB}" destId="{CCEAE2D5-C52B-4519-A0DA-9BD439631C12}" srcOrd="0" destOrd="0" presId="urn:microsoft.com/office/officeart/2005/8/layout/hierarchy4"/>
    <dgm:cxn modelId="{5DBC4D38-C21D-4321-93B2-6A53093E030C}" type="presParOf" srcId="{CCEAE2D5-C52B-4519-A0DA-9BD439631C12}" destId="{2B5448ED-2CCE-4BA6-9CCE-4F684B6EF58A}" srcOrd="0" destOrd="0" presId="urn:microsoft.com/office/officeart/2005/8/layout/hierarchy4"/>
    <dgm:cxn modelId="{4783FB0F-6132-4FAE-A861-C1DCA3237E11}" type="presParOf" srcId="{CCEAE2D5-C52B-4519-A0DA-9BD439631C12}" destId="{6BCE89B6-814A-4A12-82FC-BFC34D4D17AE}" srcOrd="1" destOrd="0" presId="urn:microsoft.com/office/officeart/2005/8/layout/hierarchy4"/>
    <dgm:cxn modelId="{CD6654D4-2DD2-4531-9812-8F7A6C0B380D}" type="presParOf" srcId="{6B4365D8-EFBE-4F16-BB7E-70E7ADF759CB}" destId="{592CA2BA-14AC-4C33-AB73-8A0E121BF510}" srcOrd="1" destOrd="0" presId="urn:microsoft.com/office/officeart/2005/8/layout/hierarchy4"/>
    <dgm:cxn modelId="{466A292E-44C8-4594-9213-92F8F6490C3F}" type="presParOf" srcId="{6B4365D8-EFBE-4F16-BB7E-70E7ADF759CB}" destId="{20DEF211-BAA5-41A4-9807-144697BABDD1}" srcOrd="2" destOrd="0" presId="urn:microsoft.com/office/officeart/2005/8/layout/hierarchy4"/>
    <dgm:cxn modelId="{66B3AD92-CB92-4ABA-AB20-73E5CC8DE804}" type="presParOf" srcId="{20DEF211-BAA5-41A4-9807-144697BABDD1}" destId="{98943A35-F993-4805-8ACC-C4E459EA8907}" srcOrd="0" destOrd="0" presId="urn:microsoft.com/office/officeart/2005/8/layout/hierarchy4"/>
    <dgm:cxn modelId="{D8158D55-1D9D-4E13-A7CE-79262EDCCFD1}" type="presParOf" srcId="{20DEF211-BAA5-41A4-9807-144697BABDD1}" destId="{E2F70D9F-4318-46E4-B446-2572430F5765}" srcOrd="1" destOrd="0" presId="urn:microsoft.com/office/officeart/2005/8/layout/hierarchy4"/>
    <dgm:cxn modelId="{CA7EE19F-C137-4872-B4EF-6ECDFB5C1115}" type="presParOf" srcId="{6B4365D8-EFBE-4F16-BB7E-70E7ADF759CB}" destId="{3F3DB844-7B8D-4152-8616-4E781DC73727}" srcOrd="3" destOrd="0" presId="urn:microsoft.com/office/officeart/2005/8/layout/hierarchy4"/>
    <dgm:cxn modelId="{C3C05905-0571-4805-BCB2-4EF534573990}" type="presParOf" srcId="{6B4365D8-EFBE-4F16-BB7E-70E7ADF759CB}" destId="{76C3F7C3-DB6B-4683-A9FE-9B1BB1B3B5B8}" srcOrd="4" destOrd="0" presId="urn:microsoft.com/office/officeart/2005/8/layout/hierarchy4"/>
    <dgm:cxn modelId="{6681DB86-E839-4175-918F-2E2D0DA0D06B}" type="presParOf" srcId="{76C3F7C3-DB6B-4683-A9FE-9B1BB1B3B5B8}" destId="{4C46D399-31C7-4800-A598-B777C8321681}" srcOrd="0" destOrd="0" presId="urn:microsoft.com/office/officeart/2005/8/layout/hierarchy4"/>
    <dgm:cxn modelId="{1D7A0960-3A83-4582-99DF-C8A411DBE0B0}" type="presParOf" srcId="{76C3F7C3-DB6B-4683-A9FE-9B1BB1B3B5B8}" destId="{FBB13063-F17C-4889-9D56-1BE8F5AA9B0A}" srcOrd="1" destOrd="0" presId="urn:microsoft.com/office/officeart/2005/8/layout/hierarchy4"/>
  </dgm:cxnLst>
  <dgm:bg/>
  <dgm:whole/>
  <dgm:extLst>
    <a:ext uri="http://schemas.microsoft.com/office/drawing/2008/diagram">
      <dsp:dataModelExt xmlns:dsp="http://schemas.microsoft.com/office/drawing/2008/diagram" relId="rId6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3_2" csCatId="accent3" phldr="1"/>
      <dgm:spPr/>
      <dgm:t>
        <a:bodyPr/>
        <a:lstStyle/>
        <a:p>
          <a:endParaRPr lang="en-US"/>
        </a:p>
      </dgm:t>
    </dgm:pt>
    <dgm:pt modelId="{1090E1C4-A14C-48C3-86C3-51D5B7C089A9}">
      <dgm:prSet phldrT="[Text]" custT="1"/>
      <dgm:spPr/>
      <dgm:t>
        <a:bodyPr/>
        <a:lstStyle/>
        <a:p>
          <a:r>
            <a:rPr lang="en-US" sz="800" dirty="0" smtClean="0"/>
            <a:t>6LoWPAN</a:t>
          </a:r>
          <a:endParaRPr lang="en-US" sz="800" dirty="0"/>
        </a:p>
      </dgm:t>
    </dgm:pt>
    <dgm:pt modelId="{1F91C348-FF17-4535-81B1-62B52816F998}" type="parTrans" cxnId="{73B5CBF8-E3D4-464A-B5F8-B3B146512BAC}">
      <dgm:prSet/>
      <dgm:spPr/>
      <dgm:t>
        <a:bodyPr/>
        <a:lstStyle/>
        <a:p>
          <a:endParaRPr lang="en-US" sz="800"/>
        </a:p>
      </dgm:t>
    </dgm:pt>
    <dgm:pt modelId="{8C787BC9-E6E2-434F-AD28-8D4E26F869D0}" type="sibTrans" cxnId="{73B5CBF8-E3D4-464A-B5F8-B3B146512BAC}">
      <dgm:prSet/>
      <dgm:spPr/>
      <dgm:t>
        <a:bodyPr/>
        <a:lstStyle/>
        <a:p>
          <a:endParaRPr lang="en-US" sz="800"/>
        </a:p>
      </dgm:t>
    </dgm:pt>
    <dgm:pt modelId="{2DC828BE-ED2E-45E2-BCC7-ED212E0123F8}">
      <dgm:prSet phldrT="[Text]" custT="1"/>
      <dgm:spPr/>
      <dgm:t>
        <a:bodyPr/>
        <a:lstStyle/>
        <a:p>
          <a:r>
            <a:rPr lang="en-US" sz="800" dirty="0" smtClean="0"/>
            <a:t>802.15.4 MAC</a:t>
          </a:r>
          <a:endParaRPr lang="en-US" sz="800" dirty="0"/>
        </a:p>
      </dgm:t>
    </dgm:pt>
    <dgm:pt modelId="{555BBC7D-C836-4BDE-B58F-CC13690EA38D}" type="parTrans" cxnId="{7E7ACED4-A750-4672-B56E-2CF48DEE2920}">
      <dgm:prSet/>
      <dgm:spPr/>
      <dgm:t>
        <a:bodyPr/>
        <a:lstStyle/>
        <a:p>
          <a:endParaRPr lang="en-US" sz="800"/>
        </a:p>
      </dgm:t>
    </dgm:pt>
    <dgm:pt modelId="{53C058C3-DEF3-4FD1-82BD-77BED404B470}" type="sibTrans" cxnId="{7E7ACED4-A750-4672-B56E-2CF48DEE2920}">
      <dgm:prSet/>
      <dgm:spPr/>
      <dgm:t>
        <a:bodyPr/>
        <a:lstStyle/>
        <a:p>
          <a:endParaRPr lang="en-US" sz="800"/>
        </a:p>
      </dgm:t>
    </dgm:pt>
    <dgm:pt modelId="{585875EC-F9DE-4825-8134-58B358D30129}">
      <dgm:prSet phldrT="[Text]" custT="1"/>
      <dgm:spPr/>
      <dgm:t>
        <a:bodyPr/>
        <a:lstStyle/>
        <a:p>
          <a:r>
            <a:rPr lang="en-US" sz="800" dirty="0" smtClean="0"/>
            <a:t>802.15.4 PHY</a:t>
          </a:r>
          <a:endParaRPr lang="en-US" sz="800" dirty="0"/>
        </a:p>
      </dgm:t>
    </dgm:pt>
    <dgm:pt modelId="{68F06A5A-46F2-43D0-B02A-FFA769C5690B}" type="parTrans" cxnId="{95C44345-9645-4FC3-877F-E37C577B0B15}">
      <dgm:prSet/>
      <dgm:spPr/>
      <dgm:t>
        <a:bodyPr/>
        <a:lstStyle/>
        <a:p>
          <a:endParaRPr lang="en-US" sz="800"/>
        </a:p>
      </dgm:t>
    </dgm:pt>
    <dgm:pt modelId="{FE5328A8-C316-456E-AD96-6B76015BBCCC}" type="sibTrans" cxnId="{95C44345-9645-4FC3-877F-E37C577B0B15}">
      <dgm:prSet/>
      <dgm:spPr/>
      <dgm:t>
        <a:bodyPr/>
        <a:lstStyle/>
        <a:p>
          <a:endParaRPr lang="en-US" sz="800"/>
        </a:p>
      </dgm:t>
    </dgm:pt>
    <dgm:pt modelId="{EC021461-EC57-4F89-8B91-8B8523218429}">
      <dgm:prSet phldrT="[Text]" custT="1"/>
      <dgm:spPr>
        <a:solidFill>
          <a:schemeClr val="accent1">
            <a:lumMod val="75000"/>
          </a:schemeClr>
        </a:solidFill>
      </dgm:spPr>
      <dgm:t>
        <a:bodyPr/>
        <a:lstStyle/>
        <a:p>
          <a:r>
            <a:rPr lang="en-US" sz="800" dirty="0" smtClean="0"/>
            <a:t>VTUN</a:t>
          </a:r>
          <a:endParaRPr lang="en-US" sz="800" dirty="0"/>
        </a:p>
      </dgm:t>
    </dgm:pt>
    <dgm:pt modelId="{8EC1551F-A66B-418F-AE30-431F6D6C41B8}" type="parTrans" cxnId="{9EB9F3D5-F9C1-49AD-8197-72C14B7DD834}">
      <dgm:prSet/>
      <dgm:spPr/>
      <dgm:t>
        <a:bodyPr/>
        <a:lstStyle/>
        <a:p>
          <a:endParaRPr lang="en-US" sz="800"/>
        </a:p>
      </dgm:t>
    </dgm:pt>
    <dgm:pt modelId="{12849251-B4CD-4C08-9325-D999838260FE}" type="sibTrans" cxnId="{9EB9F3D5-F9C1-49AD-8197-72C14B7DD834}">
      <dgm:prSet/>
      <dgm:spPr/>
      <dgm:t>
        <a:bodyPr/>
        <a:lstStyle/>
        <a:p>
          <a:endParaRPr lang="en-US" sz="800"/>
        </a:p>
      </dgm:t>
    </dgm:pt>
    <dgm:pt modelId="{26DF05F7-98F4-4EEB-A0EF-81B7BC03D7C0}">
      <dgm:prSet phldrT="[Text]" custT="1"/>
      <dgm:spPr/>
      <dgm:t>
        <a:bodyPr/>
        <a:lstStyle/>
        <a:p>
          <a:r>
            <a:rPr lang="en-US" sz="800" dirty="0" smtClean="0"/>
            <a:t>Media Interfaces</a:t>
          </a:r>
          <a:endParaRPr lang="en-US" sz="800" dirty="0"/>
        </a:p>
      </dgm:t>
    </dgm:pt>
    <dgm:pt modelId="{F420E51F-3885-4588-8BF2-AB05E82B682F}" type="parTrans" cxnId="{A68FBE66-A23C-4324-8DAC-3DF84951EB54}">
      <dgm:prSet/>
      <dgm:spPr/>
      <dgm:t>
        <a:bodyPr/>
        <a:lstStyle/>
        <a:p>
          <a:endParaRPr lang="en-US" sz="800"/>
        </a:p>
      </dgm:t>
    </dgm:pt>
    <dgm:pt modelId="{A611D992-1BA6-408A-9EA7-D8757162D305}" type="sibTrans" cxnId="{A68FBE66-A23C-4324-8DAC-3DF84951EB54}">
      <dgm:prSet/>
      <dgm:spPr/>
      <dgm:t>
        <a:bodyPr/>
        <a:lstStyle/>
        <a:p>
          <a:endParaRPr lang="en-US" sz="8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79987EF6-39CA-4671-9B1D-53F8B6EB311E}" type="pres">
      <dgm:prSet presAssocID="{26DF05F7-98F4-4EEB-A0EF-81B7BC03D7C0}" presName="vertOne" presStyleCnt="0"/>
      <dgm:spPr/>
    </dgm:pt>
    <dgm:pt modelId="{99762DB2-9A8C-47EA-9B99-ECAB483EC160}" type="pres">
      <dgm:prSet presAssocID="{26DF05F7-98F4-4EEB-A0EF-81B7BC03D7C0}" presName="txOne" presStyleLbl="node0" presStyleIdx="0" presStyleCnt="1">
        <dgm:presLayoutVars>
          <dgm:chPref val="3"/>
        </dgm:presLayoutVars>
      </dgm:prSet>
      <dgm:spPr/>
      <dgm:t>
        <a:bodyPr/>
        <a:lstStyle/>
        <a:p>
          <a:endParaRPr lang="en-US"/>
        </a:p>
      </dgm:t>
    </dgm:pt>
    <dgm:pt modelId="{A7E08CBE-5F10-4483-B102-1ED97E46A180}" type="pres">
      <dgm:prSet presAssocID="{26DF05F7-98F4-4EEB-A0EF-81B7BC03D7C0}" presName="parTransOne" presStyleCnt="0"/>
      <dgm:spPr/>
    </dgm:pt>
    <dgm:pt modelId="{3DB4526F-DC93-4FB1-A95A-0B5D154D6FC9}" type="pres">
      <dgm:prSet presAssocID="{26DF05F7-98F4-4EEB-A0EF-81B7BC03D7C0}" presName="horzOne" presStyleCnt="0"/>
      <dgm:spPr/>
    </dgm:pt>
    <dgm:pt modelId="{9BF6E079-F182-4F91-B13C-FD7934832AA8}" type="pres">
      <dgm:prSet presAssocID="{EC021461-EC57-4F89-8B91-8B8523218429}" presName="vertTwo" presStyleCnt="0"/>
      <dgm:spPr/>
    </dgm:pt>
    <dgm:pt modelId="{6A081D82-0CA4-4052-8E55-A9D89796B0E8}" type="pres">
      <dgm:prSet presAssocID="{EC021461-EC57-4F89-8B91-8B8523218429}" presName="txTwo" presStyleLbl="node2" presStyleIdx="0" presStyleCnt="2">
        <dgm:presLayoutVars>
          <dgm:chPref val="3"/>
        </dgm:presLayoutVars>
      </dgm:prSet>
      <dgm:spPr/>
      <dgm:t>
        <a:bodyPr/>
        <a:lstStyle/>
        <a:p>
          <a:endParaRPr lang="en-US"/>
        </a:p>
      </dgm:t>
    </dgm:pt>
    <dgm:pt modelId="{5EC8E61D-B91A-4CCA-A9EC-392A75E1202B}" type="pres">
      <dgm:prSet presAssocID="{EC021461-EC57-4F89-8B91-8B8523218429}" presName="horzTwo" presStyleCnt="0"/>
      <dgm:spPr/>
    </dgm:pt>
    <dgm:pt modelId="{1058DAEE-A94E-459D-B000-8F2643F1ABB4}" type="pres">
      <dgm:prSet presAssocID="{12849251-B4CD-4C08-9325-D999838260FE}" presName="sibSpaceTwo" presStyleCnt="0"/>
      <dgm:spPr/>
    </dgm:pt>
    <dgm:pt modelId="{25FCD435-D054-454E-B08C-321741CBDD83}" type="pres">
      <dgm:prSet presAssocID="{1090E1C4-A14C-48C3-86C3-51D5B7C089A9}" presName="vertTwo" presStyleCnt="0"/>
      <dgm:spPr/>
    </dgm:pt>
    <dgm:pt modelId="{A33D8840-E21F-43C2-A20F-218DE7282615}" type="pres">
      <dgm:prSet presAssocID="{1090E1C4-A14C-48C3-86C3-51D5B7C089A9}" presName="txTwo" presStyleLbl="node2" presStyleIdx="1" presStyleCnt="2">
        <dgm:presLayoutVars>
          <dgm:chPref val="3"/>
        </dgm:presLayoutVars>
      </dgm:prSet>
      <dgm:spPr/>
      <dgm:t>
        <a:bodyPr/>
        <a:lstStyle/>
        <a:p>
          <a:endParaRPr lang="en-US"/>
        </a:p>
      </dgm:t>
    </dgm:pt>
    <dgm:pt modelId="{9E21B8AE-8F26-4A56-A7BD-E9E1832D059A}" type="pres">
      <dgm:prSet presAssocID="{1090E1C4-A14C-48C3-86C3-51D5B7C089A9}" presName="parTransTwo" presStyleCnt="0"/>
      <dgm:spPr/>
    </dgm:pt>
    <dgm:pt modelId="{A8F7C6E0-E942-482B-82B7-E793E5A60EFB}" type="pres">
      <dgm:prSet presAssocID="{1090E1C4-A14C-48C3-86C3-51D5B7C089A9}" presName="horzTwo" presStyleCnt="0"/>
      <dgm:spPr/>
    </dgm:pt>
    <dgm:pt modelId="{71D47C9C-82AB-4FA8-ADC9-BEAAA706545C}" type="pres">
      <dgm:prSet presAssocID="{2DC828BE-ED2E-45E2-BCC7-ED212E0123F8}" presName="vertThree" presStyleCnt="0"/>
      <dgm:spPr/>
    </dgm:pt>
    <dgm:pt modelId="{9567279F-7A64-4ED0-9904-191F34B121DC}" type="pres">
      <dgm:prSet presAssocID="{2DC828BE-ED2E-45E2-BCC7-ED212E0123F8}" presName="txThree" presStyleLbl="node3" presStyleIdx="0" presStyleCnt="1">
        <dgm:presLayoutVars>
          <dgm:chPref val="3"/>
        </dgm:presLayoutVars>
      </dgm:prSet>
      <dgm:spPr/>
      <dgm:t>
        <a:bodyPr/>
        <a:lstStyle/>
        <a:p>
          <a:endParaRPr lang="en-US"/>
        </a:p>
      </dgm:t>
    </dgm:pt>
    <dgm:pt modelId="{7199DDCD-8E8D-4EAE-90E8-78B094633641}" type="pres">
      <dgm:prSet presAssocID="{2DC828BE-ED2E-45E2-BCC7-ED212E0123F8}" presName="parTransThree" presStyleCnt="0"/>
      <dgm:spPr/>
    </dgm:pt>
    <dgm:pt modelId="{5B0AC7A5-8B66-41D2-B41C-36D4438DE281}" type="pres">
      <dgm:prSet presAssocID="{2DC828BE-ED2E-45E2-BCC7-ED212E0123F8}" presName="horzThree" presStyleCnt="0"/>
      <dgm:spPr/>
    </dgm:pt>
    <dgm:pt modelId="{214B829A-E0A7-4E8F-A7F1-94C5C3678B1E}" type="pres">
      <dgm:prSet presAssocID="{585875EC-F9DE-4825-8134-58B358D30129}" presName="vertFour" presStyleCnt="0">
        <dgm:presLayoutVars>
          <dgm:chPref val="3"/>
        </dgm:presLayoutVars>
      </dgm:prSet>
      <dgm:spPr/>
    </dgm:pt>
    <dgm:pt modelId="{0AC4907F-756A-43A0-91F6-7657F396517A}" type="pres">
      <dgm:prSet presAssocID="{585875EC-F9DE-4825-8134-58B358D30129}" presName="txFour" presStyleLbl="node4" presStyleIdx="0" presStyleCnt="1">
        <dgm:presLayoutVars>
          <dgm:chPref val="3"/>
        </dgm:presLayoutVars>
      </dgm:prSet>
      <dgm:spPr/>
      <dgm:t>
        <a:bodyPr/>
        <a:lstStyle/>
        <a:p>
          <a:endParaRPr lang="en-US"/>
        </a:p>
      </dgm:t>
    </dgm:pt>
    <dgm:pt modelId="{365243D9-0A1A-43AE-A295-03A7AA675C7B}" type="pres">
      <dgm:prSet presAssocID="{585875EC-F9DE-4825-8134-58B358D30129}" presName="horzFour" presStyleCnt="0"/>
      <dgm:spPr/>
    </dgm:pt>
  </dgm:ptLst>
  <dgm:cxnLst>
    <dgm:cxn modelId="{95C44345-9645-4FC3-877F-E37C577B0B15}" srcId="{2DC828BE-ED2E-45E2-BCC7-ED212E0123F8}" destId="{585875EC-F9DE-4825-8134-58B358D30129}" srcOrd="0" destOrd="0" parTransId="{68F06A5A-46F2-43D0-B02A-FFA769C5690B}" sibTransId="{FE5328A8-C316-456E-AD96-6B76015BBCCC}"/>
    <dgm:cxn modelId="{71889942-76F9-48DE-917D-45F5F0D9640A}" type="presOf" srcId="{26DF05F7-98F4-4EEB-A0EF-81B7BC03D7C0}" destId="{99762DB2-9A8C-47EA-9B99-ECAB483EC160}" srcOrd="0" destOrd="0" presId="urn:microsoft.com/office/officeart/2005/8/layout/hierarchy4"/>
    <dgm:cxn modelId="{7E7ACED4-A750-4672-B56E-2CF48DEE2920}" srcId="{1090E1C4-A14C-48C3-86C3-51D5B7C089A9}" destId="{2DC828BE-ED2E-45E2-BCC7-ED212E0123F8}" srcOrd="0" destOrd="0" parTransId="{555BBC7D-C836-4BDE-B58F-CC13690EA38D}" sibTransId="{53C058C3-DEF3-4FD1-82BD-77BED404B470}"/>
    <dgm:cxn modelId="{32E2EFF6-0F00-4E10-96CC-021B6E771C6C}" type="presOf" srcId="{1090E1C4-A14C-48C3-86C3-51D5B7C089A9}" destId="{A33D8840-E21F-43C2-A20F-218DE7282615}" srcOrd="0" destOrd="0" presId="urn:microsoft.com/office/officeart/2005/8/layout/hierarchy4"/>
    <dgm:cxn modelId="{9EB9F3D5-F9C1-49AD-8197-72C14B7DD834}" srcId="{26DF05F7-98F4-4EEB-A0EF-81B7BC03D7C0}" destId="{EC021461-EC57-4F89-8B91-8B8523218429}" srcOrd="0" destOrd="0" parTransId="{8EC1551F-A66B-418F-AE30-431F6D6C41B8}" sibTransId="{12849251-B4CD-4C08-9325-D999838260FE}"/>
    <dgm:cxn modelId="{207E29FB-BB39-4D7F-854D-9B9A9CB71182}" type="presOf" srcId="{3D3D9309-2AA1-43CA-9275-D7691A6F13A6}" destId="{6B4365D8-EFBE-4F16-BB7E-70E7ADF759CB}" srcOrd="0" destOrd="0" presId="urn:microsoft.com/office/officeart/2005/8/layout/hierarchy4"/>
    <dgm:cxn modelId="{73B5CBF8-E3D4-464A-B5F8-B3B146512BAC}" srcId="{26DF05F7-98F4-4EEB-A0EF-81B7BC03D7C0}" destId="{1090E1C4-A14C-48C3-86C3-51D5B7C089A9}" srcOrd="1" destOrd="0" parTransId="{1F91C348-FF17-4535-81B1-62B52816F998}" sibTransId="{8C787BC9-E6E2-434F-AD28-8D4E26F869D0}"/>
    <dgm:cxn modelId="{6C693FD9-C86D-4FE5-B5AC-F92819F5A961}" type="presOf" srcId="{EC021461-EC57-4F89-8B91-8B8523218429}" destId="{6A081D82-0CA4-4052-8E55-A9D89796B0E8}" srcOrd="0" destOrd="0" presId="urn:microsoft.com/office/officeart/2005/8/layout/hierarchy4"/>
    <dgm:cxn modelId="{2988DEB6-2CC2-4375-9078-7D450D65A455}" type="presOf" srcId="{585875EC-F9DE-4825-8134-58B358D30129}" destId="{0AC4907F-756A-43A0-91F6-7657F396517A}" srcOrd="0" destOrd="0" presId="urn:microsoft.com/office/officeart/2005/8/layout/hierarchy4"/>
    <dgm:cxn modelId="{80EEAEF5-4C71-4CC5-8E6E-7CF05A26E814}" type="presOf" srcId="{2DC828BE-ED2E-45E2-BCC7-ED212E0123F8}" destId="{9567279F-7A64-4ED0-9904-191F34B121DC}" srcOrd="0" destOrd="0" presId="urn:microsoft.com/office/officeart/2005/8/layout/hierarchy4"/>
    <dgm:cxn modelId="{A68FBE66-A23C-4324-8DAC-3DF84951EB54}" srcId="{3D3D9309-2AA1-43CA-9275-D7691A6F13A6}" destId="{26DF05F7-98F4-4EEB-A0EF-81B7BC03D7C0}" srcOrd="0" destOrd="0" parTransId="{F420E51F-3885-4588-8BF2-AB05E82B682F}" sibTransId="{A611D992-1BA6-408A-9EA7-D8757162D305}"/>
    <dgm:cxn modelId="{8DA50B70-EDA7-4922-A5BC-DC1A50356D75}" type="presParOf" srcId="{6B4365D8-EFBE-4F16-BB7E-70E7ADF759CB}" destId="{79987EF6-39CA-4671-9B1D-53F8B6EB311E}" srcOrd="0" destOrd="0" presId="urn:microsoft.com/office/officeart/2005/8/layout/hierarchy4"/>
    <dgm:cxn modelId="{3FBCC816-E08B-47FF-9E94-E4FE5510405B}" type="presParOf" srcId="{79987EF6-39CA-4671-9B1D-53F8B6EB311E}" destId="{99762DB2-9A8C-47EA-9B99-ECAB483EC160}" srcOrd="0" destOrd="0" presId="urn:microsoft.com/office/officeart/2005/8/layout/hierarchy4"/>
    <dgm:cxn modelId="{98A3C2B9-10F6-4A0E-A22B-70F9CC1F343B}" type="presParOf" srcId="{79987EF6-39CA-4671-9B1D-53F8B6EB311E}" destId="{A7E08CBE-5F10-4483-B102-1ED97E46A180}" srcOrd="1" destOrd="0" presId="urn:microsoft.com/office/officeart/2005/8/layout/hierarchy4"/>
    <dgm:cxn modelId="{D1B6FA48-F8A8-4E0C-9297-C02574054326}" type="presParOf" srcId="{79987EF6-39CA-4671-9B1D-53F8B6EB311E}" destId="{3DB4526F-DC93-4FB1-A95A-0B5D154D6FC9}" srcOrd="2" destOrd="0" presId="urn:microsoft.com/office/officeart/2005/8/layout/hierarchy4"/>
    <dgm:cxn modelId="{3744AE20-1BCA-4979-BF09-998259BC274D}" type="presParOf" srcId="{3DB4526F-DC93-4FB1-A95A-0B5D154D6FC9}" destId="{9BF6E079-F182-4F91-B13C-FD7934832AA8}" srcOrd="0" destOrd="0" presId="urn:microsoft.com/office/officeart/2005/8/layout/hierarchy4"/>
    <dgm:cxn modelId="{C177988F-5EA0-4B92-89E4-4D6559F683D5}" type="presParOf" srcId="{9BF6E079-F182-4F91-B13C-FD7934832AA8}" destId="{6A081D82-0CA4-4052-8E55-A9D89796B0E8}" srcOrd="0" destOrd="0" presId="urn:microsoft.com/office/officeart/2005/8/layout/hierarchy4"/>
    <dgm:cxn modelId="{5CC25451-9E61-4658-8C27-C5A858FF0435}" type="presParOf" srcId="{9BF6E079-F182-4F91-B13C-FD7934832AA8}" destId="{5EC8E61D-B91A-4CCA-A9EC-392A75E1202B}" srcOrd="1" destOrd="0" presId="urn:microsoft.com/office/officeart/2005/8/layout/hierarchy4"/>
    <dgm:cxn modelId="{FE1A67CD-CC08-4953-BD2C-3C9B9BCE6142}" type="presParOf" srcId="{3DB4526F-DC93-4FB1-A95A-0B5D154D6FC9}" destId="{1058DAEE-A94E-459D-B000-8F2643F1ABB4}" srcOrd="1" destOrd="0" presId="urn:microsoft.com/office/officeart/2005/8/layout/hierarchy4"/>
    <dgm:cxn modelId="{FBEFFC02-DF4B-41F7-9A37-C8EDB9A4AFA6}" type="presParOf" srcId="{3DB4526F-DC93-4FB1-A95A-0B5D154D6FC9}" destId="{25FCD435-D054-454E-B08C-321741CBDD83}" srcOrd="2" destOrd="0" presId="urn:microsoft.com/office/officeart/2005/8/layout/hierarchy4"/>
    <dgm:cxn modelId="{463EC49C-9D96-477C-A193-664CE07FFEB3}" type="presParOf" srcId="{25FCD435-D054-454E-B08C-321741CBDD83}" destId="{A33D8840-E21F-43C2-A20F-218DE7282615}" srcOrd="0" destOrd="0" presId="urn:microsoft.com/office/officeart/2005/8/layout/hierarchy4"/>
    <dgm:cxn modelId="{BE8982F4-9A8D-496E-B1DE-E90CDA244AE4}" type="presParOf" srcId="{25FCD435-D054-454E-B08C-321741CBDD83}" destId="{9E21B8AE-8F26-4A56-A7BD-E9E1832D059A}" srcOrd="1" destOrd="0" presId="urn:microsoft.com/office/officeart/2005/8/layout/hierarchy4"/>
    <dgm:cxn modelId="{8FDD1C3F-37A7-4EBE-84CB-784A4FA54CE9}" type="presParOf" srcId="{25FCD435-D054-454E-B08C-321741CBDD83}" destId="{A8F7C6E0-E942-482B-82B7-E793E5A60EFB}" srcOrd="2" destOrd="0" presId="urn:microsoft.com/office/officeart/2005/8/layout/hierarchy4"/>
    <dgm:cxn modelId="{103A1BC8-AF73-4D90-A9BF-5F80D5528BC9}" type="presParOf" srcId="{A8F7C6E0-E942-482B-82B7-E793E5A60EFB}" destId="{71D47C9C-82AB-4FA8-ADC9-BEAAA706545C}" srcOrd="0" destOrd="0" presId="urn:microsoft.com/office/officeart/2005/8/layout/hierarchy4"/>
    <dgm:cxn modelId="{470F157B-9990-4A25-895B-626B575C02B5}" type="presParOf" srcId="{71D47C9C-82AB-4FA8-ADC9-BEAAA706545C}" destId="{9567279F-7A64-4ED0-9904-191F34B121DC}" srcOrd="0" destOrd="0" presId="urn:microsoft.com/office/officeart/2005/8/layout/hierarchy4"/>
    <dgm:cxn modelId="{75DF18FC-80E1-4DF6-A514-E2B0B5C4B275}" type="presParOf" srcId="{71D47C9C-82AB-4FA8-ADC9-BEAAA706545C}" destId="{7199DDCD-8E8D-4EAE-90E8-78B094633641}" srcOrd="1" destOrd="0" presId="urn:microsoft.com/office/officeart/2005/8/layout/hierarchy4"/>
    <dgm:cxn modelId="{6BEDD892-B5D2-4374-BA9E-6FF5EB3469C2}" type="presParOf" srcId="{71D47C9C-82AB-4FA8-ADC9-BEAAA706545C}" destId="{5B0AC7A5-8B66-41D2-B41C-36D4438DE281}" srcOrd="2" destOrd="0" presId="urn:microsoft.com/office/officeart/2005/8/layout/hierarchy4"/>
    <dgm:cxn modelId="{7FB6E331-1FA7-4E3E-B2A9-678AFA3767D3}" type="presParOf" srcId="{5B0AC7A5-8B66-41D2-B41C-36D4438DE281}" destId="{214B829A-E0A7-4E8F-A7F1-94C5C3678B1E}" srcOrd="0" destOrd="0" presId="urn:microsoft.com/office/officeart/2005/8/layout/hierarchy4"/>
    <dgm:cxn modelId="{D8E26348-D9AE-410E-83CB-825F0F695AC2}" type="presParOf" srcId="{214B829A-E0A7-4E8F-A7F1-94C5C3678B1E}" destId="{0AC4907F-756A-43A0-91F6-7657F396517A}" srcOrd="0" destOrd="0" presId="urn:microsoft.com/office/officeart/2005/8/layout/hierarchy4"/>
    <dgm:cxn modelId="{FCAFCF5E-8620-412C-845D-FFC4239F7748}" type="presParOf" srcId="{214B829A-E0A7-4E8F-A7F1-94C5C3678B1E}" destId="{365243D9-0A1A-43AE-A295-03A7AA675C7B}"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2_2" csCatId="accent2" phldr="1"/>
      <dgm:spPr/>
      <dgm:t>
        <a:bodyPr/>
        <a:lstStyle/>
        <a:p>
          <a:endParaRPr lang="en-US"/>
        </a:p>
      </dgm:t>
    </dgm:pt>
    <dgm:pt modelId="{C1FF580A-0B0A-4861-A70E-D5C3D6E4629E}">
      <dgm:prSet phldrT="[Text]" custT="1"/>
      <dgm:spPr/>
      <dgm:t>
        <a:bodyPr/>
        <a:lstStyle/>
        <a:p>
          <a:r>
            <a:rPr lang="en-US" sz="800" dirty="0" smtClean="0"/>
            <a:t>BSD Sockets</a:t>
          </a:r>
          <a:endParaRPr lang="en-US" sz="800" dirty="0"/>
        </a:p>
      </dgm:t>
    </dgm:pt>
    <dgm:pt modelId="{5755A01A-718E-490E-B969-3448AC5E9F33}" type="parTrans" cxnId="{F143DAF7-9779-49ED-A202-769AB99595D8}">
      <dgm:prSet/>
      <dgm:spPr/>
      <dgm:t>
        <a:bodyPr/>
        <a:lstStyle/>
        <a:p>
          <a:endParaRPr lang="en-US" sz="800"/>
        </a:p>
      </dgm:t>
    </dgm:pt>
    <dgm:pt modelId="{997870CC-1ED9-4D32-B6A4-3D95EB003C79}" type="sibTrans" cxnId="{F143DAF7-9779-49ED-A202-769AB99595D8}">
      <dgm:prSet/>
      <dgm:spPr/>
      <dgm:t>
        <a:bodyPr/>
        <a:lstStyle/>
        <a:p>
          <a:endParaRPr lang="en-US" sz="800"/>
        </a:p>
      </dgm:t>
    </dgm:pt>
    <dgm:pt modelId="{A9C469AE-2CA0-42DC-B807-49D9F7BEAFC1}">
      <dgm:prSet phldrT="[Text]" custT="1"/>
      <dgm:spPr/>
      <dgm:t>
        <a:bodyPr/>
        <a:lstStyle/>
        <a:p>
          <a:r>
            <a:rPr lang="en-US" sz="800" dirty="0" smtClean="0"/>
            <a:t>UDP</a:t>
          </a:r>
          <a:endParaRPr lang="en-US" sz="800" dirty="0"/>
        </a:p>
      </dgm:t>
    </dgm:pt>
    <dgm:pt modelId="{9EC04AA0-C922-4233-B656-72E428CF2DCC}" type="parTrans" cxnId="{276FB17C-A191-4B5F-8F9E-B6837A94D1CB}">
      <dgm:prSet/>
      <dgm:spPr/>
      <dgm:t>
        <a:bodyPr/>
        <a:lstStyle/>
        <a:p>
          <a:endParaRPr lang="en-US" sz="800"/>
        </a:p>
      </dgm:t>
    </dgm:pt>
    <dgm:pt modelId="{4B2122F8-57E3-4FA9-8743-9ACB942F9DCB}" type="sibTrans" cxnId="{276FB17C-A191-4B5F-8F9E-B6837A94D1CB}">
      <dgm:prSet/>
      <dgm:spPr/>
      <dgm:t>
        <a:bodyPr/>
        <a:lstStyle/>
        <a:p>
          <a:endParaRPr lang="en-US" sz="800"/>
        </a:p>
      </dgm:t>
    </dgm:pt>
    <dgm:pt modelId="{F6F01B78-8F51-4559-8868-C9D357E5107F}">
      <dgm:prSet phldrT="[Text]" custT="1"/>
      <dgm:spPr/>
      <dgm:t>
        <a:bodyPr/>
        <a:lstStyle/>
        <a:p>
          <a:r>
            <a:rPr lang="en-US" sz="800" dirty="0" smtClean="0"/>
            <a:t>IPv6</a:t>
          </a:r>
          <a:endParaRPr lang="en-US" sz="800" dirty="0"/>
        </a:p>
      </dgm:t>
    </dgm:pt>
    <dgm:pt modelId="{5E6315BC-D1E5-4848-A385-12CD363C9BA8}" type="parTrans" cxnId="{43453335-C996-481D-9073-049D3914B02E}">
      <dgm:prSet/>
      <dgm:spPr/>
      <dgm:t>
        <a:bodyPr/>
        <a:lstStyle/>
        <a:p>
          <a:endParaRPr lang="en-US" sz="800"/>
        </a:p>
      </dgm:t>
    </dgm:pt>
    <dgm:pt modelId="{29A850DD-2142-4947-AD1D-7E03C181B645}" type="sibTrans" cxnId="{43453335-C996-481D-9073-049D3914B02E}">
      <dgm:prSet/>
      <dgm:spPr/>
      <dgm:t>
        <a:bodyPr/>
        <a:lstStyle/>
        <a:p>
          <a:endParaRPr lang="en-US" sz="8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A9CF0E19-5C79-4988-B178-CD2538ED7031}" type="pres">
      <dgm:prSet presAssocID="{C1FF580A-0B0A-4861-A70E-D5C3D6E4629E}" presName="vertOne" presStyleCnt="0"/>
      <dgm:spPr/>
    </dgm:pt>
    <dgm:pt modelId="{5CEC7600-E941-4C4F-94AB-172DE09694BA}" type="pres">
      <dgm:prSet presAssocID="{C1FF580A-0B0A-4861-A70E-D5C3D6E4629E}" presName="txOne" presStyleLbl="node0" presStyleIdx="0" presStyleCnt="1" custLinFactNeighborY="-64509">
        <dgm:presLayoutVars>
          <dgm:chPref val="3"/>
        </dgm:presLayoutVars>
      </dgm:prSet>
      <dgm:spPr/>
      <dgm:t>
        <a:bodyPr/>
        <a:lstStyle/>
        <a:p>
          <a:endParaRPr lang="en-US"/>
        </a:p>
      </dgm:t>
    </dgm:pt>
    <dgm:pt modelId="{E14EE2AF-0AFD-4D71-994F-DBCA2510FA7C}" type="pres">
      <dgm:prSet presAssocID="{C1FF580A-0B0A-4861-A70E-D5C3D6E4629E}" presName="parTransOne" presStyleCnt="0"/>
      <dgm:spPr/>
    </dgm:pt>
    <dgm:pt modelId="{00326304-B165-4013-A9A3-4E90CF002383}" type="pres">
      <dgm:prSet presAssocID="{C1FF580A-0B0A-4861-A70E-D5C3D6E4629E}" presName="horzOne" presStyleCnt="0"/>
      <dgm:spPr/>
    </dgm:pt>
    <dgm:pt modelId="{E346CADB-92BB-4EDE-A280-11F8E518AE96}" type="pres">
      <dgm:prSet presAssocID="{A9C469AE-2CA0-42DC-B807-49D9F7BEAFC1}" presName="vertTwo" presStyleCnt="0"/>
      <dgm:spPr/>
    </dgm:pt>
    <dgm:pt modelId="{8078E1AE-2953-4448-BA28-1FA2DB79ADD8}" type="pres">
      <dgm:prSet presAssocID="{A9C469AE-2CA0-42DC-B807-49D9F7BEAFC1}" presName="txTwo" presStyleLbl="node2" presStyleIdx="0" presStyleCnt="1">
        <dgm:presLayoutVars>
          <dgm:chPref val="3"/>
        </dgm:presLayoutVars>
      </dgm:prSet>
      <dgm:spPr/>
      <dgm:t>
        <a:bodyPr/>
        <a:lstStyle/>
        <a:p>
          <a:endParaRPr lang="en-US"/>
        </a:p>
      </dgm:t>
    </dgm:pt>
    <dgm:pt modelId="{B64909E2-BD31-45D5-A5E0-9098DD577AED}" type="pres">
      <dgm:prSet presAssocID="{A9C469AE-2CA0-42DC-B807-49D9F7BEAFC1}" presName="parTransTwo" presStyleCnt="0"/>
      <dgm:spPr/>
    </dgm:pt>
    <dgm:pt modelId="{30DEBC95-33CD-4C1F-B123-6BACEAD7D691}" type="pres">
      <dgm:prSet presAssocID="{A9C469AE-2CA0-42DC-B807-49D9F7BEAFC1}" presName="horzTwo" presStyleCnt="0"/>
      <dgm:spPr/>
    </dgm:pt>
    <dgm:pt modelId="{76ECA92E-2A14-4DB7-B200-055A4C973DCC}" type="pres">
      <dgm:prSet presAssocID="{F6F01B78-8F51-4559-8868-C9D357E5107F}" presName="vertThree" presStyleCnt="0"/>
      <dgm:spPr/>
    </dgm:pt>
    <dgm:pt modelId="{47B8ADC4-DD9D-4EC8-980F-ED3B8E0D57E2}" type="pres">
      <dgm:prSet presAssocID="{F6F01B78-8F51-4559-8868-C9D357E5107F}" presName="txThree" presStyleLbl="node3" presStyleIdx="0" presStyleCnt="1">
        <dgm:presLayoutVars>
          <dgm:chPref val="3"/>
        </dgm:presLayoutVars>
      </dgm:prSet>
      <dgm:spPr/>
      <dgm:t>
        <a:bodyPr/>
        <a:lstStyle/>
        <a:p>
          <a:endParaRPr lang="en-US"/>
        </a:p>
      </dgm:t>
    </dgm:pt>
    <dgm:pt modelId="{F388070F-4A51-4217-B597-50F05E47E353}" type="pres">
      <dgm:prSet presAssocID="{F6F01B78-8F51-4559-8868-C9D357E5107F}" presName="horzThree" presStyleCnt="0"/>
      <dgm:spPr/>
    </dgm:pt>
  </dgm:ptLst>
  <dgm:cxnLst>
    <dgm:cxn modelId="{F143DAF7-9779-49ED-A202-769AB99595D8}" srcId="{3D3D9309-2AA1-43CA-9275-D7691A6F13A6}" destId="{C1FF580A-0B0A-4861-A70E-D5C3D6E4629E}" srcOrd="0" destOrd="0" parTransId="{5755A01A-718E-490E-B969-3448AC5E9F33}" sibTransId="{997870CC-1ED9-4D32-B6A4-3D95EB003C79}"/>
    <dgm:cxn modelId="{FD29FBAB-63C7-4CAC-B337-1AF08D4E5736}" type="presOf" srcId="{F6F01B78-8F51-4559-8868-C9D357E5107F}" destId="{47B8ADC4-DD9D-4EC8-980F-ED3B8E0D57E2}" srcOrd="0" destOrd="0" presId="urn:microsoft.com/office/officeart/2005/8/layout/hierarchy4"/>
    <dgm:cxn modelId="{F3F0D38B-4EFB-491C-8CE6-AF8C2923C3C3}" type="presOf" srcId="{A9C469AE-2CA0-42DC-B807-49D9F7BEAFC1}" destId="{8078E1AE-2953-4448-BA28-1FA2DB79ADD8}" srcOrd="0" destOrd="0" presId="urn:microsoft.com/office/officeart/2005/8/layout/hierarchy4"/>
    <dgm:cxn modelId="{276FB17C-A191-4B5F-8F9E-B6837A94D1CB}" srcId="{C1FF580A-0B0A-4861-A70E-D5C3D6E4629E}" destId="{A9C469AE-2CA0-42DC-B807-49D9F7BEAFC1}" srcOrd="0" destOrd="0" parTransId="{9EC04AA0-C922-4233-B656-72E428CF2DCC}" sibTransId="{4B2122F8-57E3-4FA9-8743-9ACB942F9DCB}"/>
    <dgm:cxn modelId="{8766B7A9-0756-42C7-A830-1D49B1CA2255}" type="presOf" srcId="{3D3D9309-2AA1-43CA-9275-D7691A6F13A6}" destId="{6B4365D8-EFBE-4F16-BB7E-70E7ADF759CB}" srcOrd="0" destOrd="0" presId="urn:microsoft.com/office/officeart/2005/8/layout/hierarchy4"/>
    <dgm:cxn modelId="{43453335-C996-481D-9073-049D3914B02E}" srcId="{A9C469AE-2CA0-42DC-B807-49D9F7BEAFC1}" destId="{F6F01B78-8F51-4559-8868-C9D357E5107F}" srcOrd="0" destOrd="0" parTransId="{5E6315BC-D1E5-4848-A385-12CD363C9BA8}" sibTransId="{29A850DD-2142-4947-AD1D-7E03C181B645}"/>
    <dgm:cxn modelId="{1CACF10D-0573-48DF-9CA9-A9789027F9CB}" type="presOf" srcId="{C1FF580A-0B0A-4861-A70E-D5C3D6E4629E}" destId="{5CEC7600-E941-4C4F-94AB-172DE09694BA}" srcOrd="0" destOrd="0" presId="urn:microsoft.com/office/officeart/2005/8/layout/hierarchy4"/>
    <dgm:cxn modelId="{9C635D47-429B-412F-BBE4-27F9D6369127}" type="presParOf" srcId="{6B4365D8-EFBE-4F16-BB7E-70E7ADF759CB}" destId="{A9CF0E19-5C79-4988-B178-CD2538ED7031}" srcOrd="0" destOrd="0" presId="urn:microsoft.com/office/officeart/2005/8/layout/hierarchy4"/>
    <dgm:cxn modelId="{AFF6061C-E892-4E82-B005-73678E42DEE2}" type="presParOf" srcId="{A9CF0E19-5C79-4988-B178-CD2538ED7031}" destId="{5CEC7600-E941-4C4F-94AB-172DE09694BA}" srcOrd="0" destOrd="0" presId="urn:microsoft.com/office/officeart/2005/8/layout/hierarchy4"/>
    <dgm:cxn modelId="{DC609ADF-6914-4D7B-B957-EE82DE06F0C5}" type="presParOf" srcId="{A9CF0E19-5C79-4988-B178-CD2538ED7031}" destId="{E14EE2AF-0AFD-4D71-994F-DBCA2510FA7C}" srcOrd="1" destOrd="0" presId="urn:microsoft.com/office/officeart/2005/8/layout/hierarchy4"/>
    <dgm:cxn modelId="{DE173310-E83B-441B-A928-5CCEA8733053}" type="presParOf" srcId="{A9CF0E19-5C79-4988-B178-CD2538ED7031}" destId="{00326304-B165-4013-A9A3-4E90CF002383}" srcOrd="2" destOrd="0" presId="urn:microsoft.com/office/officeart/2005/8/layout/hierarchy4"/>
    <dgm:cxn modelId="{E8351657-5CA9-4EEC-8AA8-06934342072A}" type="presParOf" srcId="{00326304-B165-4013-A9A3-4E90CF002383}" destId="{E346CADB-92BB-4EDE-A280-11F8E518AE96}" srcOrd="0" destOrd="0" presId="urn:microsoft.com/office/officeart/2005/8/layout/hierarchy4"/>
    <dgm:cxn modelId="{1C9C7316-51DC-43D4-A297-8548A9C319D3}" type="presParOf" srcId="{E346CADB-92BB-4EDE-A280-11F8E518AE96}" destId="{8078E1AE-2953-4448-BA28-1FA2DB79ADD8}" srcOrd="0" destOrd="0" presId="urn:microsoft.com/office/officeart/2005/8/layout/hierarchy4"/>
    <dgm:cxn modelId="{120965DA-76B8-44F2-9EBE-EA4F8C9D678C}" type="presParOf" srcId="{E346CADB-92BB-4EDE-A280-11F8E518AE96}" destId="{B64909E2-BD31-45D5-A5E0-9098DD577AED}" srcOrd="1" destOrd="0" presId="urn:microsoft.com/office/officeart/2005/8/layout/hierarchy4"/>
    <dgm:cxn modelId="{5132BB4C-6090-4882-95D8-E7B5151B8769}" type="presParOf" srcId="{E346CADB-92BB-4EDE-A280-11F8E518AE96}" destId="{30DEBC95-33CD-4C1F-B123-6BACEAD7D691}" srcOrd="2" destOrd="0" presId="urn:microsoft.com/office/officeart/2005/8/layout/hierarchy4"/>
    <dgm:cxn modelId="{6A7A6805-F421-4EFB-91E5-3F6E3DF7585A}" type="presParOf" srcId="{30DEBC95-33CD-4C1F-B123-6BACEAD7D691}" destId="{76ECA92E-2A14-4DB7-B200-055A4C973DCC}" srcOrd="0" destOrd="0" presId="urn:microsoft.com/office/officeart/2005/8/layout/hierarchy4"/>
    <dgm:cxn modelId="{659F136D-6C2C-489D-A89F-1A916E4F3A5B}" type="presParOf" srcId="{76ECA92E-2A14-4DB7-B200-055A4C973DCC}" destId="{47B8ADC4-DD9D-4EC8-980F-ED3B8E0D57E2}" srcOrd="0" destOrd="0" presId="urn:microsoft.com/office/officeart/2005/8/layout/hierarchy4"/>
    <dgm:cxn modelId="{C2CE6041-5D5C-458A-A263-C58F5432206F}" type="presParOf" srcId="{76ECA92E-2A14-4DB7-B200-055A4C973DCC}" destId="{F388070F-4A51-4217-B597-50F05E47E353}"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6_2" csCatId="accent6" phldr="1"/>
      <dgm:spPr/>
      <dgm:t>
        <a:bodyPr/>
        <a:lstStyle/>
        <a:p>
          <a:endParaRPr lang="en-US"/>
        </a:p>
      </dgm:t>
    </dgm:pt>
    <dgm:pt modelId="{3361DF50-5668-48BF-8358-9D6CF5C05077}">
      <dgm:prSet custT="1"/>
      <dgm:spPr/>
      <dgm:t>
        <a:bodyPr/>
        <a:lstStyle/>
        <a:p>
          <a:r>
            <a:rPr lang="en-US" sz="800" dirty="0" smtClean="0"/>
            <a:t>DHCPv6</a:t>
          </a:r>
          <a:endParaRPr lang="en-US" sz="800" dirty="0"/>
        </a:p>
      </dgm:t>
    </dgm:pt>
    <dgm:pt modelId="{6F66D6DA-B2A3-4EEC-874B-D00D471C4355}" type="sibTrans" cxnId="{AD7A0027-27F5-4DA9-98DD-6270DE01B066}">
      <dgm:prSet/>
      <dgm:spPr/>
      <dgm:t>
        <a:bodyPr/>
        <a:lstStyle/>
        <a:p>
          <a:endParaRPr lang="en-US" sz="800"/>
        </a:p>
      </dgm:t>
    </dgm:pt>
    <dgm:pt modelId="{BB6B4E33-0B83-4E6B-9531-7527C3B2978E}" type="parTrans" cxnId="{AD7A0027-27F5-4DA9-98DD-6270DE01B066}">
      <dgm:prSet/>
      <dgm:spPr/>
      <dgm:t>
        <a:bodyPr/>
        <a:lstStyle/>
        <a:p>
          <a:endParaRPr lang="en-US" sz="800"/>
        </a:p>
      </dgm:t>
    </dgm:pt>
    <dgm:pt modelId="{0D9C2A90-47D9-41D0-91BB-D8BE32E85358}">
      <dgm:prSet custT="1"/>
      <dgm:spPr/>
      <dgm:t>
        <a:bodyPr/>
        <a:lstStyle/>
        <a:p>
          <a:r>
            <a:rPr lang="en-US" sz="800" dirty="0" smtClean="0"/>
            <a:t>MLE</a:t>
          </a:r>
          <a:endParaRPr lang="en-US" sz="800" dirty="0"/>
        </a:p>
      </dgm:t>
    </dgm:pt>
    <dgm:pt modelId="{2E15C628-15AB-42F3-8744-DD2F34D0B3A7}" type="parTrans" cxnId="{48C7D1A7-B28D-4FC8-A708-E86D8EE1BE54}">
      <dgm:prSet/>
      <dgm:spPr/>
      <dgm:t>
        <a:bodyPr/>
        <a:lstStyle/>
        <a:p>
          <a:endParaRPr lang="en-US" sz="800"/>
        </a:p>
      </dgm:t>
    </dgm:pt>
    <dgm:pt modelId="{F32A9B6E-E414-4649-8400-896A0BA5B310}" type="sibTrans" cxnId="{48C7D1A7-B28D-4FC8-A708-E86D8EE1BE54}">
      <dgm:prSet/>
      <dgm:spPr/>
      <dgm:t>
        <a:bodyPr/>
        <a:lstStyle/>
        <a:p>
          <a:endParaRPr lang="en-US" sz="800"/>
        </a:p>
      </dgm:t>
    </dgm:pt>
    <dgm:pt modelId="{F262F9F7-9EA2-4893-B292-CC9D9DE507EB}">
      <dgm:prSet custT="1"/>
      <dgm:spPr/>
      <dgm:t>
        <a:bodyPr/>
        <a:lstStyle/>
        <a:p>
          <a:r>
            <a:rPr lang="en-US" sz="800" dirty="0" smtClean="0"/>
            <a:t>Route</a:t>
          </a:r>
          <a:endParaRPr lang="en-US" sz="800" dirty="0"/>
        </a:p>
      </dgm:t>
    </dgm:pt>
    <dgm:pt modelId="{7AAA3F93-00E3-4EA1-9F59-DAE90C77DBEB}" type="parTrans" cxnId="{0CD9F1D7-0548-4981-970A-94B77FF53B11}">
      <dgm:prSet/>
      <dgm:spPr/>
      <dgm:t>
        <a:bodyPr/>
        <a:lstStyle/>
        <a:p>
          <a:endParaRPr lang="en-US" sz="800"/>
        </a:p>
      </dgm:t>
    </dgm:pt>
    <dgm:pt modelId="{14998C9C-668E-4967-8249-15B37BB2C8AA}" type="sibTrans" cxnId="{0CD9F1D7-0548-4981-970A-94B77FF53B11}">
      <dgm:prSet/>
      <dgm:spPr/>
      <dgm:t>
        <a:bodyPr/>
        <a:lstStyle/>
        <a:p>
          <a:endParaRPr lang="en-US" sz="8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251170B4-A42A-487E-8290-6B2463BA6471}" type="pres">
      <dgm:prSet presAssocID="{3361DF50-5668-48BF-8358-9D6CF5C05077}" presName="vertOne" presStyleCnt="0"/>
      <dgm:spPr/>
      <dgm:t>
        <a:bodyPr/>
        <a:lstStyle/>
        <a:p>
          <a:endParaRPr lang="en-US"/>
        </a:p>
      </dgm:t>
    </dgm:pt>
    <dgm:pt modelId="{6D62EA8A-526C-4B65-B6E4-F8363A114BBF}" type="pres">
      <dgm:prSet presAssocID="{3361DF50-5668-48BF-8358-9D6CF5C05077}" presName="txOne" presStyleLbl="node0" presStyleIdx="0" presStyleCnt="3">
        <dgm:presLayoutVars>
          <dgm:chPref val="3"/>
        </dgm:presLayoutVars>
      </dgm:prSet>
      <dgm:spPr/>
      <dgm:t>
        <a:bodyPr/>
        <a:lstStyle/>
        <a:p>
          <a:endParaRPr lang="en-US"/>
        </a:p>
      </dgm:t>
    </dgm:pt>
    <dgm:pt modelId="{69011D35-805D-481B-BCD3-BAAA0D777788}" type="pres">
      <dgm:prSet presAssocID="{3361DF50-5668-48BF-8358-9D6CF5C05077}" presName="horzOne" presStyleCnt="0"/>
      <dgm:spPr/>
      <dgm:t>
        <a:bodyPr/>
        <a:lstStyle/>
        <a:p>
          <a:endParaRPr lang="en-US"/>
        </a:p>
      </dgm:t>
    </dgm:pt>
    <dgm:pt modelId="{60E31D23-33D0-4B18-8592-D3CBFF60B8E7}" type="pres">
      <dgm:prSet presAssocID="{6F66D6DA-B2A3-4EEC-874B-D00D471C4355}" presName="sibSpaceOne" presStyleCnt="0"/>
      <dgm:spPr/>
      <dgm:t>
        <a:bodyPr/>
        <a:lstStyle/>
        <a:p>
          <a:endParaRPr lang="en-US"/>
        </a:p>
      </dgm:t>
    </dgm:pt>
    <dgm:pt modelId="{EBB1E50A-497A-4C1A-AD2E-A8CF4722FA25}" type="pres">
      <dgm:prSet presAssocID="{0D9C2A90-47D9-41D0-91BB-D8BE32E85358}" presName="vertOne" presStyleCnt="0"/>
      <dgm:spPr/>
      <dgm:t>
        <a:bodyPr/>
        <a:lstStyle/>
        <a:p>
          <a:endParaRPr lang="en-US"/>
        </a:p>
      </dgm:t>
    </dgm:pt>
    <dgm:pt modelId="{50D04CBB-1132-4F6A-AC26-44A6F9C871AF}" type="pres">
      <dgm:prSet presAssocID="{0D9C2A90-47D9-41D0-91BB-D8BE32E85358}" presName="txOne" presStyleLbl="node0" presStyleIdx="1" presStyleCnt="3">
        <dgm:presLayoutVars>
          <dgm:chPref val="3"/>
        </dgm:presLayoutVars>
      </dgm:prSet>
      <dgm:spPr/>
      <dgm:t>
        <a:bodyPr/>
        <a:lstStyle/>
        <a:p>
          <a:endParaRPr lang="en-US"/>
        </a:p>
      </dgm:t>
    </dgm:pt>
    <dgm:pt modelId="{84AEDB61-AE1B-43B4-9A81-EC4400400E44}" type="pres">
      <dgm:prSet presAssocID="{0D9C2A90-47D9-41D0-91BB-D8BE32E85358}" presName="horzOne" presStyleCnt="0"/>
      <dgm:spPr/>
      <dgm:t>
        <a:bodyPr/>
        <a:lstStyle/>
        <a:p>
          <a:endParaRPr lang="en-US"/>
        </a:p>
      </dgm:t>
    </dgm:pt>
    <dgm:pt modelId="{598A0F90-24B5-4A73-9164-31DFBC3A35D6}" type="pres">
      <dgm:prSet presAssocID="{F32A9B6E-E414-4649-8400-896A0BA5B310}" presName="sibSpaceOne" presStyleCnt="0"/>
      <dgm:spPr/>
      <dgm:t>
        <a:bodyPr/>
        <a:lstStyle/>
        <a:p>
          <a:endParaRPr lang="en-US"/>
        </a:p>
      </dgm:t>
    </dgm:pt>
    <dgm:pt modelId="{451CDE59-5564-46B4-9B01-59F8915A3C92}" type="pres">
      <dgm:prSet presAssocID="{F262F9F7-9EA2-4893-B292-CC9D9DE507EB}" presName="vertOne" presStyleCnt="0"/>
      <dgm:spPr/>
      <dgm:t>
        <a:bodyPr/>
        <a:lstStyle/>
        <a:p>
          <a:endParaRPr lang="en-US"/>
        </a:p>
      </dgm:t>
    </dgm:pt>
    <dgm:pt modelId="{0F8DD1DE-60AE-49D3-8B0D-D5667D12721B}" type="pres">
      <dgm:prSet presAssocID="{F262F9F7-9EA2-4893-B292-CC9D9DE507EB}" presName="txOne" presStyleLbl="node0" presStyleIdx="2" presStyleCnt="3">
        <dgm:presLayoutVars>
          <dgm:chPref val="3"/>
        </dgm:presLayoutVars>
      </dgm:prSet>
      <dgm:spPr/>
      <dgm:t>
        <a:bodyPr/>
        <a:lstStyle/>
        <a:p>
          <a:endParaRPr lang="en-US"/>
        </a:p>
      </dgm:t>
    </dgm:pt>
    <dgm:pt modelId="{39D2CB81-8F15-430A-9F87-21590E653B5E}" type="pres">
      <dgm:prSet presAssocID="{F262F9F7-9EA2-4893-B292-CC9D9DE507EB}" presName="horzOne" presStyleCnt="0"/>
      <dgm:spPr/>
      <dgm:t>
        <a:bodyPr/>
        <a:lstStyle/>
        <a:p>
          <a:endParaRPr lang="en-US"/>
        </a:p>
      </dgm:t>
    </dgm:pt>
  </dgm:ptLst>
  <dgm:cxnLst>
    <dgm:cxn modelId="{0CD9F1D7-0548-4981-970A-94B77FF53B11}" srcId="{3D3D9309-2AA1-43CA-9275-D7691A6F13A6}" destId="{F262F9F7-9EA2-4893-B292-CC9D9DE507EB}" srcOrd="2" destOrd="0" parTransId="{7AAA3F93-00E3-4EA1-9F59-DAE90C77DBEB}" sibTransId="{14998C9C-668E-4967-8249-15B37BB2C8AA}"/>
    <dgm:cxn modelId="{C6BE6617-D521-45C4-BD61-75871F7377ED}" type="presOf" srcId="{3D3D9309-2AA1-43CA-9275-D7691A6F13A6}" destId="{6B4365D8-EFBE-4F16-BB7E-70E7ADF759CB}" srcOrd="0" destOrd="0" presId="urn:microsoft.com/office/officeart/2005/8/layout/hierarchy4"/>
    <dgm:cxn modelId="{B26F8EA8-E120-4E1A-ADFD-C32D38B622DA}" type="presOf" srcId="{3361DF50-5668-48BF-8358-9D6CF5C05077}" destId="{6D62EA8A-526C-4B65-B6E4-F8363A114BBF}" srcOrd="0" destOrd="0" presId="urn:microsoft.com/office/officeart/2005/8/layout/hierarchy4"/>
    <dgm:cxn modelId="{AD7A0027-27F5-4DA9-98DD-6270DE01B066}" srcId="{3D3D9309-2AA1-43CA-9275-D7691A6F13A6}" destId="{3361DF50-5668-48BF-8358-9D6CF5C05077}" srcOrd="0" destOrd="0" parTransId="{BB6B4E33-0B83-4E6B-9531-7527C3B2978E}" sibTransId="{6F66D6DA-B2A3-4EEC-874B-D00D471C4355}"/>
    <dgm:cxn modelId="{D9F8FF80-8EED-4E49-B52D-67A63415AFD7}" type="presOf" srcId="{0D9C2A90-47D9-41D0-91BB-D8BE32E85358}" destId="{50D04CBB-1132-4F6A-AC26-44A6F9C871AF}" srcOrd="0" destOrd="0" presId="urn:microsoft.com/office/officeart/2005/8/layout/hierarchy4"/>
    <dgm:cxn modelId="{48C7D1A7-B28D-4FC8-A708-E86D8EE1BE54}" srcId="{3D3D9309-2AA1-43CA-9275-D7691A6F13A6}" destId="{0D9C2A90-47D9-41D0-91BB-D8BE32E85358}" srcOrd="1" destOrd="0" parTransId="{2E15C628-15AB-42F3-8744-DD2F34D0B3A7}" sibTransId="{F32A9B6E-E414-4649-8400-896A0BA5B310}"/>
    <dgm:cxn modelId="{85E20E17-32A7-410D-8556-6C549FC49F9B}" type="presOf" srcId="{F262F9F7-9EA2-4893-B292-CC9D9DE507EB}" destId="{0F8DD1DE-60AE-49D3-8B0D-D5667D12721B}" srcOrd="0" destOrd="0" presId="urn:microsoft.com/office/officeart/2005/8/layout/hierarchy4"/>
    <dgm:cxn modelId="{6D3DBC6F-7F45-4F9C-AF9D-192549EF8601}" type="presParOf" srcId="{6B4365D8-EFBE-4F16-BB7E-70E7ADF759CB}" destId="{251170B4-A42A-487E-8290-6B2463BA6471}" srcOrd="0" destOrd="0" presId="urn:microsoft.com/office/officeart/2005/8/layout/hierarchy4"/>
    <dgm:cxn modelId="{B4A56D01-1F66-41DB-A24E-72B3C2F74130}" type="presParOf" srcId="{251170B4-A42A-487E-8290-6B2463BA6471}" destId="{6D62EA8A-526C-4B65-B6E4-F8363A114BBF}" srcOrd="0" destOrd="0" presId="urn:microsoft.com/office/officeart/2005/8/layout/hierarchy4"/>
    <dgm:cxn modelId="{37A3FA9E-6F66-4332-9492-E8ED783766E8}" type="presParOf" srcId="{251170B4-A42A-487E-8290-6B2463BA6471}" destId="{69011D35-805D-481B-BCD3-BAAA0D777788}" srcOrd="1" destOrd="0" presId="urn:microsoft.com/office/officeart/2005/8/layout/hierarchy4"/>
    <dgm:cxn modelId="{2BA1096B-5E7D-4A3A-B518-C809F613AFE4}" type="presParOf" srcId="{6B4365D8-EFBE-4F16-BB7E-70E7ADF759CB}" destId="{60E31D23-33D0-4B18-8592-D3CBFF60B8E7}" srcOrd="1" destOrd="0" presId="urn:microsoft.com/office/officeart/2005/8/layout/hierarchy4"/>
    <dgm:cxn modelId="{B482D95B-1010-47DA-B350-00C28CB9B963}" type="presParOf" srcId="{6B4365D8-EFBE-4F16-BB7E-70E7ADF759CB}" destId="{EBB1E50A-497A-4C1A-AD2E-A8CF4722FA25}" srcOrd="2" destOrd="0" presId="urn:microsoft.com/office/officeart/2005/8/layout/hierarchy4"/>
    <dgm:cxn modelId="{5B9D9947-024E-4A7A-98D0-9E135290D5A0}" type="presParOf" srcId="{EBB1E50A-497A-4C1A-AD2E-A8CF4722FA25}" destId="{50D04CBB-1132-4F6A-AC26-44A6F9C871AF}" srcOrd="0" destOrd="0" presId="urn:microsoft.com/office/officeart/2005/8/layout/hierarchy4"/>
    <dgm:cxn modelId="{1920E066-AE02-49FD-8F26-F61DFE5988EB}" type="presParOf" srcId="{EBB1E50A-497A-4C1A-AD2E-A8CF4722FA25}" destId="{84AEDB61-AE1B-43B4-9A81-EC4400400E44}" srcOrd="1" destOrd="0" presId="urn:microsoft.com/office/officeart/2005/8/layout/hierarchy4"/>
    <dgm:cxn modelId="{3CA87DD6-9D3F-4607-9895-5E63998C2AD9}" type="presParOf" srcId="{6B4365D8-EFBE-4F16-BB7E-70E7ADF759CB}" destId="{598A0F90-24B5-4A73-9164-31DFBC3A35D6}" srcOrd="3" destOrd="0" presId="urn:microsoft.com/office/officeart/2005/8/layout/hierarchy4"/>
    <dgm:cxn modelId="{667AEC75-09DA-4AFA-9FDB-28885F8C8D0B}" type="presParOf" srcId="{6B4365D8-EFBE-4F16-BB7E-70E7ADF759CB}" destId="{451CDE59-5564-46B4-9B01-59F8915A3C92}" srcOrd="4" destOrd="0" presId="urn:microsoft.com/office/officeart/2005/8/layout/hierarchy4"/>
    <dgm:cxn modelId="{710C0D38-4F35-4D10-B2B3-54B658AE9A01}" type="presParOf" srcId="{451CDE59-5564-46B4-9B01-59F8915A3C92}" destId="{0F8DD1DE-60AE-49D3-8B0D-D5667D12721B}" srcOrd="0" destOrd="0" presId="urn:microsoft.com/office/officeart/2005/8/layout/hierarchy4"/>
    <dgm:cxn modelId="{A13BBBDD-5B09-48AC-A35E-D7C8962BCCC3}" type="presParOf" srcId="{451CDE59-5564-46B4-9B01-59F8915A3C92}" destId="{39D2CB81-8F15-430A-9F87-21590E653B5E}" srcOrd="1" destOrd="0" presId="urn:microsoft.com/office/officeart/2005/8/layout/hierarchy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3" csCatId="colorful" phldr="1"/>
      <dgm:spPr/>
      <dgm:t>
        <a:bodyPr/>
        <a:lstStyle/>
        <a:p>
          <a:endParaRPr lang="en-US"/>
        </a:p>
      </dgm:t>
    </dgm:pt>
    <dgm:pt modelId="{3361DF50-5668-48BF-8358-9D6CF5C05077}">
      <dgm:prSet custT="1"/>
      <dgm:spPr/>
      <dgm:t>
        <a:bodyPr/>
        <a:lstStyle/>
        <a:p>
          <a:r>
            <a:rPr lang="en-US" sz="1000" dirty="0" smtClean="0"/>
            <a:t>FSCI</a:t>
          </a:r>
          <a:endParaRPr lang="en-US" sz="1000" dirty="0"/>
        </a:p>
      </dgm:t>
    </dgm:pt>
    <dgm:pt modelId="{BB6B4E33-0B83-4E6B-9531-7527C3B2978E}" type="parTrans" cxnId="{AD7A0027-27F5-4DA9-98DD-6270DE01B066}">
      <dgm:prSet/>
      <dgm:spPr/>
      <dgm:t>
        <a:bodyPr/>
        <a:lstStyle/>
        <a:p>
          <a:endParaRPr lang="en-US" sz="1000"/>
        </a:p>
      </dgm:t>
    </dgm:pt>
    <dgm:pt modelId="{6F66D6DA-B2A3-4EEC-874B-D00D471C4355}" type="sibTrans" cxnId="{AD7A0027-27F5-4DA9-98DD-6270DE01B066}">
      <dgm:prSet/>
      <dgm:spPr/>
      <dgm:t>
        <a:bodyPr/>
        <a:lstStyle/>
        <a:p>
          <a:endParaRPr lang="en-US" sz="1000"/>
        </a:p>
      </dgm:t>
    </dgm:pt>
    <dgm:pt modelId="{EBE095ED-C5A0-46F7-805C-9A09E87F12F2}">
      <dgm:prSet custT="1"/>
      <dgm:spPr/>
      <dgm:t>
        <a:bodyPr/>
        <a:lstStyle/>
        <a:p>
          <a:r>
            <a:rPr lang="en-US" sz="1000" dirty="0" smtClean="0"/>
            <a:t>Serial Manager</a:t>
          </a:r>
          <a:endParaRPr lang="en-US" sz="1000" dirty="0"/>
        </a:p>
      </dgm:t>
    </dgm:pt>
    <dgm:pt modelId="{74B95991-9A83-40ED-89E4-3966EC7676B9}" type="parTrans" cxnId="{63010CEC-C8B2-4A32-94AD-1CF4263C109B}">
      <dgm:prSet/>
      <dgm:spPr/>
      <dgm:t>
        <a:bodyPr/>
        <a:lstStyle/>
        <a:p>
          <a:endParaRPr lang="en-US" sz="1000"/>
        </a:p>
      </dgm:t>
    </dgm:pt>
    <dgm:pt modelId="{A8F9841B-3D8C-41EE-BE4A-0E6D4D5844CB}" type="sibTrans" cxnId="{63010CEC-C8B2-4A32-94AD-1CF4263C109B}">
      <dgm:prSet/>
      <dgm:spPr/>
      <dgm:t>
        <a:bodyPr/>
        <a:lstStyle/>
        <a:p>
          <a:endParaRPr lang="en-US" sz="1000"/>
        </a:p>
      </dgm:t>
    </dgm:pt>
    <dgm:pt modelId="{2780CC29-24EC-4AE9-90B5-0C62480D2372}">
      <dgm:prSet custT="1"/>
      <dgm:spPr/>
      <dgm:t>
        <a:bodyPr/>
        <a:lstStyle/>
        <a:p>
          <a:r>
            <a:rPr lang="en-US" sz="1000" dirty="0" smtClean="0"/>
            <a:t>USB VCP Driver</a:t>
          </a:r>
          <a:endParaRPr lang="en-US" sz="1000" dirty="0"/>
        </a:p>
      </dgm:t>
    </dgm:pt>
    <dgm:pt modelId="{B5D8F49F-E016-4974-9D78-891DC12919E5}" type="parTrans" cxnId="{CE5BB369-879F-48B0-B027-517C8FB9B0E4}">
      <dgm:prSet/>
      <dgm:spPr/>
      <dgm:t>
        <a:bodyPr/>
        <a:lstStyle/>
        <a:p>
          <a:endParaRPr lang="en-US" sz="1000"/>
        </a:p>
      </dgm:t>
    </dgm:pt>
    <dgm:pt modelId="{8AEA03A4-1EEA-4ACB-B867-F212C0D31EC9}" type="sibTrans" cxnId="{CE5BB369-879F-48B0-B027-517C8FB9B0E4}">
      <dgm:prSet/>
      <dgm:spPr/>
      <dgm:t>
        <a:bodyPr/>
        <a:lstStyle/>
        <a:p>
          <a:endParaRPr lang="en-US" sz="10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251170B4-A42A-487E-8290-6B2463BA6471}" type="pres">
      <dgm:prSet presAssocID="{3361DF50-5668-48BF-8358-9D6CF5C05077}" presName="vertOne" presStyleCnt="0"/>
      <dgm:spPr/>
    </dgm:pt>
    <dgm:pt modelId="{6D62EA8A-526C-4B65-B6E4-F8363A114BBF}" type="pres">
      <dgm:prSet presAssocID="{3361DF50-5668-48BF-8358-9D6CF5C05077}" presName="txOne" presStyleLbl="node0" presStyleIdx="0" presStyleCnt="1">
        <dgm:presLayoutVars>
          <dgm:chPref val="3"/>
        </dgm:presLayoutVars>
      </dgm:prSet>
      <dgm:spPr/>
      <dgm:t>
        <a:bodyPr/>
        <a:lstStyle/>
        <a:p>
          <a:endParaRPr lang="en-US"/>
        </a:p>
      </dgm:t>
    </dgm:pt>
    <dgm:pt modelId="{D6BDE712-5BED-4688-97D8-BF118A693B76}" type="pres">
      <dgm:prSet presAssocID="{3361DF50-5668-48BF-8358-9D6CF5C05077}" presName="parTransOne" presStyleCnt="0"/>
      <dgm:spPr/>
    </dgm:pt>
    <dgm:pt modelId="{69011D35-805D-481B-BCD3-BAAA0D777788}" type="pres">
      <dgm:prSet presAssocID="{3361DF50-5668-48BF-8358-9D6CF5C05077}" presName="horzOne" presStyleCnt="0"/>
      <dgm:spPr/>
    </dgm:pt>
    <dgm:pt modelId="{EAF31256-3A82-4576-B5C6-DB100899DED6}" type="pres">
      <dgm:prSet presAssocID="{EBE095ED-C5A0-46F7-805C-9A09E87F12F2}" presName="vertTwo" presStyleCnt="0"/>
      <dgm:spPr/>
    </dgm:pt>
    <dgm:pt modelId="{509027BE-F377-4FC0-A20A-6E935D12E517}" type="pres">
      <dgm:prSet presAssocID="{EBE095ED-C5A0-46F7-805C-9A09E87F12F2}" presName="txTwo" presStyleLbl="node2" presStyleIdx="0" presStyleCnt="1">
        <dgm:presLayoutVars>
          <dgm:chPref val="3"/>
        </dgm:presLayoutVars>
      </dgm:prSet>
      <dgm:spPr/>
      <dgm:t>
        <a:bodyPr/>
        <a:lstStyle/>
        <a:p>
          <a:endParaRPr lang="en-US"/>
        </a:p>
      </dgm:t>
    </dgm:pt>
    <dgm:pt modelId="{0D42C1DC-2D76-42E2-AA2E-E0C770BB72A6}" type="pres">
      <dgm:prSet presAssocID="{EBE095ED-C5A0-46F7-805C-9A09E87F12F2}" presName="parTransTwo" presStyleCnt="0"/>
      <dgm:spPr/>
    </dgm:pt>
    <dgm:pt modelId="{84DD20FA-733E-41F6-A9DD-6D37E6E78769}" type="pres">
      <dgm:prSet presAssocID="{EBE095ED-C5A0-46F7-805C-9A09E87F12F2}" presName="horzTwo" presStyleCnt="0"/>
      <dgm:spPr/>
    </dgm:pt>
    <dgm:pt modelId="{7F17EFDB-745A-4932-B4A9-A8A0A0F63EAD}" type="pres">
      <dgm:prSet presAssocID="{2780CC29-24EC-4AE9-90B5-0C62480D2372}" presName="vertThree" presStyleCnt="0"/>
      <dgm:spPr/>
    </dgm:pt>
    <dgm:pt modelId="{73901B11-10E8-4190-9AAA-76825A4E43F1}" type="pres">
      <dgm:prSet presAssocID="{2780CC29-24EC-4AE9-90B5-0C62480D2372}" presName="txThree" presStyleLbl="node3" presStyleIdx="0" presStyleCnt="1">
        <dgm:presLayoutVars>
          <dgm:chPref val="3"/>
        </dgm:presLayoutVars>
      </dgm:prSet>
      <dgm:spPr/>
      <dgm:t>
        <a:bodyPr/>
        <a:lstStyle/>
        <a:p>
          <a:endParaRPr lang="en-US"/>
        </a:p>
      </dgm:t>
    </dgm:pt>
    <dgm:pt modelId="{2B0711C4-6497-4E14-B6F8-FC566DE19B49}" type="pres">
      <dgm:prSet presAssocID="{2780CC29-24EC-4AE9-90B5-0C62480D2372}" presName="horzThree" presStyleCnt="0"/>
      <dgm:spPr/>
    </dgm:pt>
  </dgm:ptLst>
  <dgm:cxnLst>
    <dgm:cxn modelId="{63010CEC-C8B2-4A32-94AD-1CF4263C109B}" srcId="{3361DF50-5668-48BF-8358-9D6CF5C05077}" destId="{EBE095ED-C5A0-46F7-805C-9A09E87F12F2}" srcOrd="0" destOrd="0" parTransId="{74B95991-9A83-40ED-89E4-3966EC7676B9}" sibTransId="{A8F9841B-3D8C-41EE-BE4A-0E6D4D5844CB}"/>
    <dgm:cxn modelId="{EE73030D-FC27-4077-8753-83310B8AC6DF}" type="presOf" srcId="{3361DF50-5668-48BF-8358-9D6CF5C05077}" destId="{6D62EA8A-526C-4B65-B6E4-F8363A114BBF}" srcOrd="0" destOrd="0" presId="urn:microsoft.com/office/officeart/2005/8/layout/hierarchy4"/>
    <dgm:cxn modelId="{CE5BB369-879F-48B0-B027-517C8FB9B0E4}" srcId="{EBE095ED-C5A0-46F7-805C-9A09E87F12F2}" destId="{2780CC29-24EC-4AE9-90B5-0C62480D2372}" srcOrd="0" destOrd="0" parTransId="{B5D8F49F-E016-4974-9D78-891DC12919E5}" sibTransId="{8AEA03A4-1EEA-4ACB-B867-F212C0D31EC9}"/>
    <dgm:cxn modelId="{76CE60AC-88EA-4010-8FEA-B9BCB437A98F}" type="presOf" srcId="{EBE095ED-C5A0-46F7-805C-9A09E87F12F2}" destId="{509027BE-F377-4FC0-A20A-6E935D12E517}" srcOrd="0" destOrd="0" presId="urn:microsoft.com/office/officeart/2005/8/layout/hierarchy4"/>
    <dgm:cxn modelId="{7E777F8C-2E54-495E-AF37-563FE98E53DA}" type="presOf" srcId="{3D3D9309-2AA1-43CA-9275-D7691A6F13A6}" destId="{6B4365D8-EFBE-4F16-BB7E-70E7ADF759CB}" srcOrd="0" destOrd="0" presId="urn:microsoft.com/office/officeart/2005/8/layout/hierarchy4"/>
    <dgm:cxn modelId="{9BAAB644-2506-4E20-B216-F1F95CB5CCE1}" type="presOf" srcId="{2780CC29-24EC-4AE9-90B5-0C62480D2372}" destId="{73901B11-10E8-4190-9AAA-76825A4E43F1}" srcOrd="0" destOrd="0" presId="urn:microsoft.com/office/officeart/2005/8/layout/hierarchy4"/>
    <dgm:cxn modelId="{AD7A0027-27F5-4DA9-98DD-6270DE01B066}" srcId="{3D3D9309-2AA1-43CA-9275-D7691A6F13A6}" destId="{3361DF50-5668-48BF-8358-9D6CF5C05077}" srcOrd="0" destOrd="0" parTransId="{BB6B4E33-0B83-4E6B-9531-7527C3B2978E}" sibTransId="{6F66D6DA-B2A3-4EEC-874B-D00D471C4355}"/>
    <dgm:cxn modelId="{F5E696F6-31B8-4E15-962C-ED5C51201F38}" type="presParOf" srcId="{6B4365D8-EFBE-4F16-BB7E-70E7ADF759CB}" destId="{251170B4-A42A-487E-8290-6B2463BA6471}" srcOrd="0" destOrd="0" presId="urn:microsoft.com/office/officeart/2005/8/layout/hierarchy4"/>
    <dgm:cxn modelId="{C4944C53-80FF-4A39-9A93-6629B7C04700}" type="presParOf" srcId="{251170B4-A42A-487E-8290-6B2463BA6471}" destId="{6D62EA8A-526C-4B65-B6E4-F8363A114BBF}" srcOrd="0" destOrd="0" presId="urn:microsoft.com/office/officeart/2005/8/layout/hierarchy4"/>
    <dgm:cxn modelId="{5B07F84C-9D5F-45F9-A332-9597A1DBDD08}" type="presParOf" srcId="{251170B4-A42A-487E-8290-6B2463BA6471}" destId="{D6BDE712-5BED-4688-97D8-BF118A693B76}" srcOrd="1" destOrd="0" presId="urn:microsoft.com/office/officeart/2005/8/layout/hierarchy4"/>
    <dgm:cxn modelId="{0E819BF8-0BB3-4CDB-BE92-06A367ADA442}" type="presParOf" srcId="{251170B4-A42A-487E-8290-6B2463BA6471}" destId="{69011D35-805D-481B-BCD3-BAAA0D777788}" srcOrd="2" destOrd="0" presId="urn:microsoft.com/office/officeart/2005/8/layout/hierarchy4"/>
    <dgm:cxn modelId="{FF03CF13-86E0-4E5D-820C-0ECC6FDBC40E}" type="presParOf" srcId="{69011D35-805D-481B-BCD3-BAAA0D777788}" destId="{EAF31256-3A82-4576-B5C6-DB100899DED6}" srcOrd="0" destOrd="0" presId="urn:microsoft.com/office/officeart/2005/8/layout/hierarchy4"/>
    <dgm:cxn modelId="{E06B6145-010E-4EA1-BE1B-BFF33C5FE276}" type="presParOf" srcId="{EAF31256-3A82-4576-B5C6-DB100899DED6}" destId="{509027BE-F377-4FC0-A20A-6E935D12E517}" srcOrd="0" destOrd="0" presId="urn:microsoft.com/office/officeart/2005/8/layout/hierarchy4"/>
    <dgm:cxn modelId="{E15E7437-5535-4F2F-B594-D6CEB6E77A49}" type="presParOf" srcId="{EAF31256-3A82-4576-B5C6-DB100899DED6}" destId="{0D42C1DC-2D76-42E2-AA2E-E0C770BB72A6}" srcOrd="1" destOrd="0" presId="urn:microsoft.com/office/officeart/2005/8/layout/hierarchy4"/>
    <dgm:cxn modelId="{DAC97C1B-146C-4E07-8A17-5BDC102C699B}" type="presParOf" srcId="{EAF31256-3A82-4576-B5C6-DB100899DED6}" destId="{84DD20FA-733E-41F6-A9DD-6D37E6E78769}" srcOrd="2" destOrd="0" presId="urn:microsoft.com/office/officeart/2005/8/layout/hierarchy4"/>
    <dgm:cxn modelId="{9A65C5B1-769B-41A3-94EA-5062A6263DF6}" type="presParOf" srcId="{84DD20FA-733E-41F6-A9DD-6D37E6E78769}" destId="{7F17EFDB-745A-4932-B4A9-A8A0A0F63EAD}" srcOrd="0" destOrd="0" presId="urn:microsoft.com/office/officeart/2005/8/layout/hierarchy4"/>
    <dgm:cxn modelId="{C551A29D-64FA-4933-8D8A-CD2E90F74896}" type="presParOf" srcId="{7F17EFDB-745A-4932-B4A9-A8A0A0F63EAD}" destId="{73901B11-10E8-4190-9AAA-76825A4E43F1}" srcOrd="0" destOrd="0" presId="urn:microsoft.com/office/officeart/2005/8/layout/hierarchy4"/>
    <dgm:cxn modelId="{619E4035-6AEA-41E7-9092-2D3F96CD8F4B}" type="presParOf" srcId="{7F17EFDB-745A-4932-B4A9-A8A0A0F63EAD}" destId="{2B0711C4-6497-4E14-B6F8-FC566DE19B49}" srcOrd="1" destOrd="0" presId="urn:microsoft.com/office/officeart/2005/8/layout/hierarchy4"/>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2_4" csCatId="accent2" phldr="1"/>
      <dgm:spPr/>
      <dgm:t>
        <a:bodyPr/>
        <a:lstStyle/>
        <a:p>
          <a:endParaRPr lang="en-US"/>
        </a:p>
      </dgm:t>
    </dgm:pt>
    <dgm:pt modelId="{FBEF1815-ABCF-4827-AA37-6DE14F35EE83}">
      <dgm:prSet custT="1"/>
      <dgm:spPr>
        <a:solidFill>
          <a:schemeClr val="accent5"/>
        </a:solidFill>
      </dgm:spPr>
      <dgm:t>
        <a:bodyPr/>
        <a:lstStyle/>
        <a:p>
          <a:r>
            <a:rPr lang="en-US" sz="900" dirty="0" smtClean="0"/>
            <a:t>Linux USB VCP Driver</a:t>
          </a:r>
          <a:endParaRPr lang="en-US" sz="900" dirty="0"/>
        </a:p>
      </dgm:t>
    </dgm:pt>
    <dgm:pt modelId="{E84979B1-3D45-4256-92E7-3190A9530085}" type="parTrans" cxnId="{7F6A2543-C1B5-4643-854D-F5CD3BA13574}">
      <dgm:prSet/>
      <dgm:spPr/>
      <dgm:t>
        <a:bodyPr/>
        <a:lstStyle/>
        <a:p>
          <a:endParaRPr lang="en-US" sz="1100"/>
        </a:p>
      </dgm:t>
    </dgm:pt>
    <dgm:pt modelId="{29E068EE-0AB8-4FE9-8913-BFBBB016769A}" type="sibTrans" cxnId="{7F6A2543-C1B5-4643-854D-F5CD3BA13574}">
      <dgm:prSet/>
      <dgm:spPr/>
      <dgm:t>
        <a:bodyPr/>
        <a:lstStyle/>
        <a:p>
          <a:endParaRPr lang="en-US" sz="11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290AE032-DCA6-4476-B172-0E9C26E77C6A}" type="pres">
      <dgm:prSet presAssocID="{FBEF1815-ABCF-4827-AA37-6DE14F35EE83}" presName="vertOne" presStyleCnt="0"/>
      <dgm:spPr/>
    </dgm:pt>
    <dgm:pt modelId="{B839AA73-90F0-480F-9C31-9A9E24AD5F05}" type="pres">
      <dgm:prSet presAssocID="{FBEF1815-ABCF-4827-AA37-6DE14F35EE83}" presName="txOne" presStyleLbl="node0" presStyleIdx="0" presStyleCnt="1">
        <dgm:presLayoutVars>
          <dgm:chPref val="3"/>
        </dgm:presLayoutVars>
      </dgm:prSet>
      <dgm:spPr/>
      <dgm:t>
        <a:bodyPr/>
        <a:lstStyle/>
        <a:p>
          <a:endParaRPr lang="en-US"/>
        </a:p>
      </dgm:t>
    </dgm:pt>
    <dgm:pt modelId="{AEB5155C-7CCB-4FF6-B8D7-36663DB31668}" type="pres">
      <dgm:prSet presAssocID="{FBEF1815-ABCF-4827-AA37-6DE14F35EE83}" presName="horzOne" presStyleCnt="0"/>
      <dgm:spPr/>
    </dgm:pt>
  </dgm:ptLst>
  <dgm:cxnLst>
    <dgm:cxn modelId="{A87273AD-8DE2-40E5-AF2D-C43BDC6BBA4D}" type="presOf" srcId="{3D3D9309-2AA1-43CA-9275-D7691A6F13A6}" destId="{6B4365D8-EFBE-4F16-BB7E-70E7ADF759CB}" srcOrd="0" destOrd="0" presId="urn:microsoft.com/office/officeart/2005/8/layout/hierarchy4"/>
    <dgm:cxn modelId="{7F6A2543-C1B5-4643-854D-F5CD3BA13574}" srcId="{3D3D9309-2AA1-43CA-9275-D7691A6F13A6}" destId="{FBEF1815-ABCF-4827-AA37-6DE14F35EE83}" srcOrd="0" destOrd="0" parTransId="{E84979B1-3D45-4256-92E7-3190A9530085}" sibTransId="{29E068EE-0AB8-4FE9-8913-BFBBB016769A}"/>
    <dgm:cxn modelId="{2CBFB096-8AC6-400C-898F-03FA44B23E17}" type="presOf" srcId="{FBEF1815-ABCF-4827-AA37-6DE14F35EE83}" destId="{B839AA73-90F0-480F-9C31-9A9E24AD5F05}" srcOrd="0" destOrd="0" presId="urn:microsoft.com/office/officeart/2005/8/layout/hierarchy4"/>
    <dgm:cxn modelId="{A1FEDC85-92DC-4CEA-9AD4-247DC3D39925}" type="presParOf" srcId="{6B4365D8-EFBE-4F16-BB7E-70E7ADF759CB}" destId="{290AE032-DCA6-4476-B172-0E9C26E77C6A}" srcOrd="0" destOrd="0" presId="urn:microsoft.com/office/officeart/2005/8/layout/hierarchy4"/>
    <dgm:cxn modelId="{41C3CCD8-E177-49DD-B1F1-218C6E3A4D21}" type="presParOf" srcId="{290AE032-DCA6-4476-B172-0E9C26E77C6A}" destId="{B839AA73-90F0-480F-9C31-9A9E24AD5F05}" srcOrd="0" destOrd="0" presId="urn:microsoft.com/office/officeart/2005/8/layout/hierarchy4"/>
    <dgm:cxn modelId="{3E4DF864-41EA-4D95-87D8-5A5B6DA4BB72}" type="presParOf" srcId="{290AE032-DCA6-4476-B172-0E9C26E77C6A}" destId="{AEB5155C-7CCB-4FF6-B8D7-36663DB31668}" srcOrd="1" destOrd="0" presId="urn:microsoft.com/office/officeart/2005/8/layout/hierarchy4"/>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2_2" csCatId="accent2" phldr="1"/>
      <dgm:spPr/>
      <dgm:t>
        <a:bodyPr/>
        <a:lstStyle/>
        <a:p>
          <a:endParaRPr lang="en-US"/>
        </a:p>
      </dgm:t>
    </dgm:pt>
    <dgm:pt modelId="{C1FF580A-0B0A-4861-A70E-D5C3D6E4629E}">
      <dgm:prSet phldrT="[Text]" custT="1"/>
      <dgm:spPr/>
      <dgm:t>
        <a:bodyPr/>
        <a:lstStyle/>
        <a:p>
          <a:r>
            <a:rPr lang="en-US" sz="1000" dirty="0" smtClean="0"/>
            <a:t>BSD Sockets</a:t>
          </a:r>
          <a:endParaRPr lang="en-US" sz="1000" dirty="0"/>
        </a:p>
      </dgm:t>
    </dgm:pt>
    <dgm:pt modelId="{5755A01A-718E-490E-B969-3448AC5E9F33}" type="parTrans" cxnId="{F143DAF7-9779-49ED-A202-769AB99595D8}">
      <dgm:prSet/>
      <dgm:spPr/>
      <dgm:t>
        <a:bodyPr/>
        <a:lstStyle/>
        <a:p>
          <a:endParaRPr lang="en-US" sz="1000"/>
        </a:p>
      </dgm:t>
    </dgm:pt>
    <dgm:pt modelId="{997870CC-1ED9-4D32-B6A4-3D95EB003C79}" type="sibTrans" cxnId="{F143DAF7-9779-49ED-A202-769AB99595D8}">
      <dgm:prSet/>
      <dgm:spPr/>
      <dgm:t>
        <a:bodyPr/>
        <a:lstStyle/>
        <a:p>
          <a:endParaRPr lang="en-US" sz="1000"/>
        </a:p>
      </dgm:t>
    </dgm:pt>
    <dgm:pt modelId="{C7D16124-7DDF-47C6-84DF-D2AC0AF2A457}">
      <dgm:prSet phldrT="[Text]" custT="1"/>
      <dgm:spPr/>
      <dgm:t>
        <a:bodyPr/>
        <a:lstStyle/>
        <a:p>
          <a:r>
            <a:rPr lang="en-US" sz="1000" dirty="0" smtClean="0"/>
            <a:t>TCP</a:t>
          </a:r>
          <a:endParaRPr lang="en-US" sz="1000" dirty="0"/>
        </a:p>
      </dgm:t>
    </dgm:pt>
    <dgm:pt modelId="{E9FDE89B-18D0-4B35-89A8-C5542E66AE66}" type="parTrans" cxnId="{7E12DA21-A26E-4694-8300-5778187F4DFE}">
      <dgm:prSet/>
      <dgm:spPr/>
      <dgm:t>
        <a:bodyPr/>
        <a:lstStyle/>
        <a:p>
          <a:endParaRPr lang="en-US" sz="1000"/>
        </a:p>
      </dgm:t>
    </dgm:pt>
    <dgm:pt modelId="{1ECE2134-D4FD-401A-B90E-B61F693810BB}" type="sibTrans" cxnId="{7E12DA21-A26E-4694-8300-5778187F4DFE}">
      <dgm:prSet/>
      <dgm:spPr/>
      <dgm:t>
        <a:bodyPr/>
        <a:lstStyle/>
        <a:p>
          <a:endParaRPr lang="en-US" sz="1000"/>
        </a:p>
      </dgm:t>
    </dgm:pt>
    <dgm:pt modelId="{A9C469AE-2CA0-42DC-B807-49D9F7BEAFC1}">
      <dgm:prSet phldrT="[Text]" custT="1"/>
      <dgm:spPr/>
      <dgm:t>
        <a:bodyPr/>
        <a:lstStyle/>
        <a:p>
          <a:r>
            <a:rPr lang="en-US" sz="1000" dirty="0" smtClean="0"/>
            <a:t>UDP</a:t>
          </a:r>
          <a:endParaRPr lang="en-US" sz="1000" dirty="0"/>
        </a:p>
      </dgm:t>
    </dgm:pt>
    <dgm:pt modelId="{9EC04AA0-C922-4233-B656-72E428CF2DCC}" type="parTrans" cxnId="{276FB17C-A191-4B5F-8F9E-B6837A94D1CB}">
      <dgm:prSet/>
      <dgm:spPr/>
      <dgm:t>
        <a:bodyPr/>
        <a:lstStyle/>
        <a:p>
          <a:endParaRPr lang="en-US" sz="1000"/>
        </a:p>
      </dgm:t>
    </dgm:pt>
    <dgm:pt modelId="{4B2122F8-57E3-4FA9-8743-9ACB942F9DCB}" type="sibTrans" cxnId="{276FB17C-A191-4B5F-8F9E-B6837A94D1CB}">
      <dgm:prSet/>
      <dgm:spPr/>
      <dgm:t>
        <a:bodyPr/>
        <a:lstStyle/>
        <a:p>
          <a:endParaRPr lang="en-US" sz="1000"/>
        </a:p>
      </dgm:t>
    </dgm:pt>
    <dgm:pt modelId="{F6F01B78-8F51-4559-8868-C9D357E5107F}">
      <dgm:prSet phldrT="[Text]" custT="1"/>
      <dgm:spPr/>
      <dgm:t>
        <a:bodyPr/>
        <a:lstStyle/>
        <a:p>
          <a:r>
            <a:rPr lang="en-US" sz="1000" dirty="0" smtClean="0"/>
            <a:t>IPv6</a:t>
          </a:r>
          <a:endParaRPr lang="en-US" sz="1000" dirty="0"/>
        </a:p>
      </dgm:t>
    </dgm:pt>
    <dgm:pt modelId="{5E6315BC-D1E5-4848-A385-12CD363C9BA8}" type="parTrans" cxnId="{43453335-C996-481D-9073-049D3914B02E}">
      <dgm:prSet/>
      <dgm:spPr/>
      <dgm:t>
        <a:bodyPr/>
        <a:lstStyle/>
        <a:p>
          <a:endParaRPr lang="en-US" sz="1000"/>
        </a:p>
      </dgm:t>
    </dgm:pt>
    <dgm:pt modelId="{29A850DD-2142-4947-AD1D-7E03C181B645}" type="sibTrans" cxnId="{43453335-C996-481D-9073-049D3914B02E}">
      <dgm:prSet/>
      <dgm:spPr/>
      <dgm:t>
        <a:bodyPr/>
        <a:lstStyle/>
        <a:p>
          <a:endParaRPr lang="en-US" sz="1000"/>
        </a:p>
      </dgm:t>
    </dgm:pt>
    <dgm:pt modelId="{956EB581-4E90-4406-ACE4-5B686853F945}">
      <dgm:prSet phldrT="[Text]" custT="1"/>
      <dgm:spPr/>
      <dgm:t>
        <a:bodyPr/>
        <a:lstStyle/>
        <a:p>
          <a:r>
            <a:rPr lang="en-US" sz="1000" dirty="0" smtClean="0"/>
            <a:t>IPv4</a:t>
          </a:r>
          <a:endParaRPr lang="en-US" sz="1000" dirty="0"/>
        </a:p>
      </dgm:t>
    </dgm:pt>
    <dgm:pt modelId="{AF1814CF-96F3-4AD0-AEEF-3CE44EE3FD48}" type="parTrans" cxnId="{5012887D-2079-4A4A-854C-E32B905EB05A}">
      <dgm:prSet/>
      <dgm:spPr/>
      <dgm:t>
        <a:bodyPr/>
        <a:lstStyle/>
        <a:p>
          <a:endParaRPr lang="en-US" sz="1000"/>
        </a:p>
      </dgm:t>
    </dgm:pt>
    <dgm:pt modelId="{2BEA3ED8-1774-4453-AA28-8ED9125F68A0}" type="sibTrans" cxnId="{5012887D-2079-4A4A-854C-E32B905EB05A}">
      <dgm:prSet/>
      <dgm:spPr/>
      <dgm:t>
        <a:bodyPr/>
        <a:lstStyle/>
        <a:p>
          <a:endParaRPr lang="en-US" sz="1000"/>
        </a:p>
      </dgm:t>
    </dgm:pt>
    <dgm:pt modelId="{03AD72B1-2F9F-4E88-AA11-48B6A600DDA9}">
      <dgm:prSet phldrT="[Text]" custT="1"/>
      <dgm:spPr/>
      <dgm:t>
        <a:bodyPr/>
        <a:lstStyle/>
        <a:p>
          <a:r>
            <a:rPr lang="en-US" sz="1000" dirty="0" smtClean="0"/>
            <a:t>ICMP</a:t>
          </a:r>
          <a:endParaRPr lang="en-US" sz="1000" dirty="0"/>
        </a:p>
      </dgm:t>
    </dgm:pt>
    <dgm:pt modelId="{BB37A3CA-AD45-4C04-B6CA-97C37FA369BD}" type="parTrans" cxnId="{17694D53-6C55-4F18-99BA-1FCFACB0CCAE}">
      <dgm:prSet/>
      <dgm:spPr/>
      <dgm:t>
        <a:bodyPr/>
        <a:lstStyle/>
        <a:p>
          <a:endParaRPr lang="en-US" sz="1000"/>
        </a:p>
      </dgm:t>
    </dgm:pt>
    <dgm:pt modelId="{010CE454-9D15-49EA-B309-5918B549E67E}" type="sibTrans" cxnId="{17694D53-6C55-4F18-99BA-1FCFACB0CCAE}">
      <dgm:prSet/>
      <dgm:spPr/>
      <dgm:t>
        <a:bodyPr/>
        <a:lstStyle/>
        <a:p>
          <a:endParaRPr lang="en-US" sz="1000"/>
        </a:p>
      </dgm:t>
    </dgm:pt>
    <dgm:pt modelId="{A0B41889-95C0-4919-B6C1-0B4006BE7DF9}">
      <dgm:prSet phldrT="[Text]" custT="1"/>
      <dgm:spPr/>
      <dgm:t>
        <a:bodyPr/>
        <a:lstStyle/>
        <a:p>
          <a:r>
            <a:rPr lang="en-US" sz="1000" dirty="0" smtClean="0"/>
            <a:t>ARP</a:t>
          </a:r>
          <a:endParaRPr lang="en-US" sz="1000" dirty="0"/>
        </a:p>
      </dgm:t>
    </dgm:pt>
    <dgm:pt modelId="{62D3C8FB-253F-4F95-BD8C-393684AF6C7A}" type="parTrans" cxnId="{D97F3F12-B51A-4F14-9064-526F2310D907}">
      <dgm:prSet/>
      <dgm:spPr/>
      <dgm:t>
        <a:bodyPr/>
        <a:lstStyle/>
        <a:p>
          <a:endParaRPr lang="en-US" sz="1000"/>
        </a:p>
      </dgm:t>
    </dgm:pt>
    <dgm:pt modelId="{41662858-1429-408F-B5A1-1E57D78A100C}" type="sibTrans" cxnId="{D97F3F12-B51A-4F14-9064-526F2310D907}">
      <dgm:prSet/>
      <dgm:spPr/>
      <dgm:t>
        <a:bodyPr/>
        <a:lstStyle/>
        <a:p>
          <a:endParaRPr lang="en-US" sz="1000"/>
        </a:p>
      </dgm:t>
    </dgm:pt>
    <dgm:pt modelId="{4079317C-7683-4545-B795-691BDA513B59}">
      <dgm:prSet phldrT="[Text]" custT="1"/>
      <dgm:spPr/>
      <dgm:t>
        <a:bodyPr/>
        <a:lstStyle/>
        <a:p>
          <a:r>
            <a:rPr lang="en-US" sz="1000" dirty="0" smtClean="0"/>
            <a:t>IGMP</a:t>
          </a:r>
          <a:endParaRPr lang="en-US" sz="1000" dirty="0"/>
        </a:p>
      </dgm:t>
    </dgm:pt>
    <dgm:pt modelId="{0A1C9820-3F65-4893-B021-B880B8A61C5E}" type="parTrans" cxnId="{2F69899D-248C-44FF-B1C6-4B6F66A3F693}">
      <dgm:prSet/>
      <dgm:spPr/>
      <dgm:t>
        <a:bodyPr/>
        <a:lstStyle/>
        <a:p>
          <a:endParaRPr lang="en-US" sz="1000"/>
        </a:p>
      </dgm:t>
    </dgm:pt>
    <dgm:pt modelId="{90DBC76E-FC3F-4121-B67E-4188BF340448}" type="sibTrans" cxnId="{2F69899D-248C-44FF-B1C6-4B6F66A3F693}">
      <dgm:prSet/>
      <dgm:spPr/>
      <dgm:t>
        <a:bodyPr/>
        <a:lstStyle/>
        <a:p>
          <a:endParaRPr lang="en-US" sz="1000"/>
        </a:p>
      </dgm:t>
    </dgm:pt>
    <dgm:pt modelId="{4C5BC60A-8B63-4BA0-BC22-72EC69732547}">
      <dgm:prSet phldrT="[Text]" custT="1"/>
      <dgm:spPr/>
      <dgm:t>
        <a:bodyPr/>
        <a:lstStyle/>
        <a:p>
          <a:r>
            <a:rPr lang="en-US" sz="1000" dirty="0" smtClean="0"/>
            <a:t>ND</a:t>
          </a:r>
          <a:endParaRPr lang="en-US" sz="1000" dirty="0"/>
        </a:p>
      </dgm:t>
    </dgm:pt>
    <dgm:pt modelId="{C337D1D6-1D21-4B71-B6AA-ED18590098CC}" type="parTrans" cxnId="{6D26605D-F6D4-4F0D-B0C8-746A8F2BFB4B}">
      <dgm:prSet/>
      <dgm:spPr/>
      <dgm:t>
        <a:bodyPr/>
        <a:lstStyle/>
        <a:p>
          <a:endParaRPr lang="en-US" sz="1000"/>
        </a:p>
      </dgm:t>
    </dgm:pt>
    <dgm:pt modelId="{CBD8C618-8267-47F6-94B9-857099230403}" type="sibTrans" cxnId="{6D26605D-F6D4-4F0D-B0C8-746A8F2BFB4B}">
      <dgm:prSet/>
      <dgm:spPr/>
      <dgm:t>
        <a:bodyPr/>
        <a:lstStyle/>
        <a:p>
          <a:endParaRPr lang="en-US" sz="10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A9CF0E19-5C79-4988-B178-CD2538ED7031}" type="pres">
      <dgm:prSet presAssocID="{C1FF580A-0B0A-4861-A70E-D5C3D6E4629E}" presName="vertOne" presStyleCnt="0"/>
      <dgm:spPr/>
    </dgm:pt>
    <dgm:pt modelId="{5CEC7600-E941-4C4F-94AB-172DE09694BA}" type="pres">
      <dgm:prSet presAssocID="{C1FF580A-0B0A-4861-A70E-D5C3D6E4629E}" presName="txOne" presStyleLbl="node0" presStyleIdx="0" presStyleCnt="1" custLinFactNeighborY="-64509">
        <dgm:presLayoutVars>
          <dgm:chPref val="3"/>
        </dgm:presLayoutVars>
      </dgm:prSet>
      <dgm:spPr/>
      <dgm:t>
        <a:bodyPr/>
        <a:lstStyle/>
        <a:p>
          <a:endParaRPr lang="en-US"/>
        </a:p>
      </dgm:t>
    </dgm:pt>
    <dgm:pt modelId="{E14EE2AF-0AFD-4D71-994F-DBCA2510FA7C}" type="pres">
      <dgm:prSet presAssocID="{C1FF580A-0B0A-4861-A70E-D5C3D6E4629E}" presName="parTransOne" presStyleCnt="0"/>
      <dgm:spPr/>
    </dgm:pt>
    <dgm:pt modelId="{00326304-B165-4013-A9A3-4E90CF002383}" type="pres">
      <dgm:prSet presAssocID="{C1FF580A-0B0A-4861-A70E-D5C3D6E4629E}" presName="horzOne" presStyleCnt="0"/>
      <dgm:spPr/>
    </dgm:pt>
    <dgm:pt modelId="{8149A29E-52FA-4270-811F-A25AFF5EF8CA}" type="pres">
      <dgm:prSet presAssocID="{C7D16124-7DDF-47C6-84DF-D2AC0AF2A457}" presName="vertTwo" presStyleCnt="0"/>
      <dgm:spPr/>
    </dgm:pt>
    <dgm:pt modelId="{4327D529-8D43-4108-9468-75889EBFCADC}" type="pres">
      <dgm:prSet presAssocID="{C7D16124-7DDF-47C6-84DF-D2AC0AF2A457}" presName="txTwo" presStyleLbl="node2" presStyleIdx="0" presStyleCnt="2">
        <dgm:presLayoutVars>
          <dgm:chPref val="3"/>
        </dgm:presLayoutVars>
      </dgm:prSet>
      <dgm:spPr/>
      <dgm:t>
        <a:bodyPr/>
        <a:lstStyle/>
        <a:p>
          <a:endParaRPr lang="en-US"/>
        </a:p>
      </dgm:t>
    </dgm:pt>
    <dgm:pt modelId="{0E6AC254-AAD7-4A29-81B5-460101FD7D2E}" type="pres">
      <dgm:prSet presAssocID="{C7D16124-7DDF-47C6-84DF-D2AC0AF2A457}" presName="parTransTwo" presStyleCnt="0"/>
      <dgm:spPr/>
    </dgm:pt>
    <dgm:pt modelId="{CFF08213-52E3-4ED5-84BB-BAAEE11EF8A4}" type="pres">
      <dgm:prSet presAssocID="{C7D16124-7DDF-47C6-84DF-D2AC0AF2A457}" presName="horzTwo" presStyleCnt="0"/>
      <dgm:spPr/>
    </dgm:pt>
    <dgm:pt modelId="{EA7BC444-7036-41A3-9DDF-B71BE70DC17E}" type="pres">
      <dgm:prSet presAssocID="{4079317C-7683-4545-B795-691BDA513B59}" presName="vertThree" presStyleCnt="0"/>
      <dgm:spPr/>
    </dgm:pt>
    <dgm:pt modelId="{6D75D385-C764-4D1E-BF16-F679ED356275}" type="pres">
      <dgm:prSet presAssocID="{4079317C-7683-4545-B795-691BDA513B59}" presName="txThree" presStyleLbl="node3" presStyleIdx="0" presStyleCnt="6">
        <dgm:presLayoutVars>
          <dgm:chPref val="3"/>
        </dgm:presLayoutVars>
      </dgm:prSet>
      <dgm:spPr/>
      <dgm:t>
        <a:bodyPr/>
        <a:lstStyle/>
        <a:p>
          <a:endParaRPr lang="en-US"/>
        </a:p>
      </dgm:t>
    </dgm:pt>
    <dgm:pt modelId="{3C2B757A-E4C5-4B8B-9EC6-D38AE59B7583}" type="pres">
      <dgm:prSet presAssocID="{4079317C-7683-4545-B795-691BDA513B59}" presName="horzThree" presStyleCnt="0"/>
      <dgm:spPr/>
    </dgm:pt>
    <dgm:pt modelId="{B7931CB9-5D3C-4B79-B20E-EFBC90A7000F}" type="pres">
      <dgm:prSet presAssocID="{90DBC76E-FC3F-4121-B67E-4188BF340448}" presName="sibSpaceThree" presStyleCnt="0"/>
      <dgm:spPr/>
    </dgm:pt>
    <dgm:pt modelId="{5CCE0B6D-17CD-4A18-98A8-FE8A1081F756}" type="pres">
      <dgm:prSet presAssocID="{956EB581-4E90-4406-ACE4-5B686853F945}" presName="vertThree" presStyleCnt="0"/>
      <dgm:spPr/>
    </dgm:pt>
    <dgm:pt modelId="{58E69671-5360-4F28-BEFF-1C9E90451813}" type="pres">
      <dgm:prSet presAssocID="{956EB581-4E90-4406-ACE4-5B686853F945}" presName="txThree" presStyleLbl="node3" presStyleIdx="1" presStyleCnt="6">
        <dgm:presLayoutVars>
          <dgm:chPref val="3"/>
        </dgm:presLayoutVars>
      </dgm:prSet>
      <dgm:spPr/>
      <dgm:t>
        <a:bodyPr/>
        <a:lstStyle/>
        <a:p>
          <a:endParaRPr lang="en-US"/>
        </a:p>
      </dgm:t>
    </dgm:pt>
    <dgm:pt modelId="{B7B88C88-636E-4FFA-864B-4062D1BEC0D6}" type="pres">
      <dgm:prSet presAssocID="{956EB581-4E90-4406-ACE4-5B686853F945}" presName="horzThree" presStyleCnt="0"/>
      <dgm:spPr/>
    </dgm:pt>
    <dgm:pt modelId="{BDE5F0E0-5ADC-4B7A-A360-393DCE6F49F5}" type="pres">
      <dgm:prSet presAssocID="{2BEA3ED8-1774-4453-AA28-8ED9125F68A0}" presName="sibSpaceThree" presStyleCnt="0"/>
      <dgm:spPr/>
    </dgm:pt>
    <dgm:pt modelId="{9908C148-4E29-46C7-BD54-0B15544EF648}" type="pres">
      <dgm:prSet presAssocID="{A0B41889-95C0-4919-B6C1-0B4006BE7DF9}" presName="vertThree" presStyleCnt="0"/>
      <dgm:spPr/>
    </dgm:pt>
    <dgm:pt modelId="{934DCD95-AC91-4EBC-892E-0D87899991BE}" type="pres">
      <dgm:prSet presAssocID="{A0B41889-95C0-4919-B6C1-0B4006BE7DF9}" presName="txThree" presStyleLbl="node3" presStyleIdx="2" presStyleCnt="6">
        <dgm:presLayoutVars>
          <dgm:chPref val="3"/>
        </dgm:presLayoutVars>
      </dgm:prSet>
      <dgm:spPr/>
      <dgm:t>
        <a:bodyPr/>
        <a:lstStyle/>
        <a:p>
          <a:endParaRPr lang="en-US"/>
        </a:p>
      </dgm:t>
    </dgm:pt>
    <dgm:pt modelId="{BB44B9B3-282A-4C9D-88CB-E7D37CCD5D1E}" type="pres">
      <dgm:prSet presAssocID="{A0B41889-95C0-4919-B6C1-0B4006BE7DF9}" presName="horzThree" presStyleCnt="0"/>
      <dgm:spPr/>
    </dgm:pt>
    <dgm:pt modelId="{3944F289-38BA-4BF9-9EFF-0985519C7F6D}" type="pres">
      <dgm:prSet presAssocID="{1ECE2134-D4FD-401A-B90E-B61F693810BB}" presName="sibSpaceTwo" presStyleCnt="0"/>
      <dgm:spPr/>
    </dgm:pt>
    <dgm:pt modelId="{E346CADB-92BB-4EDE-A280-11F8E518AE96}" type="pres">
      <dgm:prSet presAssocID="{A9C469AE-2CA0-42DC-B807-49D9F7BEAFC1}" presName="vertTwo" presStyleCnt="0"/>
      <dgm:spPr/>
    </dgm:pt>
    <dgm:pt modelId="{8078E1AE-2953-4448-BA28-1FA2DB79ADD8}" type="pres">
      <dgm:prSet presAssocID="{A9C469AE-2CA0-42DC-B807-49D9F7BEAFC1}" presName="txTwo" presStyleLbl="node2" presStyleIdx="1" presStyleCnt="2">
        <dgm:presLayoutVars>
          <dgm:chPref val="3"/>
        </dgm:presLayoutVars>
      </dgm:prSet>
      <dgm:spPr/>
      <dgm:t>
        <a:bodyPr/>
        <a:lstStyle/>
        <a:p>
          <a:endParaRPr lang="en-US"/>
        </a:p>
      </dgm:t>
    </dgm:pt>
    <dgm:pt modelId="{B64909E2-BD31-45D5-A5E0-9098DD577AED}" type="pres">
      <dgm:prSet presAssocID="{A9C469AE-2CA0-42DC-B807-49D9F7BEAFC1}" presName="parTransTwo" presStyleCnt="0"/>
      <dgm:spPr/>
    </dgm:pt>
    <dgm:pt modelId="{30DEBC95-33CD-4C1F-B123-6BACEAD7D691}" type="pres">
      <dgm:prSet presAssocID="{A9C469AE-2CA0-42DC-B807-49D9F7BEAFC1}" presName="horzTwo" presStyleCnt="0"/>
      <dgm:spPr/>
    </dgm:pt>
    <dgm:pt modelId="{76ECA92E-2A14-4DB7-B200-055A4C973DCC}" type="pres">
      <dgm:prSet presAssocID="{F6F01B78-8F51-4559-8868-C9D357E5107F}" presName="vertThree" presStyleCnt="0"/>
      <dgm:spPr/>
    </dgm:pt>
    <dgm:pt modelId="{47B8ADC4-DD9D-4EC8-980F-ED3B8E0D57E2}" type="pres">
      <dgm:prSet presAssocID="{F6F01B78-8F51-4559-8868-C9D357E5107F}" presName="txThree" presStyleLbl="node3" presStyleIdx="3" presStyleCnt="6">
        <dgm:presLayoutVars>
          <dgm:chPref val="3"/>
        </dgm:presLayoutVars>
      </dgm:prSet>
      <dgm:spPr/>
      <dgm:t>
        <a:bodyPr/>
        <a:lstStyle/>
        <a:p>
          <a:endParaRPr lang="en-US"/>
        </a:p>
      </dgm:t>
    </dgm:pt>
    <dgm:pt modelId="{F388070F-4A51-4217-B597-50F05E47E353}" type="pres">
      <dgm:prSet presAssocID="{F6F01B78-8F51-4559-8868-C9D357E5107F}" presName="horzThree" presStyleCnt="0"/>
      <dgm:spPr/>
    </dgm:pt>
    <dgm:pt modelId="{DF10EE4C-3BB9-48F4-9B48-279459822CE8}" type="pres">
      <dgm:prSet presAssocID="{29A850DD-2142-4947-AD1D-7E03C181B645}" presName="sibSpaceThree" presStyleCnt="0"/>
      <dgm:spPr/>
    </dgm:pt>
    <dgm:pt modelId="{E8DD654E-7287-48D7-BD6A-CDAC6055BB72}" type="pres">
      <dgm:prSet presAssocID="{03AD72B1-2F9F-4E88-AA11-48B6A600DDA9}" presName="vertThree" presStyleCnt="0"/>
      <dgm:spPr/>
    </dgm:pt>
    <dgm:pt modelId="{38F09BA3-0619-436C-87C3-4A541EED817C}" type="pres">
      <dgm:prSet presAssocID="{03AD72B1-2F9F-4E88-AA11-48B6A600DDA9}" presName="txThree" presStyleLbl="node3" presStyleIdx="4" presStyleCnt="6">
        <dgm:presLayoutVars>
          <dgm:chPref val="3"/>
        </dgm:presLayoutVars>
      </dgm:prSet>
      <dgm:spPr/>
      <dgm:t>
        <a:bodyPr/>
        <a:lstStyle/>
        <a:p>
          <a:endParaRPr lang="en-US"/>
        </a:p>
      </dgm:t>
    </dgm:pt>
    <dgm:pt modelId="{67C9756F-8BE0-4B3A-9A07-D33EEC31320B}" type="pres">
      <dgm:prSet presAssocID="{03AD72B1-2F9F-4E88-AA11-48B6A600DDA9}" presName="horzThree" presStyleCnt="0"/>
      <dgm:spPr/>
    </dgm:pt>
    <dgm:pt modelId="{5255A12C-138E-4328-B03C-587C4BDE5F3A}" type="pres">
      <dgm:prSet presAssocID="{010CE454-9D15-49EA-B309-5918B549E67E}" presName="sibSpaceThree" presStyleCnt="0"/>
      <dgm:spPr/>
    </dgm:pt>
    <dgm:pt modelId="{FA1FA6D3-57FB-438C-A9B3-E1216D8A57BA}" type="pres">
      <dgm:prSet presAssocID="{4C5BC60A-8B63-4BA0-BC22-72EC69732547}" presName="vertThree" presStyleCnt="0"/>
      <dgm:spPr/>
    </dgm:pt>
    <dgm:pt modelId="{8FB75064-3B71-4D7F-B2E8-85F03611354A}" type="pres">
      <dgm:prSet presAssocID="{4C5BC60A-8B63-4BA0-BC22-72EC69732547}" presName="txThree" presStyleLbl="node3" presStyleIdx="5" presStyleCnt="6">
        <dgm:presLayoutVars>
          <dgm:chPref val="3"/>
        </dgm:presLayoutVars>
      </dgm:prSet>
      <dgm:spPr/>
      <dgm:t>
        <a:bodyPr/>
        <a:lstStyle/>
        <a:p>
          <a:endParaRPr lang="en-US"/>
        </a:p>
      </dgm:t>
    </dgm:pt>
    <dgm:pt modelId="{0D0D5807-8855-465B-94A3-CACCE482D6C6}" type="pres">
      <dgm:prSet presAssocID="{4C5BC60A-8B63-4BA0-BC22-72EC69732547}" presName="horzThree" presStyleCnt="0"/>
      <dgm:spPr/>
    </dgm:pt>
  </dgm:ptLst>
  <dgm:cxnLst>
    <dgm:cxn modelId="{F143DAF7-9779-49ED-A202-769AB99595D8}" srcId="{3D3D9309-2AA1-43CA-9275-D7691A6F13A6}" destId="{C1FF580A-0B0A-4861-A70E-D5C3D6E4629E}" srcOrd="0" destOrd="0" parTransId="{5755A01A-718E-490E-B969-3448AC5E9F33}" sibTransId="{997870CC-1ED9-4D32-B6A4-3D95EB003C79}"/>
    <dgm:cxn modelId="{C282C372-13BF-4C85-A8EF-40D1941370B6}" type="presOf" srcId="{3D3D9309-2AA1-43CA-9275-D7691A6F13A6}" destId="{6B4365D8-EFBE-4F16-BB7E-70E7ADF759CB}" srcOrd="0" destOrd="0" presId="urn:microsoft.com/office/officeart/2005/8/layout/hierarchy4"/>
    <dgm:cxn modelId="{76184591-F53E-4293-BB38-5EF6ED7F6E68}" type="presOf" srcId="{956EB581-4E90-4406-ACE4-5B686853F945}" destId="{58E69671-5360-4F28-BEFF-1C9E90451813}" srcOrd="0" destOrd="0" presId="urn:microsoft.com/office/officeart/2005/8/layout/hierarchy4"/>
    <dgm:cxn modelId="{ED13992F-B761-4ED6-A3B3-FFBCEAF8779C}" type="presOf" srcId="{F6F01B78-8F51-4559-8868-C9D357E5107F}" destId="{47B8ADC4-DD9D-4EC8-980F-ED3B8E0D57E2}" srcOrd="0" destOrd="0" presId="urn:microsoft.com/office/officeart/2005/8/layout/hierarchy4"/>
    <dgm:cxn modelId="{D97F3F12-B51A-4F14-9064-526F2310D907}" srcId="{C7D16124-7DDF-47C6-84DF-D2AC0AF2A457}" destId="{A0B41889-95C0-4919-B6C1-0B4006BE7DF9}" srcOrd="2" destOrd="0" parTransId="{62D3C8FB-253F-4F95-BD8C-393684AF6C7A}" sibTransId="{41662858-1429-408F-B5A1-1E57D78A100C}"/>
    <dgm:cxn modelId="{17694D53-6C55-4F18-99BA-1FCFACB0CCAE}" srcId="{A9C469AE-2CA0-42DC-B807-49D9F7BEAFC1}" destId="{03AD72B1-2F9F-4E88-AA11-48B6A600DDA9}" srcOrd="1" destOrd="0" parTransId="{BB37A3CA-AD45-4C04-B6CA-97C37FA369BD}" sibTransId="{010CE454-9D15-49EA-B309-5918B549E67E}"/>
    <dgm:cxn modelId="{339E1163-D092-4397-AC2B-440530F2E156}" type="presOf" srcId="{03AD72B1-2F9F-4E88-AA11-48B6A600DDA9}" destId="{38F09BA3-0619-436C-87C3-4A541EED817C}" srcOrd="0" destOrd="0" presId="urn:microsoft.com/office/officeart/2005/8/layout/hierarchy4"/>
    <dgm:cxn modelId="{1B1231F5-DF95-418C-AAE4-6F56AC6507E3}" type="presOf" srcId="{4C5BC60A-8B63-4BA0-BC22-72EC69732547}" destId="{8FB75064-3B71-4D7F-B2E8-85F03611354A}" srcOrd="0" destOrd="0" presId="urn:microsoft.com/office/officeart/2005/8/layout/hierarchy4"/>
    <dgm:cxn modelId="{43453335-C996-481D-9073-049D3914B02E}" srcId="{A9C469AE-2CA0-42DC-B807-49D9F7BEAFC1}" destId="{F6F01B78-8F51-4559-8868-C9D357E5107F}" srcOrd="0" destOrd="0" parTransId="{5E6315BC-D1E5-4848-A385-12CD363C9BA8}" sibTransId="{29A850DD-2142-4947-AD1D-7E03C181B645}"/>
    <dgm:cxn modelId="{5012887D-2079-4A4A-854C-E32B905EB05A}" srcId="{C7D16124-7DDF-47C6-84DF-D2AC0AF2A457}" destId="{956EB581-4E90-4406-ACE4-5B686853F945}" srcOrd="1" destOrd="0" parTransId="{AF1814CF-96F3-4AD0-AEEF-3CE44EE3FD48}" sibTransId="{2BEA3ED8-1774-4453-AA28-8ED9125F68A0}"/>
    <dgm:cxn modelId="{2F69899D-248C-44FF-B1C6-4B6F66A3F693}" srcId="{C7D16124-7DDF-47C6-84DF-D2AC0AF2A457}" destId="{4079317C-7683-4545-B795-691BDA513B59}" srcOrd="0" destOrd="0" parTransId="{0A1C9820-3F65-4893-B021-B880B8A61C5E}" sibTransId="{90DBC76E-FC3F-4121-B67E-4188BF340448}"/>
    <dgm:cxn modelId="{DF96F61C-53DB-4EE1-BF07-A9099C2127A6}" type="presOf" srcId="{4079317C-7683-4545-B795-691BDA513B59}" destId="{6D75D385-C764-4D1E-BF16-F679ED356275}" srcOrd="0" destOrd="0" presId="urn:microsoft.com/office/officeart/2005/8/layout/hierarchy4"/>
    <dgm:cxn modelId="{276FB17C-A191-4B5F-8F9E-B6837A94D1CB}" srcId="{C1FF580A-0B0A-4861-A70E-D5C3D6E4629E}" destId="{A9C469AE-2CA0-42DC-B807-49D9F7BEAFC1}" srcOrd="1" destOrd="0" parTransId="{9EC04AA0-C922-4233-B656-72E428CF2DCC}" sibTransId="{4B2122F8-57E3-4FA9-8743-9ACB942F9DCB}"/>
    <dgm:cxn modelId="{6D26605D-F6D4-4F0D-B0C8-746A8F2BFB4B}" srcId="{A9C469AE-2CA0-42DC-B807-49D9F7BEAFC1}" destId="{4C5BC60A-8B63-4BA0-BC22-72EC69732547}" srcOrd="2" destOrd="0" parTransId="{C337D1D6-1D21-4B71-B6AA-ED18590098CC}" sibTransId="{CBD8C618-8267-47F6-94B9-857099230403}"/>
    <dgm:cxn modelId="{2C6C61D0-A637-4032-BF4A-BDE6F783F267}" type="presOf" srcId="{A0B41889-95C0-4919-B6C1-0B4006BE7DF9}" destId="{934DCD95-AC91-4EBC-892E-0D87899991BE}" srcOrd="0" destOrd="0" presId="urn:microsoft.com/office/officeart/2005/8/layout/hierarchy4"/>
    <dgm:cxn modelId="{A10F5EA8-214F-4E99-A38C-F7F189DF2843}" type="presOf" srcId="{A9C469AE-2CA0-42DC-B807-49D9F7BEAFC1}" destId="{8078E1AE-2953-4448-BA28-1FA2DB79ADD8}" srcOrd="0" destOrd="0" presId="urn:microsoft.com/office/officeart/2005/8/layout/hierarchy4"/>
    <dgm:cxn modelId="{7E12DA21-A26E-4694-8300-5778187F4DFE}" srcId="{C1FF580A-0B0A-4861-A70E-D5C3D6E4629E}" destId="{C7D16124-7DDF-47C6-84DF-D2AC0AF2A457}" srcOrd="0" destOrd="0" parTransId="{E9FDE89B-18D0-4B35-89A8-C5542E66AE66}" sibTransId="{1ECE2134-D4FD-401A-B90E-B61F693810BB}"/>
    <dgm:cxn modelId="{9890F2CD-B607-494E-8624-25A163FC1214}" type="presOf" srcId="{C1FF580A-0B0A-4861-A70E-D5C3D6E4629E}" destId="{5CEC7600-E941-4C4F-94AB-172DE09694BA}" srcOrd="0" destOrd="0" presId="urn:microsoft.com/office/officeart/2005/8/layout/hierarchy4"/>
    <dgm:cxn modelId="{09200697-3185-47E3-8177-D0CC3E67E3CC}" type="presOf" srcId="{C7D16124-7DDF-47C6-84DF-D2AC0AF2A457}" destId="{4327D529-8D43-4108-9468-75889EBFCADC}" srcOrd="0" destOrd="0" presId="urn:microsoft.com/office/officeart/2005/8/layout/hierarchy4"/>
    <dgm:cxn modelId="{A13DF80B-784B-4F7B-A35D-AED2E1D1BB81}" type="presParOf" srcId="{6B4365D8-EFBE-4F16-BB7E-70E7ADF759CB}" destId="{A9CF0E19-5C79-4988-B178-CD2538ED7031}" srcOrd="0" destOrd="0" presId="urn:microsoft.com/office/officeart/2005/8/layout/hierarchy4"/>
    <dgm:cxn modelId="{E97EDA05-E2E5-42D0-BFEB-22846181865C}" type="presParOf" srcId="{A9CF0E19-5C79-4988-B178-CD2538ED7031}" destId="{5CEC7600-E941-4C4F-94AB-172DE09694BA}" srcOrd="0" destOrd="0" presId="urn:microsoft.com/office/officeart/2005/8/layout/hierarchy4"/>
    <dgm:cxn modelId="{42FE36F7-B022-4299-B91C-22FEEFA0E0FE}" type="presParOf" srcId="{A9CF0E19-5C79-4988-B178-CD2538ED7031}" destId="{E14EE2AF-0AFD-4D71-994F-DBCA2510FA7C}" srcOrd="1" destOrd="0" presId="urn:microsoft.com/office/officeart/2005/8/layout/hierarchy4"/>
    <dgm:cxn modelId="{CF479D0B-E5BE-41A1-A776-474057EE56D6}" type="presParOf" srcId="{A9CF0E19-5C79-4988-B178-CD2538ED7031}" destId="{00326304-B165-4013-A9A3-4E90CF002383}" srcOrd="2" destOrd="0" presId="urn:microsoft.com/office/officeart/2005/8/layout/hierarchy4"/>
    <dgm:cxn modelId="{540DFAD2-16AD-46E0-BAB3-CE32AAA04934}" type="presParOf" srcId="{00326304-B165-4013-A9A3-4E90CF002383}" destId="{8149A29E-52FA-4270-811F-A25AFF5EF8CA}" srcOrd="0" destOrd="0" presId="urn:microsoft.com/office/officeart/2005/8/layout/hierarchy4"/>
    <dgm:cxn modelId="{6716EF72-313C-40A2-9C24-0C72EB7BBF89}" type="presParOf" srcId="{8149A29E-52FA-4270-811F-A25AFF5EF8CA}" destId="{4327D529-8D43-4108-9468-75889EBFCADC}" srcOrd="0" destOrd="0" presId="urn:microsoft.com/office/officeart/2005/8/layout/hierarchy4"/>
    <dgm:cxn modelId="{02F2B504-CD85-4002-8F15-732BCD1993B9}" type="presParOf" srcId="{8149A29E-52FA-4270-811F-A25AFF5EF8CA}" destId="{0E6AC254-AAD7-4A29-81B5-460101FD7D2E}" srcOrd="1" destOrd="0" presId="urn:microsoft.com/office/officeart/2005/8/layout/hierarchy4"/>
    <dgm:cxn modelId="{6AE4B3F9-F6DD-4D96-968D-45D4F4B9B2CF}" type="presParOf" srcId="{8149A29E-52FA-4270-811F-A25AFF5EF8CA}" destId="{CFF08213-52E3-4ED5-84BB-BAAEE11EF8A4}" srcOrd="2" destOrd="0" presId="urn:microsoft.com/office/officeart/2005/8/layout/hierarchy4"/>
    <dgm:cxn modelId="{70676D0B-F1B2-4E39-9E0A-AA1E6ACCAAED}" type="presParOf" srcId="{CFF08213-52E3-4ED5-84BB-BAAEE11EF8A4}" destId="{EA7BC444-7036-41A3-9DDF-B71BE70DC17E}" srcOrd="0" destOrd="0" presId="urn:microsoft.com/office/officeart/2005/8/layout/hierarchy4"/>
    <dgm:cxn modelId="{CEF3BAAA-3D07-4285-8B9A-5268A94FA2FA}" type="presParOf" srcId="{EA7BC444-7036-41A3-9DDF-B71BE70DC17E}" destId="{6D75D385-C764-4D1E-BF16-F679ED356275}" srcOrd="0" destOrd="0" presId="urn:microsoft.com/office/officeart/2005/8/layout/hierarchy4"/>
    <dgm:cxn modelId="{B1384171-A611-4C4F-81F2-579AB06FDAEA}" type="presParOf" srcId="{EA7BC444-7036-41A3-9DDF-B71BE70DC17E}" destId="{3C2B757A-E4C5-4B8B-9EC6-D38AE59B7583}" srcOrd="1" destOrd="0" presId="urn:microsoft.com/office/officeart/2005/8/layout/hierarchy4"/>
    <dgm:cxn modelId="{278BAFD3-35FF-466A-BE86-99BCD0B75D6E}" type="presParOf" srcId="{CFF08213-52E3-4ED5-84BB-BAAEE11EF8A4}" destId="{B7931CB9-5D3C-4B79-B20E-EFBC90A7000F}" srcOrd="1" destOrd="0" presId="urn:microsoft.com/office/officeart/2005/8/layout/hierarchy4"/>
    <dgm:cxn modelId="{F07FA9CB-38D0-4A0D-822C-B8C0CE993A27}" type="presParOf" srcId="{CFF08213-52E3-4ED5-84BB-BAAEE11EF8A4}" destId="{5CCE0B6D-17CD-4A18-98A8-FE8A1081F756}" srcOrd="2" destOrd="0" presId="urn:microsoft.com/office/officeart/2005/8/layout/hierarchy4"/>
    <dgm:cxn modelId="{A36CBA63-0D01-4CE2-B9D3-86119B99D985}" type="presParOf" srcId="{5CCE0B6D-17CD-4A18-98A8-FE8A1081F756}" destId="{58E69671-5360-4F28-BEFF-1C9E90451813}" srcOrd="0" destOrd="0" presId="urn:microsoft.com/office/officeart/2005/8/layout/hierarchy4"/>
    <dgm:cxn modelId="{5AB16AC1-7D6F-437A-AC2F-C7F65FD04927}" type="presParOf" srcId="{5CCE0B6D-17CD-4A18-98A8-FE8A1081F756}" destId="{B7B88C88-636E-4FFA-864B-4062D1BEC0D6}" srcOrd="1" destOrd="0" presId="urn:microsoft.com/office/officeart/2005/8/layout/hierarchy4"/>
    <dgm:cxn modelId="{A1FD057C-48C2-43D3-91CF-492DCCE24226}" type="presParOf" srcId="{CFF08213-52E3-4ED5-84BB-BAAEE11EF8A4}" destId="{BDE5F0E0-5ADC-4B7A-A360-393DCE6F49F5}" srcOrd="3" destOrd="0" presId="urn:microsoft.com/office/officeart/2005/8/layout/hierarchy4"/>
    <dgm:cxn modelId="{F13FE609-70B7-420E-9B09-F5974944D073}" type="presParOf" srcId="{CFF08213-52E3-4ED5-84BB-BAAEE11EF8A4}" destId="{9908C148-4E29-46C7-BD54-0B15544EF648}" srcOrd="4" destOrd="0" presId="urn:microsoft.com/office/officeart/2005/8/layout/hierarchy4"/>
    <dgm:cxn modelId="{9D00EB8B-AF82-45FA-8C38-C87FC711FD6F}" type="presParOf" srcId="{9908C148-4E29-46C7-BD54-0B15544EF648}" destId="{934DCD95-AC91-4EBC-892E-0D87899991BE}" srcOrd="0" destOrd="0" presId="urn:microsoft.com/office/officeart/2005/8/layout/hierarchy4"/>
    <dgm:cxn modelId="{44A62E35-06FC-40D0-A27C-94D099362623}" type="presParOf" srcId="{9908C148-4E29-46C7-BD54-0B15544EF648}" destId="{BB44B9B3-282A-4C9D-88CB-E7D37CCD5D1E}" srcOrd="1" destOrd="0" presId="urn:microsoft.com/office/officeart/2005/8/layout/hierarchy4"/>
    <dgm:cxn modelId="{19688CB3-3DB8-462A-A3AA-45852E1940AA}" type="presParOf" srcId="{00326304-B165-4013-A9A3-4E90CF002383}" destId="{3944F289-38BA-4BF9-9EFF-0985519C7F6D}" srcOrd="1" destOrd="0" presId="urn:microsoft.com/office/officeart/2005/8/layout/hierarchy4"/>
    <dgm:cxn modelId="{76F58A1A-6A42-439A-91EE-E1D3908A1E0C}" type="presParOf" srcId="{00326304-B165-4013-A9A3-4E90CF002383}" destId="{E346CADB-92BB-4EDE-A280-11F8E518AE96}" srcOrd="2" destOrd="0" presId="urn:microsoft.com/office/officeart/2005/8/layout/hierarchy4"/>
    <dgm:cxn modelId="{32E08639-4464-41B5-9CA2-49A480A80CDF}" type="presParOf" srcId="{E346CADB-92BB-4EDE-A280-11F8E518AE96}" destId="{8078E1AE-2953-4448-BA28-1FA2DB79ADD8}" srcOrd="0" destOrd="0" presId="urn:microsoft.com/office/officeart/2005/8/layout/hierarchy4"/>
    <dgm:cxn modelId="{690D2C2C-87D3-4A7E-9779-9E2F0F424CD3}" type="presParOf" srcId="{E346CADB-92BB-4EDE-A280-11F8E518AE96}" destId="{B64909E2-BD31-45D5-A5E0-9098DD577AED}" srcOrd="1" destOrd="0" presId="urn:microsoft.com/office/officeart/2005/8/layout/hierarchy4"/>
    <dgm:cxn modelId="{C8DEC20C-B6F4-4CE3-BC14-B7FB00E96D42}" type="presParOf" srcId="{E346CADB-92BB-4EDE-A280-11F8E518AE96}" destId="{30DEBC95-33CD-4C1F-B123-6BACEAD7D691}" srcOrd="2" destOrd="0" presId="urn:microsoft.com/office/officeart/2005/8/layout/hierarchy4"/>
    <dgm:cxn modelId="{C6E7E5C8-3543-40E3-A949-B406B53620BC}" type="presParOf" srcId="{30DEBC95-33CD-4C1F-B123-6BACEAD7D691}" destId="{76ECA92E-2A14-4DB7-B200-055A4C973DCC}" srcOrd="0" destOrd="0" presId="urn:microsoft.com/office/officeart/2005/8/layout/hierarchy4"/>
    <dgm:cxn modelId="{E5244ACF-8FDC-481C-8009-818F265705D4}" type="presParOf" srcId="{76ECA92E-2A14-4DB7-B200-055A4C973DCC}" destId="{47B8ADC4-DD9D-4EC8-980F-ED3B8E0D57E2}" srcOrd="0" destOrd="0" presId="urn:microsoft.com/office/officeart/2005/8/layout/hierarchy4"/>
    <dgm:cxn modelId="{B6C0D9DB-4492-424F-9EE0-7EA6020C98EA}" type="presParOf" srcId="{76ECA92E-2A14-4DB7-B200-055A4C973DCC}" destId="{F388070F-4A51-4217-B597-50F05E47E353}" srcOrd="1" destOrd="0" presId="urn:microsoft.com/office/officeart/2005/8/layout/hierarchy4"/>
    <dgm:cxn modelId="{06E90020-C753-47EE-A616-5336B7B34B40}" type="presParOf" srcId="{30DEBC95-33CD-4C1F-B123-6BACEAD7D691}" destId="{DF10EE4C-3BB9-48F4-9B48-279459822CE8}" srcOrd="1" destOrd="0" presId="urn:microsoft.com/office/officeart/2005/8/layout/hierarchy4"/>
    <dgm:cxn modelId="{4C229E92-D485-4351-80DF-7A0A5FC069E1}" type="presParOf" srcId="{30DEBC95-33CD-4C1F-B123-6BACEAD7D691}" destId="{E8DD654E-7287-48D7-BD6A-CDAC6055BB72}" srcOrd="2" destOrd="0" presId="urn:microsoft.com/office/officeart/2005/8/layout/hierarchy4"/>
    <dgm:cxn modelId="{63627FC1-C0B0-449A-828D-7C3335B24637}" type="presParOf" srcId="{E8DD654E-7287-48D7-BD6A-CDAC6055BB72}" destId="{38F09BA3-0619-436C-87C3-4A541EED817C}" srcOrd="0" destOrd="0" presId="urn:microsoft.com/office/officeart/2005/8/layout/hierarchy4"/>
    <dgm:cxn modelId="{CC96E96B-EE09-4625-B33F-27B8CBB1C971}" type="presParOf" srcId="{E8DD654E-7287-48D7-BD6A-CDAC6055BB72}" destId="{67C9756F-8BE0-4B3A-9A07-D33EEC31320B}" srcOrd="1" destOrd="0" presId="urn:microsoft.com/office/officeart/2005/8/layout/hierarchy4"/>
    <dgm:cxn modelId="{F13E338E-6218-41AC-B76F-439DFEC1C618}" type="presParOf" srcId="{30DEBC95-33CD-4C1F-B123-6BACEAD7D691}" destId="{5255A12C-138E-4328-B03C-587C4BDE5F3A}" srcOrd="3" destOrd="0" presId="urn:microsoft.com/office/officeart/2005/8/layout/hierarchy4"/>
    <dgm:cxn modelId="{A077912B-55CC-4F09-BE12-11A25985EE25}" type="presParOf" srcId="{30DEBC95-33CD-4C1F-B123-6BACEAD7D691}" destId="{FA1FA6D3-57FB-438C-A9B3-E1216D8A57BA}" srcOrd="4" destOrd="0" presId="urn:microsoft.com/office/officeart/2005/8/layout/hierarchy4"/>
    <dgm:cxn modelId="{7B937A79-5F3F-4821-83C1-43243D2A9959}" type="presParOf" srcId="{FA1FA6D3-57FB-438C-A9B3-E1216D8A57BA}" destId="{8FB75064-3B71-4D7F-B2E8-85F03611354A}" srcOrd="0" destOrd="0" presId="urn:microsoft.com/office/officeart/2005/8/layout/hierarchy4"/>
    <dgm:cxn modelId="{65F094E8-160F-4623-A0A6-3C7C180E1408}" type="presParOf" srcId="{FA1FA6D3-57FB-438C-A9B3-E1216D8A57BA}" destId="{0D0D5807-8855-465B-94A3-CACCE482D6C6}" srcOrd="1" destOrd="0" presId="urn:microsoft.com/office/officeart/2005/8/layout/hierarchy4"/>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4" csCatId="colorful" phldr="1"/>
      <dgm:spPr/>
      <dgm:t>
        <a:bodyPr/>
        <a:lstStyle/>
        <a:p>
          <a:endParaRPr lang="en-US"/>
        </a:p>
      </dgm:t>
    </dgm:pt>
    <dgm:pt modelId="{1090E1C4-A14C-48C3-86C3-51D5B7C089A9}">
      <dgm:prSet phldrT="[Text]" custT="1"/>
      <dgm:spPr/>
      <dgm:t>
        <a:bodyPr/>
        <a:lstStyle/>
        <a:p>
          <a:r>
            <a:rPr lang="en-US" sz="1000" dirty="0" smtClean="0"/>
            <a:t>Ethernet</a:t>
          </a:r>
          <a:endParaRPr lang="en-US" sz="1000" dirty="0"/>
        </a:p>
      </dgm:t>
    </dgm:pt>
    <dgm:pt modelId="{1F91C348-FF17-4535-81B1-62B52816F998}" type="parTrans" cxnId="{73B5CBF8-E3D4-464A-B5F8-B3B146512BAC}">
      <dgm:prSet/>
      <dgm:spPr/>
      <dgm:t>
        <a:bodyPr/>
        <a:lstStyle/>
        <a:p>
          <a:endParaRPr lang="en-US" sz="1000"/>
        </a:p>
      </dgm:t>
    </dgm:pt>
    <dgm:pt modelId="{8C787BC9-E6E2-434F-AD28-8D4E26F869D0}" type="sibTrans" cxnId="{73B5CBF8-E3D4-464A-B5F8-B3B146512BAC}">
      <dgm:prSet/>
      <dgm:spPr/>
      <dgm:t>
        <a:bodyPr/>
        <a:lstStyle/>
        <a:p>
          <a:endParaRPr lang="en-US" sz="1000"/>
        </a:p>
      </dgm:t>
    </dgm:pt>
    <dgm:pt modelId="{CC79796B-2F42-47F2-B631-8F57C6D38F8F}">
      <dgm:prSet phldrT="[Text]" custT="1"/>
      <dgm:spPr/>
      <dgm:t>
        <a:bodyPr/>
        <a:lstStyle/>
        <a:p>
          <a:r>
            <a:rPr lang="en-US" sz="1000" dirty="0" err="1" smtClean="0"/>
            <a:t>WiFi</a:t>
          </a:r>
          <a:endParaRPr lang="en-US" sz="1000" dirty="0"/>
        </a:p>
      </dgm:t>
    </dgm:pt>
    <dgm:pt modelId="{FB224B16-794D-48DA-AD41-7243B015C55D}" type="parTrans" cxnId="{FFA6475A-B049-4AFE-A17E-3779236B21BB}">
      <dgm:prSet/>
      <dgm:spPr/>
      <dgm:t>
        <a:bodyPr/>
        <a:lstStyle/>
        <a:p>
          <a:endParaRPr lang="en-US" sz="1000"/>
        </a:p>
      </dgm:t>
    </dgm:pt>
    <dgm:pt modelId="{52BE6E57-E543-4EE1-873C-2804DA3E9F29}" type="sibTrans" cxnId="{FFA6475A-B049-4AFE-A17E-3779236B21BB}">
      <dgm:prSet/>
      <dgm:spPr/>
      <dgm:t>
        <a:bodyPr/>
        <a:lstStyle/>
        <a:p>
          <a:endParaRPr lang="en-US" sz="1000"/>
        </a:p>
      </dgm:t>
    </dgm:pt>
    <dgm:pt modelId="{712B9B6E-9912-44CA-B355-40B575BEB619}">
      <dgm:prSet phldrT="[Text]" custT="1"/>
      <dgm:spPr/>
      <dgm:t>
        <a:bodyPr/>
        <a:lstStyle/>
        <a:p>
          <a:r>
            <a:rPr lang="en-US" sz="1000" dirty="0" smtClean="0"/>
            <a:t>Media Interfaces</a:t>
          </a:r>
          <a:endParaRPr lang="en-US" sz="1000" dirty="0"/>
        </a:p>
      </dgm:t>
    </dgm:pt>
    <dgm:pt modelId="{4DF93349-BA4A-4B77-A7CE-781E49D57504}" type="parTrans" cxnId="{833B6860-4707-4FF6-98E9-C095FA723D1D}">
      <dgm:prSet/>
      <dgm:spPr/>
      <dgm:t>
        <a:bodyPr/>
        <a:lstStyle/>
        <a:p>
          <a:endParaRPr lang="en-US" sz="1000"/>
        </a:p>
      </dgm:t>
    </dgm:pt>
    <dgm:pt modelId="{A4ECB93D-0B95-4406-BDF8-358CF2EF33BE}" type="sibTrans" cxnId="{833B6860-4707-4FF6-98E9-C095FA723D1D}">
      <dgm:prSet/>
      <dgm:spPr/>
      <dgm:t>
        <a:bodyPr/>
        <a:lstStyle/>
        <a:p>
          <a:endParaRPr lang="en-US" sz="1000"/>
        </a:p>
      </dgm:t>
    </dgm:pt>
    <dgm:pt modelId="{DE210805-6872-42E8-AE82-B4C39636EA0C}">
      <dgm:prSet phldrT="[Text]" custT="1"/>
      <dgm:spPr>
        <a:solidFill>
          <a:schemeClr val="accent1">
            <a:lumMod val="75000"/>
          </a:schemeClr>
        </a:solidFill>
      </dgm:spPr>
      <dgm:t>
        <a:bodyPr/>
        <a:lstStyle/>
        <a:p>
          <a:r>
            <a:rPr lang="en-US" sz="1000" dirty="0" smtClean="0"/>
            <a:t>TUN Driver</a:t>
          </a:r>
          <a:endParaRPr lang="en-US" sz="1000" dirty="0"/>
        </a:p>
      </dgm:t>
    </dgm:pt>
    <dgm:pt modelId="{2EEF8AF9-5F91-4D1B-914B-374B65D6439C}" type="parTrans" cxnId="{077B36FF-2AB9-49A2-9714-71EE1DEFE94F}">
      <dgm:prSet/>
      <dgm:spPr/>
      <dgm:t>
        <a:bodyPr/>
        <a:lstStyle/>
        <a:p>
          <a:endParaRPr lang="en-US" sz="1000"/>
        </a:p>
      </dgm:t>
    </dgm:pt>
    <dgm:pt modelId="{4E60B15F-BA4F-45F2-A9E8-88B8864CCD73}" type="sibTrans" cxnId="{077B36FF-2AB9-49A2-9714-71EE1DEFE94F}">
      <dgm:prSet/>
      <dgm:spPr/>
      <dgm:t>
        <a:bodyPr/>
        <a:lstStyle/>
        <a:p>
          <a:endParaRPr lang="en-US" sz="10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54B14557-591D-4AE0-B515-6853B31DF65C}" type="pres">
      <dgm:prSet presAssocID="{712B9B6E-9912-44CA-B355-40B575BEB619}" presName="vertOne" presStyleCnt="0"/>
      <dgm:spPr/>
    </dgm:pt>
    <dgm:pt modelId="{1E05FC0E-57C9-4E29-9B23-BA7C9F695518}" type="pres">
      <dgm:prSet presAssocID="{712B9B6E-9912-44CA-B355-40B575BEB619}" presName="txOne" presStyleLbl="node0" presStyleIdx="0" presStyleCnt="1">
        <dgm:presLayoutVars>
          <dgm:chPref val="3"/>
        </dgm:presLayoutVars>
      </dgm:prSet>
      <dgm:spPr/>
      <dgm:t>
        <a:bodyPr/>
        <a:lstStyle/>
        <a:p>
          <a:endParaRPr lang="en-US"/>
        </a:p>
      </dgm:t>
    </dgm:pt>
    <dgm:pt modelId="{77ADBB89-D981-4760-AA40-192B5130D0B8}" type="pres">
      <dgm:prSet presAssocID="{712B9B6E-9912-44CA-B355-40B575BEB619}" presName="parTransOne" presStyleCnt="0"/>
      <dgm:spPr/>
    </dgm:pt>
    <dgm:pt modelId="{97BCBB83-2B03-44AB-A8B9-E6522081A5E7}" type="pres">
      <dgm:prSet presAssocID="{712B9B6E-9912-44CA-B355-40B575BEB619}" presName="horzOne" presStyleCnt="0"/>
      <dgm:spPr/>
    </dgm:pt>
    <dgm:pt modelId="{8E46736D-3621-4FE3-ACC2-F7EE39D8EAB7}" type="pres">
      <dgm:prSet presAssocID="{1090E1C4-A14C-48C3-86C3-51D5B7C089A9}" presName="vertTwo" presStyleCnt="0"/>
      <dgm:spPr/>
      <dgm:t>
        <a:bodyPr/>
        <a:lstStyle/>
        <a:p>
          <a:endParaRPr lang="en-US"/>
        </a:p>
      </dgm:t>
    </dgm:pt>
    <dgm:pt modelId="{2787AA0A-C1B7-4D93-B164-97DFF073B89C}" type="pres">
      <dgm:prSet presAssocID="{1090E1C4-A14C-48C3-86C3-51D5B7C089A9}" presName="txTwo" presStyleLbl="node2" presStyleIdx="0" presStyleCnt="3">
        <dgm:presLayoutVars>
          <dgm:chPref val="3"/>
        </dgm:presLayoutVars>
      </dgm:prSet>
      <dgm:spPr/>
      <dgm:t>
        <a:bodyPr/>
        <a:lstStyle/>
        <a:p>
          <a:endParaRPr lang="en-US"/>
        </a:p>
      </dgm:t>
    </dgm:pt>
    <dgm:pt modelId="{D09BF60D-2837-4AF0-BD58-BC3071D0B1C1}" type="pres">
      <dgm:prSet presAssocID="{1090E1C4-A14C-48C3-86C3-51D5B7C089A9}" presName="horzTwo" presStyleCnt="0"/>
      <dgm:spPr/>
      <dgm:t>
        <a:bodyPr/>
        <a:lstStyle/>
        <a:p>
          <a:endParaRPr lang="en-US"/>
        </a:p>
      </dgm:t>
    </dgm:pt>
    <dgm:pt modelId="{137CCB58-7CAD-4910-9294-E8ECE101743F}" type="pres">
      <dgm:prSet presAssocID="{8C787BC9-E6E2-434F-AD28-8D4E26F869D0}" presName="sibSpaceTwo" presStyleCnt="0"/>
      <dgm:spPr/>
      <dgm:t>
        <a:bodyPr/>
        <a:lstStyle/>
        <a:p>
          <a:endParaRPr lang="en-US"/>
        </a:p>
      </dgm:t>
    </dgm:pt>
    <dgm:pt modelId="{2D7A78C7-C330-41AB-BA3B-946880F8B3E5}" type="pres">
      <dgm:prSet presAssocID="{CC79796B-2F42-47F2-B631-8F57C6D38F8F}" presName="vertTwo" presStyleCnt="0"/>
      <dgm:spPr/>
      <dgm:t>
        <a:bodyPr/>
        <a:lstStyle/>
        <a:p>
          <a:endParaRPr lang="en-US"/>
        </a:p>
      </dgm:t>
    </dgm:pt>
    <dgm:pt modelId="{9EE4B2CF-348B-4910-B0A3-F36E6EEC85B7}" type="pres">
      <dgm:prSet presAssocID="{CC79796B-2F42-47F2-B631-8F57C6D38F8F}" presName="txTwo" presStyleLbl="node2" presStyleIdx="1" presStyleCnt="3">
        <dgm:presLayoutVars>
          <dgm:chPref val="3"/>
        </dgm:presLayoutVars>
      </dgm:prSet>
      <dgm:spPr/>
      <dgm:t>
        <a:bodyPr/>
        <a:lstStyle/>
        <a:p>
          <a:endParaRPr lang="en-US"/>
        </a:p>
      </dgm:t>
    </dgm:pt>
    <dgm:pt modelId="{65785C46-5021-48DF-BDF1-5580294FEBCA}" type="pres">
      <dgm:prSet presAssocID="{CC79796B-2F42-47F2-B631-8F57C6D38F8F}" presName="horzTwo" presStyleCnt="0"/>
      <dgm:spPr/>
      <dgm:t>
        <a:bodyPr/>
        <a:lstStyle/>
        <a:p>
          <a:endParaRPr lang="en-US"/>
        </a:p>
      </dgm:t>
    </dgm:pt>
    <dgm:pt modelId="{D0F550E4-8415-42B2-B0AF-908582AFB833}" type="pres">
      <dgm:prSet presAssocID="{52BE6E57-E543-4EE1-873C-2804DA3E9F29}" presName="sibSpaceTwo" presStyleCnt="0"/>
      <dgm:spPr/>
    </dgm:pt>
    <dgm:pt modelId="{48D6812D-6F11-44BA-A793-708F4F1C74A2}" type="pres">
      <dgm:prSet presAssocID="{DE210805-6872-42E8-AE82-B4C39636EA0C}" presName="vertTwo" presStyleCnt="0"/>
      <dgm:spPr/>
    </dgm:pt>
    <dgm:pt modelId="{4852B863-6A5D-4128-9B2E-27AED2A1FD1E}" type="pres">
      <dgm:prSet presAssocID="{DE210805-6872-42E8-AE82-B4C39636EA0C}" presName="txTwo" presStyleLbl="node2" presStyleIdx="2" presStyleCnt="3">
        <dgm:presLayoutVars>
          <dgm:chPref val="3"/>
        </dgm:presLayoutVars>
      </dgm:prSet>
      <dgm:spPr/>
      <dgm:t>
        <a:bodyPr/>
        <a:lstStyle/>
        <a:p>
          <a:endParaRPr lang="en-US"/>
        </a:p>
      </dgm:t>
    </dgm:pt>
    <dgm:pt modelId="{71119B10-229B-40FE-AFB1-7316EEBA379F}" type="pres">
      <dgm:prSet presAssocID="{DE210805-6872-42E8-AE82-B4C39636EA0C}" presName="horzTwo" presStyleCnt="0"/>
      <dgm:spPr/>
    </dgm:pt>
  </dgm:ptLst>
  <dgm:cxnLst>
    <dgm:cxn modelId="{53B2BE76-3F83-4A98-BAD4-1F583E956AD8}" type="presOf" srcId="{3D3D9309-2AA1-43CA-9275-D7691A6F13A6}" destId="{6B4365D8-EFBE-4F16-BB7E-70E7ADF759CB}" srcOrd="0" destOrd="0" presId="urn:microsoft.com/office/officeart/2005/8/layout/hierarchy4"/>
    <dgm:cxn modelId="{3869F90C-3D43-4FE3-975B-4E943050B637}" type="presOf" srcId="{CC79796B-2F42-47F2-B631-8F57C6D38F8F}" destId="{9EE4B2CF-348B-4910-B0A3-F36E6EEC85B7}" srcOrd="0" destOrd="0" presId="urn:microsoft.com/office/officeart/2005/8/layout/hierarchy4"/>
    <dgm:cxn modelId="{57DAB5A1-F622-4896-A792-C410511D2497}" type="presOf" srcId="{DE210805-6872-42E8-AE82-B4C39636EA0C}" destId="{4852B863-6A5D-4128-9B2E-27AED2A1FD1E}" srcOrd="0" destOrd="0" presId="urn:microsoft.com/office/officeart/2005/8/layout/hierarchy4"/>
    <dgm:cxn modelId="{833B6860-4707-4FF6-98E9-C095FA723D1D}" srcId="{3D3D9309-2AA1-43CA-9275-D7691A6F13A6}" destId="{712B9B6E-9912-44CA-B355-40B575BEB619}" srcOrd="0" destOrd="0" parTransId="{4DF93349-BA4A-4B77-A7CE-781E49D57504}" sibTransId="{A4ECB93D-0B95-4406-BDF8-358CF2EF33BE}"/>
    <dgm:cxn modelId="{077B36FF-2AB9-49A2-9714-71EE1DEFE94F}" srcId="{712B9B6E-9912-44CA-B355-40B575BEB619}" destId="{DE210805-6872-42E8-AE82-B4C39636EA0C}" srcOrd="2" destOrd="0" parTransId="{2EEF8AF9-5F91-4D1B-914B-374B65D6439C}" sibTransId="{4E60B15F-BA4F-45F2-A9E8-88B8864CCD73}"/>
    <dgm:cxn modelId="{EEB95951-CE8C-43AF-AD6C-A2CD9D6C94F2}" type="presOf" srcId="{712B9B6E-9912-44CA-B355-40B575BEB619}" destId="{1E05FC0E-57C9-4E29-9B23-BA7C9F695518}" srcOrd="0" destOrd="0" presId="urn:microsoft.com/office/officeart/2005/8/layout/hierarchy4"/>
    <dgm:cxn modelId="{73B5CBF8-E3D4-464A-B5F8-B3B146512BAC}" srcId="{712B9B6E-9912-44CA-B355-40B575BEB619}" destId="{1090E1C4-A14C-48C3-86C3-51D5B7C089A9}" srcOrd="0" destOrd="0" parTransId="{1F91C348-FF17-4535-81B1-62B52816F998}" sibTransId="{8C787BC9-E6E2-434F-AD28-8D4E26F869D0}"/>
    <dgm:cxn modelId="{FFA6475A-B049-4AFE-A17E-3779236B21BB}" srcId="{712B9B6E-9912-44CA-B355-40B575BEB619}" destId="{CC79796B-2F42-47F2-B631-8F57C6D38F8F}" srcOrd="1" destOrd="0" parTransId="{FB224B16-794D-48DA-AD41-7243B015C55D}" sibTransId="{52BE6E57-E543-4EE1-873C-2804DA3E9F29}"/>
    <dgm:cxn modelId="{38BBF6BA-ADFC-4C01-BCEF-AD0DEE2A1B34}" type="presOf" srcId="{1090E1C4-A14C-48C3-86C3-51D5B7C089A9}" destId="{2787AA0A-C1B7-4D93-B164-97DFF073B89C}" srcOrd="0" destOrd="0" presId="urn:microsoft.com/office/officeart/2005/8/layout/hierarchy4"/>
    <dgm:cxn modelId="{BE84968D-D271-4663-A606-917833200B3F}" type="presParOf" srcId="{6B4365D8-EFBE-4F16-BB7E-70E7ADF759CB}" destId="{54B14557-591D-4AE0-B515-6853B31DF65C}" srcOrd="0" destOrd="0" presId="urn:microsoft.com/office/officeart/2005/8/layout/hierarchy4"/>
    <dgm:cxn modelId="{DAA563AE-DD75-4FE2-A648-3D62209C7C33}" type="presParOf" srcId="{54B14557-591D-4AE0-B515-6853B31DF65C}" destId="{1E05FC0E-57C9-4E29-9B23-BA7C9F695518}" srcOrd="0" destOrd="0" presId="urn:microsoft.com/office/officeart/2005/8/layout/hierarchy4"/>
    <dgm:cxn modelId="{BE57FC8C-80B7-4350-829A-2097CFDA10D6}" type="presParOf" srcId="{54B14557-591D-4AE0-B515-6853B31DF65C}" destId="{77ADBB89-D981-4760-AA40-192B5130D0B8}" srcOrd="1" destOrd="0" presId="urn:microsoft.com/office/officeart/2005/8/layout/hierarchy4"/>
    <dgm:cxn modelId="{CB928211-DA67-4C76-B446-805016273281}" type="presParOf" srcId="{54B14557-591D-4AE0-B515-6853B31DF65C}" destId="{97BCBB83-2B03-44AB-A8B9-E6522081A5E7}" srcOrd="2" destOrd="0" presId="urn:microsoft.com/office/officeart/2005/8/layout/hierarchy4"/>
    <dgm:cxn modelId="{64CFD101-4A1A-4E5D-9AE0-0143BE3D4C14}" type="presParOf" srcId="{97BCBB83-2B03-44AB-A8B9-E6522081A5E7}" destId="{8E46736D-3621-4FE3-ACC2-F7EE39D8EAB7}" srcOrd="0" destOrd="0" presId="urn:microsoft.com/office/officeart/2005/8/layout/hierarchy4"/>
    <dgm:cxn modelId="{2807EF7D-6433-441F-B004-F2DD1587987D}" type="presParOf" srcId="{8E46736D-3621-4FE3-ACC2-F7EE39D8EAB7}" destId="{2787AA0A-C1B7-4D93-B164-97DFF073B89C}" srcOrd="0" destOrd="0" presId="urn:microsoft.com/office/officeart/2005/8/layout/hierarchy4"/>
    <dgm:cxn modelId="{E46FAB4B-01FF-497C-8D36-D8EC397169AF}" type="presParOf" srcId="{8E46736D-3621-4FE3-ACC2-F7EE39D8EAB7}" destId="{D09BF60D-2837-4AF0-BD58-BC3071D0B1C1}" srcOrd="1" destOrd="0" presId="urn:microsoft.com/office/officeart/2005/8/layout/hierarchy4"/>
    <dgm:cxn modelId="{7608609D-D9CB-47BE-B56D-F74A5D189FB8}" type="presParOf" srcId="{97BCBB83-2B03-44AB-A8B9-E6522081A5E7}" destId="{137CCB58-7CAD-4910-9294-E8ECE101743F}" srcOrd="1" destOrd="0" presId="urn:microsoft.com/office/officeart/2005/8/layout/hierarchy4"/>
    <dgm:cxn modelId="{1D3BE377-43D2-483A-B2A4-D514C68707DC}" type="presParOf" srcId="{97BCBB83-2B03-44AB-A8B9-E6522081A5E7}" destId="{2D7A78C7-C330-41AB-BA3B-946880F8B3E5}" srcOrd="2" destOrd="0" presId="urn:microsoft.com/office/officeart/2005/8/layout/hierarchy4"/>
    <dgm:cxn modelId="{8D38F3C9-E7D7-445D-8B57-DE3FA8037FBB}" type="presParOf" srcId="{2D7A78C7-C330-41AB-BA3B-946880F8B3E5}" destId="{9EE4B2CF-348B-4910-B0A3-F36E6EEC85B7}" srcOrd="0" destOrd="0" presId="urn:microsoft.com/office/officeart/2005/8/layout/hierarchy4"/>
    <dgm:cxn modelId="{A6FB1954-53BF-47C0-AEC3-3EE0748502DE}" type="presParOf" srcId="{2D7A78C7-C330-41AB-BA3B-946880F8B3E5}" destId="{65785C46-5021-48DF-BDF1-5580294FEBCA}" srcOrd="1" destOrd="0" presId="urn:microsoft.com/office/officeart/2005/8/layout/hierarchy4"/>
    <dgm:cxn modelId="{C62EF8F9-6885-4CEB-9620-A27DB35EACBF}" type="presParOf" srcId="{97BCBB83-2B03-44AB-A8B9-E6522081A5E7}" destId="{D0F550E4-8415-42B2-B0AF-908582AFB833}" srcOrd="3" destOrd="0" presId="urn:microsoft.com/office/officeart/2005/8/layout/hierarchy4"/>
    <dgm:cxn modelId="{613770D5-77E0-4631-9CF2-02D15C20880A}" type="presParOf" srcId="{97BCBB83-2B03-44AB-A8B9-E6522081A5E7}" destId="{48D6812D-6F11-44BA-A793-708F4F1C74A2}" srcOrd="4" destOrd="0" presId="urn:microsoft.com/office/officeart/2005/8/layout/hierarchy4"/>
    <dgm:cxn modelId="{639238B0-2EB7-4F9B-8D04-B1D6CE3394F9}" type="presParOf" srcId="{48D6812D-6F11-44BA-A793-708F4F1C74A2}" destId="{4852B863-6A5D-4128-9B2E-27AED2A1FD1E}" srcOrd="0" destOrd="0" presId="urn:microsoft.com/office/officeart/2005/8/layout/hierarchy4"/>
    <dgm:cxn modelId="{D8DFCABD-3C3E-4039-B088-47FC4794708D}" type="presParOf" srcId="{48D6812D-6F11-44BA-A793-708F4F1C74A2}" destId="{71119B10-229B-40FE-AFB1-7316EEBA379F}" srcOrd="1" destOrd="0" presId="urn:microsoft.com/office/officeart/2005/8/layout/hierarchy4"/>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2_4" csCatId="accent2" phldr="1"/>
      <dgm:spPr/>
      <dgm:t>
        <a:bodyPr/>
        <a:lstStyle/>
        <a:p>
          <a:endParaRPr lang="en-US"/>
        </a:p>
      </dgm:t>
    </dgm:pt>
    <dgm:pt modelId="{FBEF1815-ABCF-4827-AA37-6DE14F35EE83}">
      <dgm:prSet custT="1"/>
      <dgm:spPr>
        <a:solidFill>
          <a:srgbClr val="EA4300"/>
        </a:solidFill>
      </dgm:spPr>
      <dgm:t>
        <a:bodyPr/>
        <a:lstStyle/>
        <a:p>
          <a:r>
            <a:rPr lang="en-US" sz="1000" dirty="0" smtClean="0"/>
            <a:t>FSCI Linux Module</a:t>
          </a:r>
          <a:endParaRPr lang="en-US" sz="1000" dirty="0"/>
        </a:p>
      </dgm:t>
    </dgm:pt>
    <dgm:pt modelId="{E84979B1-3D45-4256-92E7-3190A9530085}" type="parTrans" cxnId="{7F6A2543-C1B5-4643-854D-F5CD3BA13574}">
      <dgm:prSet/>
      <dgm:spPr/>
      <dgm:t>
        <a:bodyPr/>
        <a:lstStyle/>
        <a:p>
          <a:endParaRPr lang="en-US" sz="1000"/>
        </a:p>
      </dgm:t>
    </dgm:pt>
    <dgm:pt modelId="{29E068EE-0AB8-4FE9-8913-BFBBB016769A}" type="sibTrans" cxnId="{7F6A2543-C1B5-4643-854D-F5CD3BA13574}">
      <dgm:prSet/>
      <dgm:spPr/>
      <dgm:t>
        <a:bodyPr/>
        <a:lstStyle/>
        <a:p>
          <a:endParaRPr lang="en-US" sz="10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290AE032-DCA6-4476-B172-0E9C26E77C6A}" type="pres">
      <dgm:prSet presAssocID="{FBEF1815-ABCF-4827-AA37-6DE14F35EE83}" presName="vertOne" presStyleCnt="0"/>
      <dgm:spPr/>
    </dgm:pt>
    <dgm:pt modelId="{B839AA73-90F0-480F-9C31-9A9E24AD5F05}" type="pres">
      <dgm:prSet presAssocID="{FBEF1815-ABCF-4827-AA37-6DE14F35EE83}" presName="txOne" presStyleLbl="node0" presStyleIdx="0" presStyleCnt="1">
        <dgm:presLayoutVars>
          <dgm:chPref val="3"/>
        </dgm:presLayoutVars>
      </dgm:prSet>
      <dgm:spPr/>
      <dgm:t>
        <a:bodyPr/>
        <a:lstStyle/>
        <a:p>
          <a:endParaRPr lang="en-US"/>
        </a:p>
      </dgm:t>
    </dgm:pt>
    <dgm:pt modelId="{AEB5155C-7CCB-4FF6-B8D7-36663DB31668}" type="pres">
      <dgm:prSet presAssocID="{FBEF1815-ABCF-4827-AA37-6DE14F35EE83}" presName="horzOne" presStyleCnt="0"/>
      <dgm:spPr/>
    </dgm:pt>
  </dgm:ptLst>
  <dgm:cxnLst>
    <dgm:cxn modelId="{5383F04A-5D56-48C3-AB1A-9EB83B79E0FA}" type="presOf" srcId="{FBEF1815-ABCF-4827-AA37-6DE14F35EE83}" destId="{B839AA73-90F0-480F-9C31-9A9E24AD5F05}" srcOrd="0" destOrd="0" presId="urn:microsoft.com/office/officeart/2005/8/layout/hierarchy4"/>
    <dgm:cxn modelId="{5DE3436D-CC3B-47BE-B13D-E27DC53EB79D}" type="presOf" srcId="{3D3D9309-2AA1-43CA-9275-D7691A6F13A6}" destId="{6B4365D8-EFBE-4F16-BB7E-70E7ADF759CB}" srcOrd="0" destOrd="0" presId="urn:microsoft.com/office/officeart/2005/8/layout/hierarchy4"/>
    <dgm:cxn modelId="{7F6A2543-C1B5-4643-854D-F5CD3BA13574}" srcId="{3D3D9309-2AA1-43CA-9275-D7691A6F13A6}" destId="{FBEF1815-ABCF-4827-AA37-6DE14F35EE83}" srcOrd="0" destOrd="0" parTransId="{E84979B1-3D45-4256-92E7-3190A9530085}" sibTransId="{29E068EE-0AB8-4FE9-8913-BFBBB016769A}"/>
    <dgm:cxn modelId="{47DA8A0D-A503-47F6-BFBC-C99B2654FF6D}" type="presParOf" srcId="{6B4365D8-EFBE-4F16-BB7E-70E7ADF759CB}" destId="{290AE032-DCA6-4476-B172-0E9C26E77C6A}" srcOrd="0" destOrd="0" presId="urn:microsoft.com/office/officeart/2005/8/layout/hierarchy4"/>
    <dgm:cxn modelId="{ACB6EF8F-6636-40EF-B48F-D891250BB4E7}" type="presParOf" srcId="{290AE032-DCA6-4476-B172-0E9C26E77C6A}" destId="{B839AA73-90F0-480F-9C31-9A9E24AD5F05}" srcOrd="0" destOrd="0" presId="urn:microsoft.com/office/officeart/2005/8/layout/hierarchy4"/>
    <dgm:cxn modelId="{9A06ECE2-7576-4273-B306-871B087FB02E}" type="presParOf" srcId="{290AE032-DCA6-4476-B172-0E9C26E77C6A}" destId="{AEB5155C-7CCB-4FF6-B8D7-36663DB31668}" srcOrd="1" destOrd="0" presId="urn:microsoft.com/office/officeart/2005/8/layout/hierarchy4"/>
  </dgm:cxnLst>
  <dgm:bg>
    <a:noFill/>
  </dgm:bg>
  <dgm:whole/>
  <dgm:extLst>
    <a:ext uri="http://schemas.microsoft.com/office/drawing/2008/diagram">
      <dsp:dataModelExt xmlns:dsp="http://schemas.microsoft.com/office/drawing/2008/diagram" relId="rId4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4" csCatId="colorful" phldr="1"/>
      <dgm:spPr/>
      <dgm:t>
        <a:bodyPr/>
        <a:lstStyle/>
        <a:p>
          <a:endParaRPr lang="en-US"/>
        </a:p>
      </dgm:t>
    </dgm:pt>
    <dgm:pt modelId="{FBEF1815-ABCF-4827-AA37-6DE14F35EE83}">
      <dgm:prSet custT="1"/>
      <dgm:spPr/>
      <dgm:t>
        <a:bodyPr/>
        <a:lstStyle/>
        <a:p>
          <a:r>
            <a:rPr lang="en-US" sz="1200" dirty="0" smtClean="0"/>
            <a:t>AirSync5 Agent</a:t>
          </a:r>
          <a:endParaRPr lang="en-US" sz="1200" dirty="0"/>
        </a:p>
      </dgm:t>
    </dgm:pt>
    <dgm:pt modelId="{E84979B1-3D45-4256-92E7-3190A9530085}" type="parTrans" cxnId="{7F6A2543-C1B5-4643-854D-F5CD3BA13574}">
      <dgm:prSet/>
      <dgm:spPr/>
      <dgm:t>
        <a:bodyPr/>
        <a:lstStyle/>
        <a:p>
          <a:endParaRPr lang="en-US" sz="1200"/>
        </a:p>
      </dgm:t>
    </dgm:pt>
    <dgm:pt modelId="{29E068EE-0AB8-4FE9-8913-BFBBB016769A}" type="sibTrans" cxnId="{7F6A2543-C1B5-4643-854D-F5CD3BA13574}">
      <dgm:prSet/>
      <dgm:spPr/>
      <dgm:t>
        <a:bodyPr/>
        <a:lstStyle/>
        <a:p>
          <a:endParaRPr lang="en-US" sz="12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290AE032-DCA6-4476-B172-0E9C26E77C6A}" type="pres">
      <dgm:prSet presAssocID="{FBEF1815-ABCF-4827-AA37-6DE14F35EE83}" presName="vertOne" presStyleCnt="0"/>
      <dgm:spPr/>
      <dgm:t>
        <a:bodyPr/>
        <a:lstStyle/>
        <a:p>
          <a:endParaRPr lang="en-US"/>
        </a:p>
      </dgm:t>
    </dgm:pt>
    <dgm:pt modelId="{B839AA73-90F0-480F-9C31-9A9E24AD5F05}" type="pres">
      <dgm:prSet presAssocID="{FBEF1815-ABCF-4827-AA37-6DE14F35EE83}" presName="txOne" presStyleLbl="node0" presStyleIdx="0" presStyleCnt="1" custLinFactNeighborX="-2752" custLinFactNeighborY="5634">
        <dgm:presLayoutVars>
          <dgm:chPref val="3"/>
        </dgm:presLayoutVars>
      </dgm:prSet>
      <dgm:spPr/>
      <dgm:t>
        <a:bodyPr/>
        <a:lstStyle/>
        <a:p>
          <a:endParaRPr lang="en-US"/>
        </a:p>
      </dgm:t>
    </dgm:pt>
    <dgm:pt modelId="{AEB5155C-7CCB-4FF6-B8D7-36663DB31668}" type="pres">
      <dgm:prSet presAssocID="{FBEF1815-ABCF-4827-AA37-6DE14F35EE83}" presName="horzOne" presStyleCnt="0"/>
      <dgm:spPr/>
      <dgm:t>
        <a:bodyPr/>
        <a:lstStyle/>
        <a:p>
          <a:endParaRPr lang="en-US"/>
        </a:p>
      </dgm:t>
    </dgm:pt>
  </dgm:ptLst>
  <dgm:cxnLst>
    <dgm:cxn modelId="{7F6A2543-C1B5-4643-854D-F5CD3BA13574}" srcId="{3D3D9309-2AA1-43CA-9275-D7691A6F13A6}" destId="{FBEF1815-ABCF-4827-AA37-6DE14F35EE83}" srcOrd="0" destOrd="0" parTransId="{E84979B1-3D45-4256-92E7-3190A9530085}" sibTransId="{29E068EE-0AB8-4FE9-8913-BFBBB016769A}"/>
    <dgm:cxn modelId="{BFF90524-03C1-4660-88AD-CF936FDB62DF}" type="presOf" srcId="{FBEF1815-ABCF-4827-AA37-6DE14F35EE83}" destId="{B839AA73-90F0-480F-9C31-9A9E24AD5F05}" srcOrd="0" destOrd="0" presId="urn:microsoft.com/office/officeart/2005/8/layout/hierarchy4"/>
    <dgm:cxn modelId="{5EEE9778-B2BE-4FA6-ABDF-79B3F548896C}" type="presOf" srcId="{3D3D9309-2AA1-43CA-9275-D7691A6F13A6}" destId="{6B4365D8-EFBE-4F16-BB7E-70E7ADF759CB}" srcOrd="0" destOrd="0" presId="urn:microsoft.com/office/officeart/2005/8/layout/hierarchy4"/>
    <dgm:cxn modelId="{59488FDF-92E2-4426-BD8A-4EDE6E24AE1D}" type="presParOf" srcId="{6B4365D8-EFBE-4F16-BB7E-70E7ADF759CB}" destId="{290AE032-DCA6-4476-B172-0E9C26E77C6A}" srcOrd="0" destOrd="0" presId="urn:microsoft.com/office/officeart/2005/8/layout/hierarchy4"/>
    <dgm:cxn modelId="{CFDE00F2-C156-4FB3-8D6A-FBFC30887B78}" type="presParOf" srcId="{290AE032-DCA6-4476-B172-0E9C26E77C6A}" destId="{B839AA73-90F0-480F-9C31-9A9E24AD5F05}" srcOrd="0" destOrd="0" presId="urn:microsoft.com/office/officeart/2005/8/layout/hierarchy4"/>
    <dgm:cxn modelId="{669BA67A-2232-4680-93F9-4AF2B9025583}" type="presParOf" srcId="{290AE032-DCA6-4476-B172-0E9C26E77C6A}" destId="{AEB5155C-7CCB-4FF6-B8D7-36663DB31668}" srcOrd="1" destOrd="0" presId="urn:microsoft.com/office/officeart/2005/8/layout/hierarchy4"/>
  </dgm:cxnLst>
  <dgm:bg>
    <a:noFill/>
  </dgm:bg>
  <dgm:whole/>
  <dgm:extLst>
    <a:ext uri="http://schemas.microsoft.com/office/drawing/2008/diagram">
      <dsp:dataModelExt xmlns:dsp="http://schemas.microsoft.com/office/drawing/2008/diagram" relId="rId4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1#1" csCatId="colorful" phldr="1"/>
      <dgm:spPr/>
      <dgm:t>
        <a:bodyPr/>
        <a:lstStyle/>
        <a:p>
          <a:endParaRPr lang="en-US"/>
        </a:p>
      </dgm:t>
    </dgm:pt>
    <dgm:pt modelId="{CA2A7704-EAE0-46A5-91B9-420AE431FDF8}">
      <dgm:prSet custT="1">
        <dgm:style>
          <a:lnRef idx="1">
            <a:schemeClr val="accent1"/>
          </a:lnRef>
          <a:fillRef idx="3">
            <a:schemeClr val="accent1"/>
          </a:fillRef>
          <a:effectRef idx="2">
            <a:schemeClr val="accent1"/>
          </a:effectRef>
          <a:fontRef idx="minor">
            <a:schemeClr val="lt1"/>
          </a:fontRef>
        </dgm:style>
      </dgm:prSet>
      <dgm:spPr>
        <a:ln/>
      </dgm:spPr>
      <dgm:t>
        <a:bodyPr/>
        <a:lstStyle/>
        <a:p>
          <a:r>
            <a:rPr lang="en-US" sz="1000" dirty="0" smtClean="0"/>
            <a:t>IEEE 802.15.4 (low power networking)</a:t>
          </a:r>
          <a:endParaRPr lang="en-US" sz="1000" dirty="0"/>
        </a:p>
      </dgm:t>
    </dgm:pt>
    <dgm:pt modelId="{6D8EE2DF-E5BD-4DD9-AE22-0EEF8729ACCC}" type="parTrans" cxnId="{E3DE63C0-EF31-410A-8F6A-D9669BC7BFBE}">
      <dgm:prSet/>
      <dgm:spPr/>
      <dgm:t>
        <a:bodyPr/>
        <a:lstStyle/>
        <a:p>
          <a:endParaRPr lang="en-US"/>
        </a:p>
      </dgm:t>
    </dgm:pt>
    <dgm:pt modelId="{CFD37786-D92F-4412-A830-95803C7D2CF0}" type="sibTrans" cxnId="{E3DE63C0-EF31-410A-8F6A-D9669BC7BFBE}">
      <dgm:prSet/>
      <dgm:spPr/>
      <dgm:t>
        <a:bodyPr/>
        <a:lstStyle/>
        <a:p>
          <a:endParaRPr lang="en-US"/>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F70E422B-A656-40C8-9C44-4234D1CA6E45}" type="pres">
      <dgm:prSet presAssocID="{CA2A7704-EAE0-46A5-91B9-420AE431FDF8}" presName="vertOne" presStyleCnt="0"/>
      <dgm:spPr/>
    </dgm:pt>
    <dgm:pt modelId="{07EB7692-7165-40EB-9874-2BC433B00037}" type="pres">
      <dgm:prSet presAssocID="{CA2A7704-EAE0-46A5-91B9-420AE431FDF8}" presName="txOne" presStyleLbl="node0" presStyleIdx="0" presStyleCnt="1" custLinFactNeighborX="980">
        <dgm:presLayoutVars>
          <dgm:chPref val="3"/>
        </dgm:presLayoutVars>
      </dgm:prSet>
      <dgm:spPr/>
      <dgm:t>
        <a:bodyPr/>
        <a:lstStyle/>
        <a:p>
          <a:endParaRPr lang="en-US"/>
        </a:p>
      </dgm:t>
    </dgm:pt>
    <dgm:pt modelId="{F146C1E6-FE20-46E1-98E0-9491B0A81F39}" type="pres">
      <dgm:prSet presAssocID="{CA2A7704-EAE0-46A5-91B9-420AE431FDF8}" presName="horzOne" presStyleCnt="0"/>
      <dgm:spPr/>
    </dgm:pt>
  </dgm:ptLst>
  <dgm:cxnLst>
    <dgm:cxn modelId="{4080B24A-EFCA-4C5D-9391-8A6177A13AE8}" type="presOf" srcId="{CA2A7704-EAE0-46A5-91B9-420AE431FDF8}" destId="{07EB7692-7165-40EB-9874-2BC433B00037}" srcOrd="0" destOrd="0" presId="urn:microsoft.com/office/officeart/2005/8/layout/hierarchy4"/>
    <dgm:cxn modelId="{E3DE63C0-EF31-410A-8F6A-D9669BC7BFBE}" srcId="{3D3D9309-2AA1-43CA-9275-D7691A6F13A6}" destId="{CA2A7704-EAE0-46A5-91B9-420AE431FDF8}" srcOrd="0" destOrd="0" parTransId="{6D8EE2DF-E5BD-4DD9-AE22-0EEF8729ACCC}" sibTransId="{CFD37786-D92F-4412-A830-95803C7D2CF0}"/>
    <dgm:cxn modelId="{FC89456B-8D44-4AD3-8924-76B365CC4FBE}" type="presOf" srcId="{3D3D9309-2AA1-43CA-9275-D7691A6F13A6}" destId="{6B4365D8-EFBE-4F16-BB7E-70E7ADF759CB}" srcOrd="0" destOrd="0" presId="urn:microsoft.com/office/officeart/2005/8/layout/hierarchy4"/>
    <dgm:cxn modelId="{A27D4D61-0682-4A9F-BC55-C95622247223}" type="presParOf" srcId="{6B4365D8-EFBE-4F16-BB7E-70E7ADF759CB}" destId="{F70E422B-A656-40C8-9C44-4234D1CA6E45}" srcOrd="0" destOrd="0" presId="urn:microsoft.com/office/officeart/2005/8/layout/hierarchy4"/>
    <dgm:cxn modelId="{19B03809-A75F-4602-93A0-145E8E171BCA}" type="presParOf" srcId="{F70E422B-A656-40C8-9C44-4234D1CA6E45}" destId="{07EB7692-7165-40EB-9874-2BC433B00037}" srcOrd="0" destOrd="0" presId="urn:microsoft.com/office/officeart/2005/8/layout/hierarchy4"/>
    <dgm:cxn modelId="{A1DE70AE-366E-49AA-9B85-D33B6ABEF282}" type="presParOf" srcId="{F70E422B-A656-40C8-9C44-4234D1CA6E45}" destId="{F146C1E6-FE20-46E1-98E0-9491B0A81F39}" srcOrd="1" destOrd="0" presId="urn:microsoft.com/office/officeart/2005/8/layout/hierarchy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3_2" csCatId="accent3" phldr="1"/>
      <dgm:spPr/>
      <dgm:t>
        <a:bodyPr/>
        <a:lstStyle/>
        <a:p>
          <a:endParaRPr lang="en-US"/>
        </a:p>
      </dgm:t>
    </dgm:pt>
    <dgm:pt modelId="{1090E1C4-A14C-48C3-86C3-51D5B7C089A9}">
      <dgm:prSet phldrT="[Text]" custT="1"/>
      <dgm:spPr/>
      <dgm:t>
        <a:bodyPr/>
        <a:lstStyle/>
        <a:p>
          <a:r>
            <a:rPr lang="en-US" sz="1000" dirty="0" smtClean="0"/>
            <a:t>6LoWPAN</a:t>
          </a:r>
          <a:endParaRPr lang="en-US" sz="1000" dirty="0"/>
        </a:p>
      </dgm:t>
    </dgm:pt>
    <dgm:pt modelId="{1F91C348-FF17-4535-81B1-62B52816F998}" type="parTrans" cxnId="{73B5CBF8-E3D4-464A-B5F8-B3B146512BAC}">
      <dgm:prSet/>
      <dgm:spPr/>
      <dgm:t>
        <a:bodyPr/>
        <a:lstStyle/>
        <a:p>
          <a:endParaRPr lang="en-US" sz="1000"/>
        </a:p>
      </dgm:t>
    </dgm:pt>
    <dgm:pt modelId="{8C787BC9-E6E2-434F-AD28-8D4E26F869D0}" type="sibTrans" cxnId="{73B5CBF8-E3D4-464A-B5F8-B3B146512BAC}">
      <dgm:prSet/>
      <dgm:spPr/>
      <dgm:t>
        <a:bodyPr/>
        <a:lstStyle/>
        <a:p>
          <a:endParaRPr lang="en-US" sz="1000"/>
        </a:p>
      </dgm:t>
    </dgm:pt>
    <dgm:pt modelId="{2DC828BE-ED2E-45E2-BCC7-ED212E0123F8}">
      <dgm:prSet phldrT="[Text]" custT="1"/>
      <dgm:spPr/>
      <dgm:t>
        <a:bodyPr/>
        <a:lstStyle/>
        <a:p>
          <a:r>
            <a:rPr lang="en-US" sz="1000" dirty="0" smtClean="0"/>
            <a:t>802.15.4 MAC</a:t>
          </a:r>
          <a:endParaRPr lang="en-US" sz="1000" dirty="0"/>
        </a:p>
      </dgm:t>
    </dgm:pt>
    <dgm:pt modelId="{555BBC7D-C836-4BDE-B58F-CC13690EA38D}" type="parTrans" cxnId="{7E7ACED4-A750-4672-B56E-2CF48DEE2920}">
      <dgm:prSet/>
      <dgm:spPr/>
      <dgm:t>
        <a:bodyPr/>
        <a:lstStyle/>
        <a:p>
          <a:endParaRPr lang="en-US" sz="1000"/>
        </a:p>
      </dgm:t>
    </dgm:pt>
    <dgm:pt modelId="{53C058C3-DEF3-4FD1-82BD-77BED404B470}" type="sibTrans" cxnId="{7E7ACED4-A750-4672-B56E-2CF48DEE2920}">
      <dgm:prSet/>
      <dgm:spPr/>
      <dgm:t>
        <a:bodyPr/>
        <a:lstStyle/>
        <a:p>
          <a:endParaRPr lang="en-US" sz="1000"/>
        </a:p>
      </dgm:t>
    </dgm:pt>
    <dgm:pt modelId="{585875EC-F9DE-4825-8134-58B358D30129}">
      <dgm:prSet phldrT="[Text]" custT="1"/>
      <dgm:spPr/>
      <dgm:t>
        <a:bodyPr/>
        <a:lstStyle/>
        <a:p>
          <a:r>
            <a:rPr lang="en-US" sz="1000" dirty="0" smtClean="0"/>
            <a:t>802.15.4 PHY</a:t>
          </a:r>
          <a:endParaRPr lang="en-US" sz="1000" dirty="0"/>
        </a:p>
      </dgm:t>
    </dgm:pt>
    <dgm:pt modelId="{68F06A5A-46F2-43D0-B02A-FFA769C5690B}" type="parTrans" cxnId="{95C44345-9645-4FC3-877F-E37C577B0B15}">
      <dgm:prSet/>
      <dgm:spPr/>
      <dgm:t>
        <a:bodyPr/>
        <a:lstStyle/>
        <a:p>
          <a:endParaRPr lang="en-US" sz="1000"/>
        </a:p>
      </dgm:t>
    </dgm:pt>
    <dgm:pt modelId="{FE5328A8-C316-456E-AD96-6B76015BBCCC}" type="sibTrans" cxnId="{95C44345-9645-4FC3-877F-E37C577B0B15}">
      <dgm:prSet/>
      <dgm:spPr/>
      <dgm:t>
        <a:bodyPr/>
        <a:lstStyle/>
        <a:p>
          <a:endParaRPr lang="en-US" sz="1000"/>
        </a:p>
      </dgm:t>
    </dgm:pt>
    <dgm:pt modelId="{26DF05F7-98F4-4EEB-A0EF-81B7BC03D7C0}">
      <dgm:prSet phldrT="[Text]" custT="1"/>
      <dgm:spPr/>
      <dgm:t>
        <a:bodyPr/>
        <a:lstStyle/>
        <a:p>
          <a:r>
            <a:rPr lang="en-US" sz="1000" dirty="0" smtClean="0"/>
            <a:t>Media Interfaces</a:t>
          </a:r>
          <a:endParaRPr lang="en-US" sz="1000" dirty="0"/>
        </a:p>
      </dgm:t>
    </dgm:pt>
    <dgm:pt modelId="{F420E51F-3885-4588-8BF2-AB05E82B682F}" type="parTrans" cxnId="{A68FBE66-A23C-4324-8DAC-3DF84951EB54}">
      <dgm:prSet/>
      <dgm:spPr/>
      <dgm:t>
        <a:bodyPr/>
        <a:lstStyle/>
        <a:p>
          <a:endParaRPr lang="en-US" sz="1000"/>
        </a:p>
      </dgm:t>
    </dgm:pt>
    <dgm:pt modelId="{A611D992-1BA6-408A-9EA7-D8757162D305}" type="sibTrans" cxnId="{A68FBE66-A23C-4324-8DAC-3DF84951EB54}">
      <dgm:prSet/>
      <dgm:spPr/>
      <dgm:t>
        <a:bodyPr/>
        <a:lstStyle/>
        <a:p>
          <a:endParaRPr lang="en-US" sz="10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79987EF6-39CA-4671-9B1D-53F8B6EB311E}" type="pres">
      <dgm:prSet presAssocID="{26DF05F7-98F4-4EEB-A0EF-81B7BC03D7C0}" presName="vertOne" presStyleCnt="0"/>
      <dgm:spPr/>
    </dgm:pt>
    <dgm:pt modelId="{99762DB2-9A8C-47EA-9B99-ECAB483EC160}" type="pres">
      <dgm:prSet presAssocID="{26DF05F7-98F4-4EEB-A0EF-81B7BC03D7C0}" presName="txOne" presStyleLbl="node0" presStyleIdx="0" presStyleCnt="1">
        <dgm:presLayoutVars>
          <dgm:chPref val="3"/>
        </dgm:presLayoutVars>
      </dgm:prSet>
      <dgm:spPr/>
      <dgm:t>
        <a:bodyPr/>
        <a:lstStyle/>
        <a:p>
          <a:endParaRPr lang="en-US"/>
        </a:p>
      </dgm:t>
    </dgm:pt>
    <dgm:pt modelId="{A7E08CBE-5F10-4483-B102-1ED97E46A180}" type="pres">
      <dgm:prSet presAssocID="{26DF05F7-98F4-4EEB-A0EF-81B7BC03D7C0}" presName="parTransOne" presStyleCnt="0"/>
      <dgm:spPr/>
    </dgm:pt>
    <dgm:pt modelId="{3DB4526F-DC93-4FB1-A95A-0B5D154D6FC9}" type="pres">
      <dgm:prSet presAssocID="{26DF05F7-98F4-4EEB-A0EF-81B7BC03D7C0}" presName="horzOne" presStyleCnt="0"/>
      <dgm:spPr/>
    </dgm:pt>
    <dgm:pt modelId="{25FCD435-D054-454E-B08C-321741CBDD83}" type="pres">
      <dgm:prSet presAssocID="{1090E1C4-A14C-48C3-86C3-51D5B7C089A9}" presName="vertTwo" presStyleCnt="0"/>
      <dgm:spPr/>
    </dgm:pt>
    <dgm:pt modelId="{A33D8840-E21F-43C2-A20F-218DE7282615}" type="pres">
      <dgm:prSet presAssocID="{1090E1C4-A14C-48C3-86C3-51D5B7C089A9}" presName="txTwo" presStyleLbl="node2" presStyleIdx="0" presStyleCnt="1">
        <dgm:presLayoutVars>
          <dgm:chPref val="3"/>
        </dgm:presLayoutVars>
      </dgm:prSet>
      <dgm:spPr/>
      <dgm:t>
        <a:bodyPr/>
        <a:lstStyle/>
        <a:p>
          <a:endParaRPr lang="en-US"/>
        </a:p>
      </dgm:t>
    </dgm:pt>
    <dgm:pt modelId="{9E21B8AE-8F26-4A56-A7BD-E9E1832D059A}" type="pres">
      <dgm:prSet presAssocID="{1090E1C4-A14C-48C3-86C3-51D5B7C089A9}" presName="parTransTwo" presStyleCnt="0"/>
      <dgm:spPr/>
    </dgm:pt>
    <dgm:pt modelId="{A8F7C6E0-E942-482B-82B7-E793E5A60EFB}" type="pres">
      <dgm:prSet presAssocID="{1090E1C4-A14C-48C3-86C3-51D5B7C089A9}" presName="horzTwo" presStyleCnt="0"/>
      <dgm:spPr/>
    </dgm:pt>
    <dgm:pt modelId="{71D47C9C-82AB-4FA8-ADC9-BEAAA706545C}" type="pres">
      <dgm:prSet presAssocID="{2DC828BE-ED2E-45E2-BCC7-ED212E0123F8}" presName="vertThree" presStyleCnt="0"/>
      <dgm:spPr/>
    </dgm:pt>
    <dgm:pt modelId="{9567279F-7A64-4ED0-9904-191F34B121DC}" type="pres">
      <dgm:prSet presAssocID="{2DC828BE-ED2E-45E2-BCC7-ED212E0123F8}" presName="txThree" presStyleLbl="node3" presStyleIdx="0" presStyleCnt="1">
        <dgm:presLayoutVars>
          <dgm:chPref val="3"/>
        </dgm:presLayoutVars>
      </dgm:prSet>
      <dgm:spPr/>
      <dgm:t>
        <a:bodyPr/>
        <a:lstStyle/>
        <a:p>
          <a:endParaRPr lang="en-US"/>
        </a:p>
      </dgm:t>
    </dgm:pt>
    <dgm:pt modelId="{7199DDCD-8E8D-4EAE-90E8-78B094633641}" type="pres">
      <dgm:prSet presAssocID="{2DC828BE-ED2E-45E2-BCC7-ED212E0123F8}" presName="parTransThree" presStyleCnt="0"/>
      <dgm:spPr/>
    </dgm:pt>
    <dgm:pt modelId="{5B0AC7A5-8B66-41D2-B41C-36D4438DE281}" type="pres">
      <dgm:prSet presAssocID="{2DC828BE-ED2E-45E2-BCC7-ED212E0123F8}" presName="horzThree" presStyleCnt="0"/>
      <dgm:spPr/>
    </dgm:pt>
    <dgm:pt modelId="{214B829A-E0A7-4E8F-A7F1-94C5C3678B1E}" type="pres">
      <dgm:prSet presAssocID="{585875EC-F9DE-4825-8134-58B358D30129}" presName="vertFour" presStyleCnt="0">
        <dgm:presLayoutVars>
          <dgm:chPref val="3"/>
        </dgm:presLayoutVars>
      </dgm:prSet>
      <dgm:spPr/>
    </dgm:pt>
    <dgm:pt modelId="{0AC4907F-756A-43A0-91F6-7657F396517A}" type="pres">
      <dgm:prSet presAssocID="{585875EC-F9DE-4825-8134-58B358D30129}" presName="txFour" presStyleLbl="node4" presStyleIdx="0" presStyleCnt="1">
        <dgm:presLayoutVars>
          <dgm:chPref val="3"/>
        </dgm:presLayoutVars>
      </dgm:prSet>
      <dgm:spPr/>
      <dgm:t>
        <a:bodyPr/>
        <a:lstStyle/>
        <a:p>
          <a:endParaRPr lang="en-US"/>
        </a:p>
      </dgm:t>
    </dgm:pt>
    <dgm:pt modelId="{365243D9-0A1A-43AE-A295-03A7AA675C7B}" type="pres">
      <dgm:prSet presAssocID="{585875EC-F9DE-4825-8134-58B358D30129}" presName="horzFour" presStyleCnt="0"/>
      <dgm:spPr/>
    </dgm:pt>
  </dgm:ptLst>
  <dgm:cxnLst>
    <dgm:cxn modelId="{262343EF-1C41-46EC-BE88-736B7E66770F}" type="presOf" srcId="{2DC828BE-ED2E-45E2-BCC7-ED212E0123F8}" destId="{9567279F-7A64-4ED0-9904-191F34B121DC}" srcOrd="0" destOrd="0" presId="urn:microsoft.com/office/officeart/2005/8/layout/hierarchy4"/>
    <dgm:cxn modelId="{3903D67A-6A03-49C3-BC9F-3A6625C5950E}" type="presOf" srcId="{26DF05F7-98F4-4EEB-A0EF-81B7BC03D7C0}" destId="{99762DB2-9A8C-47EA-9B99-ECAB483EC160}" srcOrd="0" destOrd="0" presId="urn:microsoft.com/office/officeart/2005/8/layout/hierarchy4"/>
    <dgm:cxn modelId="{A68FBE66-A23C-4324-8DAC-3DF84951EB54}" srcId="{3D3D9309-2AA1-43CA-9275-D7691A6F13A6}" destId="{26DF05F7-98F4-4EEB-A0EF-81B7BC03D7C0}" srcOrd="0" destOrd="0" parTransId="{F420E51F-3885-4588-8BF2-AB05E82B682F}" sibTransId="{A611D992-1BA6-408A-9EA7-D8757162D305}"/>
    <dgm:cxn modelId="{DFDFDE33-81E7-4BC4-8E3D-CF5EA2DAB6AB}" type="presOf" srcId="{3D3D9309-2AA1-43CA-9275-D7691A6F13A6}" destId="{6B4365D8-EFBE-4F16-BB7E-70E7ADF759CB}" srcOrd="0" destOrd="0" presId="urn:microsoft.com/office/officeart/2005/8/layout/hierarchy4"/>
    <dgm:cxn modelId="{95C44345-9645-4FC3-877F-E37C577B0B15}" srcId="{2DC828BE-ED2E-45E2-BCC7-ED212E0123F8}" destId="{585875EC-F9DE-4825-8134-58B358D30129}" srcOrd="0" destOrd="0" parTransId="{68F06A5A-46F2-43D0-B02A-FFA769C5690B}" sibTransId="{FE5328A8-C316-456E-AD96-6B76015BBCCC}"/>
    <dgm:cxn modelId="{608D5FB4-012A-4436-BA67-D17D5499539F}" type="presOf" srcId="{585875EC-F9DE-4825-8134-58B358D30129}" destId="{0AC4907F-756A-43A0-91F6-7657F396517A}" srcOrd="0" destOrd="0" presId="urn:microsoft.com/office/officeart/2005/8/layout/hierarchy4"/>
    <dgm:cxn modelId="{38E6DDE9-7333-4AEB-A123-DA41EB9213B2}" type="presOf" srcId="{1090E1C4-A14C-48C3-86C3-51D5B7C089A9}" destId="{A33D8840-E21F-43C2-A20F-218DE7282615}" srcOrd="0" destOrd="0" presId="urn:microsoft.com/office/officeart/2005/8/layout/hierarchy4"/>
    <dgm:cxn modelId="{7E7ACED4-A750-4672-B56E-2CF48DEE2920}" srcId="{1090E1C4-A14C-48C3-86C3-51D5B7C089A9}" destId="{2DC828BE-ED2E-45E2-BCC7-ED212E0123F8}" srcOrd="0" destOrd="0" parTransId="{555BBC7D-C836-4BDE-B58F-CC13690EA38D}" sibTransId="{53C058C3-DEF3-4FD1-82BD-77BED404B470}"/>
    <dgm:cxn modelId="{73B5CBF8-E3D4-464A-B5F8-B3B146512BAC}" srcId="{26DF05F7-98F4-4EEB-A0EF-81B7BC03D7C0}" destId="{1090E1C4-A14C-48C3-86C3-51D5B7C089A9}" srcOrd="0" destOrd="0" parTransId="{1F91C348-FF17-4535-81B1-62B52816F998}" sibTransId="{8C787BC9-E6E2-434F-AD28-8D4E26F869D0}"/>
    <dgm:cxn modelId="{8001F220-FB41-4D57-AD59-1F3ACE7707D3}" type="presParOf" srcId="{6B4365D8-EFBE-4F16-BB7E-70E7ADF759CB}" destId="{79987EF6-39CA-4671-9B1D-53F8B6EB311E}" srcOrd="0" destOrd="0" presId="urn:microsoft.com/office/officeart/2005/8/layout/hierarchy4"/>
    <dgm:cxn modelId="{E3A97A23-450A-4FA7-A41A-042626A865AD}" type="presParOf" srcId="{79987EF6-39CA-4671-9B1D-53F8B6EB311E}" destId="{99762DB2-9A8C-47EA-9B99-ECAB483EC160}" srcOrd="0" destOrd="0" presId="urn:microsoft.com/office/officeart/2005/8/layout/hierarchy4"/>
    <dgm:cxn modelId="{B38706BA-4984-4EF2-9881-CF9705548B81}" type="presParOf" srcId="{79987EF6-39CA-4671-9B1D-53F8B6EB311E}" destId="{A7E08CBE-5F10-4483-B102-1ED97E46A180}" srcOrd="1" destOrd="0" presId="urn:microsoft.com/office/officeart/2005/8/layout/hierarchy4"/>
    <dgm:cxn modelId="{24271C6B-4049-4FAF-922B-F5C782B6A433}" type="presParOf" srcId="{79987EF6-39CA-4671-9B1D-53F8B6EB311E}" destId="{3DB4526F-DC93-4FB1-A95A-0B5D154D6FC9}" srcOrd="2" destOrd="0" presId="urn:microsoft.com/office/officeart/2005/8/layout/hierarchy4"/>
    <dgm:cxn modelId="{35FF839B-1D04-40F5-AB33-C611FDC51B75}" type="presParOf" srcId="{3DB4526F-DC93-4FB1-A95A-0B5D154D6FC9}" destId="{25FCD435-D054-454E-B08C-321741CBDD83}" srcOrd="0" destOrd="0" presId="urn:microsoft.com/office/officeart/2005/8/layout/hierarchy4"/>
    <dgm:cxn modelId="{B7583B66-EF1D-4170-AAE1-48003505A690}" type="presParOf" srcId="{25FCD435-D054-454E-B08C-321741CBDD83}" destId="{A33D8840-E21F-43C2-A20F-218DE7282615}" srcOrd="0" destOrd="0" presId="urn:microsoft.com/office/officeart/2005/8/layout/hierarchy4"/>
    <dgm:cxn modelId="{877292CF-6C1A-4FA4-9A2D-08FAE7B92F9D}" type="presParOf" srcId="{25FCD435-D054-454E-B08C-321741CBDD83}" destId="{9E21B8AE-8F26-4A56-A7BD-E9E1832D059A}" srcOrd="1" destOrd="0" presId="urn:microsoft.com/office/officeart/2005/8/layout/hierarchy4"/>
    <dgm:cxn modelId="{0EF839B8-7B37-4D88-89EF-4DB5AB047E51}" type="presParOf" srcId="{25FCD435-D054-454E-B08C-321741CBDD83}" destId="{A8F7C6E0-E942-482B-82B7-E793E5A60EFB}" srcOrd="2" destOrd="0" presId="urn:microsoft.com/office/officeart/2005/8/layout/hierarchy4"/>
    <dgm:cxn modelId="{1A959B25-DBEB-4FE4-964E-C26C6F3A65F5}" type="presParOf" srcId="{A8F7C6E0-E942-482B-82B7-E793E5A60EFB}" destId="{71D47C9C-82AB-4FA8-ADC9-BEAAA706545C}" srcOrd="0" destOrd="0" presId="urn:microsoft.com/office/officeart/2005/8/layout/hierarchy4"/>
    <dgm:cxn modelId="{CCFEEFBE-A4A7-44B6-B414-4F6FCACFEF03}" type="presParOf" srcId="{71D47C9C-82AB-4FA8-ADC9-BEAAA706545C}" destId="{9567279F-7A64-4ED0-9904-191F34B121DC}" srcOrd="0" destOrd="0" presId="urn:microsoft.com/office/officeart/2005/8/layout/hierarchy4"/>
    <dgm:cxn modelId="{A8EE16D1-C638-4B1D-AFEA-39A5B023B4C7}" type="presParOf" srcId="{71D47C9C-82AB-4FA8-ADC9-BEAAA706545C}" destId="{7199DDCD-8E8D-4EAE-90E8-78B094633641}" srcOrd="1" destOrd="0" presId="urn:microsoft.com/office/officeart/2005/8/layout/hierarchy4"/>
    <dgm:cxn modelId="{860B0902-1C80-4AF6-A060-BF1B7683B027}" type="presParOf" srcId="{71D47C9C-82AB-4FA8-ADC9-BEAAA706545C}" destId="{5B0AC7A5-8B66-41D2-B41C-36D4438DE281}" srcOrd="2" destOrd="0" presId="urn:microsoft.com/office/officeart/2005/8/layout/hierarchy4"/>
    <dgm:cxn modelId="{6A63EB8B-1246-43BC-925F-D3C56FFDC2EB}" type="presParOf" srcId="{5B0AC7A5-8B66-41D2-B41C-36D4438DE281}" destId="{214B829A-E0A7-4E8F-A7F1-94C5C3678B1E}" srcOrd="0" destOrd="0" presId="urn:microsoft.com/office/officeart/2005/8/layout/hierarchy4"/>
    <dgm:cxn modelId="{E2217C1A-071D-4CAC-BB72-F5269847B113}" type="presParOf" srcId="{214B829A-E0A7-4E8F-A7F1-94C5C3678B1E}" destId="{0AC4907F-756A-43A0-91F6-7657F396517A}" srcOrd="0" destOrd="0" presId="urn:microsoft.com/office/officeart/2005/8/layout/hierarchy4"/>
    <dgm:cxn modelId="{2F246C14-FEAA-4850-965A-2BB23C54F3C0}" type="presParOf" srcId="{214B829A-E0A7-4E8F-A7F1-94C5C3678B1E}" destId="{365243D9-0A1A-43AE-A295-03A7AA675C7B}" srcOrd="1" destOrd="0" presId="urn:microsoft.com/office/officeart/2005/8/layout/hierarchy4"/>
  </dgm:cxnLst>
  <dgm:bg/>
  <dgm:whole/>
  <dgm:extLst>
    <a:ext uri="http://schemas.microsoft.com/office/drawing/2008/diagram">
      <dsp:dataModelExt xmlns:dsp="http://schemas.microsoft.com/office/drawing/2008/diagram" relId="rId5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2_2" csCatId="accent2" phldr="1"/>
      <dgm:spPr/>
      <dgm:t>
        <a:bodyPr/>
        <a:lstStyle/>
        <a:p>
          <a:endParaRPr lang="en-US"/>
        </a:p>
      </dgm:t>
    </dgm:pt>
    <dgm:pt modelId="{C1FF580A-0B0A-4861-A70E-D5C3D6E4629E}">
      <dgm:prSet phldrT="[Text]" custT="1"/>
      <dgm:spPr/>
      <dgm:t>
        <a:bodyPr/>
        <a:lstStyle/>
        <a:p>
          <a:r>
            <a:rPr lang="en-US" sz="1000" dirty="0" smtClean="0"/>
            <a:t>BSD Sockets</a:t>
          </a:r>
          <a:endParaRPr lang="en-US" sz="1000" dirty="0"/>
        </a:p>
      </dgm:t>
    </dgm:pt>
    <dgm:pt modelId="{5755A01A-718E-490E-B969-3448AC5E9F33}" type="parTrans" cxnId="{F143DAF7-9779-49ED-A202-769AB99595D8}">
      <dgm:prSet/>
      <dgm:spPr/>
      <dgm:t>
        <a:bodyPr/>
        <a:lstStyle/>
        <a:p>
          <a:endParaRPr lang="en-US" sz="1000"/>
        </a:p>
      </dgm:t>
    </dgm:pt>
    <dgm:pt modelId="{997870CC-1ED9-4D32-B6A4-3D95EB003C79}" type="sibTrans" cxnId="{F143DAF7-9779-49ED-A202-769AB99595D8}">
      <dgm:prSet/>
      <dgm:spPr/>
      <dgm:t>
        <a:bodyPr/>
        <a:lstStyle/>
        <a:p>
          <a:endParaRPr lang="en-US" sz="1000"/>
        </a:p>
      </dgm:t>
    </dgm:pt>
    <dgm:pt modelId="{A9C469AE-2CA0-42DC-B807-49D9F7BEAFC1}">
      <dgm:prSet phldrT="[Text]" custT="1"/>
      <dgm:spPr/>
      <dgm:t>
        <a:bodyPr/>
        <a:lstStyle/>
        <a:p>
          <a:r>
            <a:rPr lang="en-US" sz="1000" dirty="0" smtClean="0"/>
            <a:t>UDP</a:t>
          </a:r>
          <a:endParaRPr lang="en-US" sz="1000" dirty="0"/>
        </a:p>
      </dgm:t>
    </dgm:pt>
    <dgm:pt modelId="{9EC04AA0-C922-4233-B656-72E428CF2DCC}" type="parTrans" cxnId="{276FB17C-A191-4B5F-8F9E-B6837A94D1CB}">
      <dgm:prSet/>
      <dgm:spPr/>
      <dgm:t>
        <a:bodyPr/>
        <a:lstStyle/>
        <a:p>
          <a:endParaRPr lang="en-US" sz="1000"/>
        </a:p>
      </dgm:t>
    </dgm:pt>
    <dgm:pt modelId="{4B2122F8-57E3-4FA9-8743-9ACB942F9DCB}" type="sibTrans" cxnId="{276FB17C-A191-4B5F-8F9E-B6837A94D1CB}">
      <dgm:prSet/>
      <dgm:spPr/>
      <dgm:t>
        <a:bodyPr/>
        <a:lstStyle/>
        <a:p>
          <a:endParaRPr lang="en-US" sz="1000"/>
        </a:p>
      </dgm:t>
    </dgm:pt>
    <dgm:pt modelId="{A73BA10D-4B92-4401-859B-188628BDCA2F}">
      <dgm:prSet phldrT="[Text]" custT="1"/>
      <dgm:spPr/>
      <dgm:t>
        <a:bodyPr/>
        <a:lstStyle/>
        <a:p>
          <a:r>
            <a:rPr lang="en-US" sz="1000" dirty="0" smtClean="0"/>
            <a:t>IPv6</a:t>
          </a:r>
          <a:endParaRPr lang="en-US" sz="1000" dirty="0"/>
        </a:p>
      </dgm:t>
    </dgm:pt>
    <dgm:pt modelId="{7BF18E33-261A-4427-97E9-508F331DB733}" type="parTrans" cxnId="{A9526DAD-1233-4EAF-A5E0-ABDA071F5E25}">
      <dgm:prSet/>
      <dgm:spPr/>
      <dgm:t>
        <a:bodyPr/>
        <a:lstStyle/>
        <a:p>
          <a:endParaRPr lang="en-US"/>
        </a:p>
      </dgm:t>
    </dgm:pt>
    <dgm:pt modelId="{23F8D84D-0A55-4732-AA2B-795A0CAC0DCB}" type="sibTrans" cxnId="{A9526DAD-1233-4EAF-A5E0-ABDA071F5E25}">
      <dgm:prSet/>
      <dgm:spPr/>
      <dgm:t>
        <a:bodyPr/>
        <a:lstStyle/>
        <a:p>
          <a:endParaRPr lang="en-US"/>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A9CF0E19-5C79-4988-B178-CD2538ED7031}" type="pres">
      <dgm:prSet presAssocID="{C1FF580A-0B0A-4861-A70E-D5C3D6E4629E}" presName="vertOne" presStyleCnt="0"/>
      <dgm:spPr/>
    </dgm:pt>
    <dgm:pt modelId="{5CEC7600-E941-4C4F-94AB-172DE09694BA}" type="pres">
      <dgm:prSet presAssocID="{C1FF580A-0B0A-4861-A70E-D5C3D6E4629E}" presName="txOne" presStyleLbl="node0" presStyleIdx="0" presStyleCnt="1" custLinFactNeighborY="-64509">
        <dgm:presLayoutVars>
          <dgm:chPref val="3"/>
        </dgm:presLayoutVars>
      </dgm:prSet>
      <dgm:spPr/>
      <dgm:t>
        <a:bodyPr/>
        <a:lstStyle/>
        <a:p>
          <a:endParaRPr lang="en-US"/>
        </a:p>
      </dgm:t>
    </dgm:pt>
    <dgm:pt modelId="{E14EE2AF-0AFD-4D71-994F-DBCA2510FA7C}" type="pres">
      <dgm:prSet presAssocID="{C1FF580A-0B0A-4861-A70E-D5C3D6E4629E}" presName="parTransOne" presStyleCnt="0"/>
      <dgm:spPr/>
    </dgm:pt>
    <dgm:pt modelId="{00326304-B165-4013-A9A3-4E90CF002383}" type="pres">
      <dgm:prSet presAssocID="{C1FF580A-0B0A-4861-A70E-D5C3D6E4629E}" presName="horzOne" presStyleCnt="0"/>
      <dgm:spPr/>
    </dgm:pt>
    <dgm:pt modelId="{E346CADB-92BB-4EDE-A280-11F8E518AE96}" type="pres">
      <dgm:prSet presAssocID="{A9C469AE-2CA0-42DC-B807-49D9F7BEAFC1}" presName="vertTwo" presStyleCnt="0"/>
      <dgm:spPr/>
    </dgm:pt>
    <dgm:pt modelId="{8078E1AE-2953-4448-BA28-1FA2DB79ADD8}" type="pres">
      <dgm:prSet presAssocID="{A9C469AE-2CA0-42DC-B807-49D9F7BEAFC1}" presName="txTwo" presStyleLbl="node2" presStyleIdx="0" presStyleCnt="1">
        <dgm:presLayoutVars>
          <dgm:chPref val="3"/>
        </dgm:presLayoutVars>
      </dgm:prSet>
      <dgm:spPr/>
      <dgm:t>
        <a:bodyPr/>
        <a:lstStyle/>
        <a:p>
          <a:endParaRPr lang="en-US"/>
        </a:p>
      </dgm:t>
    </dgm:pt>
    <dgm:pt modelId="{B64909E2-BD31-45D5-A5E0-9098DD577AED}" type="pres">
      <dgm:prSet presAssocID="{A9C469AE-2CA0-42DC-B807-49D9F7BEAFC1}" presName="parTransTwo" presStyleCnt="0"/>
      <dgm:spPr/>
    </dgm:pt>
    <dgm:pt modelId="{30DEBC95-33CD-4C1F-B123-6BACEAD7D691}" type="pres">
      <dgm:prSet presAssocID="{A9C469AE-2CA0-42DC-B807-49D9F7BEAFC1}" presName="horzTwo" presStyleCnt="0"/>
      <dgm:spPr/>
    </dgm:pt>
    <dgm:pt modelId="{B8C3362F-52AF-4B5B-ADBE-4C4E73CAE6AD}" type="pres">
      <dgm:prSet presAssocID="{A73BA10D-4B92-4401-859B-188628BDCA2F}" presName="vertThree" presStyleCnt="0"/>
      <dgm:spPr/>
    </dgm:pt>
    <dgm:pt modelId="{C4DB98A4-5283-4604-8564-A19026C9E2CE}" type="pres">
      <dgm:prSet presAssocID="{A73BA10D-4B92-4401-859B-188628BDCA2F}" presName="txThree" presStyleLbl="node3" presStyleIdx="0" presStyleCnt="1">
        <dgm:presLayoutVars>
          <dgm:chPref val="3"/>
        </dgm:presLayoutVars>
      </dgm:prSet>
      <dgm:spPr/>
      <dgm:t>
        <a:bodyPr/>
        <a:lstStyle/>
        <a:p>
          <a:endParaRPr lang="en-US"/>
        </a:p>
      </dgm:t>
    </dgm:pt>
    <dgm:pt modelId="{5D9165E7-2028-41CC-BAC3-AD378FED0BAC}" type="pres">
      <dgm:prSet presAssocID="{A73BA10D-4B92-4401-859B-188628BDCA2F}" presName="horzThree" presStyleCnt="0"/>
      <dgm:spPr/>
    </dgm:pt>
  </dgm:ptLst>
  <dgm:cxnLst>
    <dgm:cxn modelId="{B53EA403-4E1C-489F-A284-277110BDCDD8}" type="presOf" srcId="{A73BA10D-4B92-4401-859B-188628BDCA2F}" destId="{C4DB98A4-5283-4604-8564-A19026C9E2CE}" srcOrd="0" destOrd="0" presId="urn:microsoft.com/office/officeart/2005/8/layout/hierarchy4"/>
    <dgm:cxn modelId="{4BFD2A14-4777-43D5-8A73-7A5CE2BC069E}" type="presOf" srcId="{3D3D9309-2AA1-43CA-9275-D7691A6F13A6}" destId="{6B4365D8-EFBE-4F16-BB7E-70E7ADF759CB}" srcOrd="0" destOrd="0" presId="urn:microsoft.com/office/officeart/2005/8/layout/hierarchy4"/>
    <dgm:cxn modelId="{E330FA0E-E0DF-4291-94C6-FCF3BD7095D4}" type="presOf" srcId="{A9C469AE-2CA0-42DC-B807-49D9F7BEAFC1}" destId="{8078E1AE-2953-4448-BA28-1FA2DB79ADD8}" srcOrd="0" destOrd="0" presId="urn:microsoft.com/office/officeart/2005/8/layout/hierarchy4"/>
    <dgm:cxn modelId="{276FB17C-A191-4B5F-8F9E-B6837A94D1CB}" srcId="{C1FF580A-0B0A-4861-A70E-D5C3D6E4629E}" destId="{A9C469AE-2CA0-42DC-B807-49D9F7BEAFC1}" srcOrd="0" destOrd="0" parTransId="{9EC04AA0-C922-4233-B656-72E428CF2DCC}" sibTransId="{4B2122F8-57E3-4FA9-8743-9ACB942F9DCB}"/>
    <dgm:cxn modelId="{A9526DAD-1233-4EAF-A5E0-ABDA071F5E25}" srcId="{A9C469AE-2CA0-42DC-B807-49D9F7BEAFC1}" destId="{A73BA10D-4B92-4401-859B-188628BDCA2F}" srcOrd="0" destOrd="0" parTransId="{7BF18E33-261A-4427-97E9-508F331DB733}" sibTransId="{23F8D84D-0A55-4732-AA2B-795A0CAC0DCB}"/>
    <dgm:cxn modelId="{9E56C3BA-D8CE-4ADF-B61E-52684E842D74}" type="presOf" srcId="{C1FF580A-0B0A-4861-A70E-D5C3D6E4629E}" destId="{5CEC7600-E941-4C4F-94AB-172DE09694BA}" srcOrd="0" destOrd="0" presId="urn:microsoft.com/office/officeart/2005/8/layout/hierarchy4"/>
    <dgm:cxn modelId="{F143DAF7-9779-49ED-A202-769AB99595D8}" srcId="{3D3D9309-2AA1-43CA-9275-D7691A6F13A6}" destId="{C1FF580A-0B0A-4861-A70E-D5C3D6E4629E}" srcOrd="0" destOrd="0" parTransId="{5755A01A-718E-490E-B969-3448AC5E9F33}" sibTransId="{997870CC-1ED9-4D32-B6A4-3D95EB003C79}"/>
    <dgm:cxn modelId="{6ADEA72C-5AB4-439D-92D0-F9096DDBDD02}" type="presParOf" srcId="{6B4365D8-EFBE-4F16-BB7E-70E7ADF759CB}" destId="{A9CF0E19-5C79-4988-B178-CD2538ED7031}" srcOrd="0" destOrd="0" presId="urn:microsoft.com/office/officeart/2005/8/layout/hierarchy4"/>
    <dgm:cxn modelId="{9A346732-494C-4B67-9B8A-93A727DA4235}" type="presParOf" srcId="{A9CF0E19-5C79-4988-B178-CD2538ED7031}" destId="{5CEC7600-E941-4C4F-94AB-172DE09694BA}" srcOrd="0" destOrd="0" presId="urn:microsoft.com/office/officeart/2005/8/layout/hierarchy4"/>
    <dgm:cxn modelId="{1A002055-21C7-4D26-A0EB-93D732FB6144}" type="presParOf" srcId="{A9CF0E19-5C79-4988-B178-CD2538ED7031}" destId="{E14EE2AF-0AFD-4D71-994F-DBCA2510FA7C}" srcOrd="1" destOrd="0" presId="urn:microsoft.com/office/officeart/2005/8/layout/hierarchy4"/>
    <dgm:cxn modelId="{DD273522-B8B4-42BC-964D-FA1298FE7B64}" type="presParOf" srcId="{A9CF0E19-5C79-4988-B178-CD2538ED7031}" destId="{00326304-B165-4013-A9A3-4E90CF002383}" srcOrd="2" destOrd="0" presId="urn:microsoft.com/office/officeart/2005/8/layout/hierarchy4"/>
    <dgm:cxn modelId="{78F24194-D08A-41F9-B85C-6846F794C7E8}" type="presParOf" srcId="{00326304-B165-4013-A9A3-4E90CF002383}" destId="{E346CADB-92BB-4EDE-A280-11F8E518AE96}" srcOrd="0" destOrd="0" presId="urn:microsoft.com/office/officeart/2005/8/layout/hierarchy4"/>
    <dgm:cxn modelId="{1B848827-4312-4E81-A1A9-65A1B69B68DE}" type="presParOf" srcId="{E346CADB-92BB-4EDE-A280-11F8E518AE96}" destId="{8078E1AE-2953-4448-BA28-1FA2DB79ADD8}" srcOrd="0" destOrd="0" presId="urn:microsoft.com/office/officeart/2005/8/layout/hierarchy4"/>
    <dgm:cxn modelId="{8443E53E-8457-4F07-BE38-DD84748A0201}" type="presParOf" srcId="{E346CADB-92BB-4EDE-A280-11F8E518AE96}" destId="{B64909E2-BD31-45D5-A5E0-9098DD577AED}" srcOrd="1" destOrd="0" presId="urn:microsoft.com/office/officeart/2005/8/layout/hierarchy4"/>
    <dgm:cxn modelId="{4431EFA9-6689-4D58-83E0-CC9FA358C799}" type="presParOf" srcId="{E346CADB-92BB-4EDE-A280-11F8E518AE96}" destId="{30DEBC95-33CD-4C1F-B123-6BACEAD7D691}" srcOrd="2" destOrd="0" presId="urn:microsoft.com/office/officeart/2005/8/layout/hierarchy4"/>
    <dgm:cxn modelId="{9F65E08E-A088-4404-BF0B-074975D99A28}" type="presParOf" srcId="{30DEBC95-33CD-4C1F-B123-6BACEAD7D691}" destId="{B8C3362F-52AF-4B5B-ADBE-4C4E73CAE6AD}" srcOrd="0" destOrd="0" presId="urn:microsoft.com/office/officeart/2005/8/layout/hierarchy4"/>
    <dgm:cxn modelId="{EB26935C-268A-4092-B2F0-EEA32507E047}" type="presParOf" srcId="{B8C3362F-52AF-4B5B-ADBE-4C4E73CAE6AD}" destId="{C4DB98A4-5283-4604-8564-A19026C9E2CE}" srcOrd="0" destOrd="0" presId="urn:microsoft.com/office/officeart/2005/8/layout/hierarchy4"/>
    <dgm:cxn modelId="{44B3BB5F-A9CC-43BD-86F7-4EE2B657C854}" type="presParOf" srcId="{B8C3362F-52AF-4B5B-ADBE-4C4E73CAE6AD}" destId="{5D9165E7-2028-41CC-BAC3-AD378FED0BAC}" srcOrd="1" destOrd="0" presId="urn:microsoft.com/office/officeart/2005/8/layout/hierarchy4"/>
  </dgm:cxnLst>
  <dgm:bg/>
  <dgm:whole/>
  <dgm:extLst>
    <a:ext uri="http://schemas.microsoft.com/office/drawing/2008/diagram">
      <dsp:dataModelExt xmlns:dsp="http://schemas.microsoft.com/office/drawing/2008/diagram" relId="rId5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4" csCatId="colorful" phldr="1"/>
      <dgm:spPr/>
      <dgm:t>
        <a:bodyPr/>
        <a:lstStyle/>
        <a:p>
          <a:endParaRPr lang="en-US"/>
        </a:p>
      </dgm:t>
    </dgm:pt>
    <dgm:pt modelId="{3361DF50-5668-48BF-8358-9D6CF5C05077}">
      <dgm:prSet custT="1"/>
      <dgm:spPr/>
      <dgm:t>
        <a:bodyPr/>
        <a:lstStyle/>
        <a:p>
          <a:r>
            <a:rPr lang="en-US" sz="800" dirty="0" smtClean="0"/>
            <a:t>DHCPv6</a:t>
          </a:r>
          <a:endParaRPr lang="en-US" sz="800" dirty="0"/>
        </a:p>
      </dgm:t>
    </dgm:pt>
    <dgm:pt modelId="{6F66D6DA-B2A3-4EEC-874B-D00D471C4355}" type="sibTrans" cxnId="{AD7A0027-27F5-4DA9-98DD-6270DE01B066}">
      <dgm:prSet/>
      <dgm:spPr/>
      <dgm:t>
        <a:bodyPr/>
        <a:lstStyle/>
        <a:p>
          <a:endParaRPr lang="en-US" sz="800"/>
        </a:p>
      </dgm:t>
    </dgm:pt>
    <dgm:pt modelId="{BB6B4E33-0B83-4E6B-9531-7527C3B2978E}" type="parTrans" cxnId="{AD7A0027-27F5-4DA9-98DD-6270DE01B066}">
      <dgm:prSet/>
      <dgm:spPr/>
      <dgm:t>
        <a:bodyPr/>
        <a:lstStyle/>
        <a:p>
          <a:endParaRPr lang="en-US" sz="800"/>
        </a:p>
      </dgm:t>
    </dgm:pt>
    <dgm:pt modelId="{0D9C2A90-47D9-41D0-91BB-D8BE32E85358}">
      <dgm:prSet custT="1"/>
      <dgm:spPr/>
      <dgm:t>
        <a:bodyPr/>
        <a:lstStyle/>
        <a:p>
          <a:r>
            <a:rPr lang="en-US" sz="800" dirty="0" smtClean="0"/>
            <a:t>MLE</a:t>
          </a:r>
          <a:endParaRPr lang="en-US" sz="800" dirty="0"/>
        </a:p>
      </dgm:t>
    </dgm:pt>
    <dgm:pt modelId="{2E15C628-15AB-42F3-8744-DD2F34D0B3A7}" type="parTrans" cxnId="{48C7D1A7-B28D-4FC8-A708-E86D8EE1BE54}">
      <dgm:prSet/>
      <dgm:spPr/>
      <dgm:t>
        <a:bodyPr/>
        <a:lstStyle/>
        <a:p>
          <a:endParaRPr lang="en-US" sz="800"/>
        </a:p>
      </dgm:t>
    </dgm:pt>
    <dgm:pt modelId="{F32A9B6E-E414-4649-8400-896A0BA5B310}" type="sibTrans" cxnId="{48C7D1A7-B28D-4FC8-A708-E86D8EE1BE54}">
      <dgm:prSet/>
      <dgm:spPr/>
      <dgm:t>
        <a:bodyPr/>
        <a:lstStyle/>
        <a:p>
          <a:endParaRPr lang="en-US" sz="800"/>
        </a:p>
      </dgm:t>
    </dgm:pt>
    <dgm:pt modelId="{F262F9F7-9EA2-4893-B292-CC9D9DE507EB}">
      <dgm:prSet custT="1"/>
      <dgm:spPr/>
      <dgm:t>
        <a:bodyPr/>
        <a:lstStyle/>
        <a:p>
          <a:r>
            <a:rPr lang="en-US" sz="800" dirty="0" smtClean="0"/>
            <a:t>Route</a:t>
          </a:r>
          <a:endParaRPr lang="en-US" sz="800" dirty="0"/>
        </a:p>
      </dgm:t>
    </dgm:pt>
    <dgm:pt modelId="{7AAA3F93-00E3-4EA1-9F59-DAE90C77DBEB}" type="parTrans" cxnId="{0CD9F1D7-0548-4981-970A-94B77FF53B11}">
      <dgm:prSet/>
      <dgm:spPr/>
      <dgm:t>
        <a:bodyPr/>
        <a:lstStyle/>
        <a:p>
          <a:endParaRPr lang="en-US" sz="800"/>
        </a:p>
      </dgm:t>
    </dgm:pt>
    <dgm:pt modelId="{14998C9C-668E-4967-8249-15B37BB2C8AA}" type="sibTrans" cxnId="{0CD9F1D7-0548-4981-970A-94B77FF53B11}">
      <dgm:prSet/>
      <dgm:spPr/>
      <dgm:t>
        <a:bodyPr/>
        <a:lstStyle/>
        <a:p>
          <a:endParaRPr lang="en-US" sz="800"/>
        </a:p>
      </dgm:t>
    </dgm:pt>
    <dgm:pt modelId="{4DB98330-4E04-478C-9381-2C120CF61F21}">
      <dgm:prSet custT="1"/>
      <dgm:spPr/>
      <dgm:t>
        <a:bodyPr/>
        <a:lstStyle/>
        <a:p>
          <a:r>
            <a:rPr lang="en-US" sz="800" dirty="0" smtClean="0"/>
            <a:t>User Application</a:t>
          </a:r>
          <a:endParaRPr lang="en-US" sz="800" dirty="0"/>
        </a:p>
      </dgm:t>
    </dgm:pt>
    <dgm:pt modelId="{B3DFA200-4923-4000-A686-3D7EC4D6A727}" type="parTrans" cxnId="{DA13663E-E9C7-485E-8410-8F4CC3F58A29}">
      <dgm:prSet/>
      <dgm:spPr/>
      <dgm:t>
        <a:bodyPr/>
        <a:lstStyle/>
        <a:p>
          <a:endParaRPr lang="en-US" sz="800"/>
        </a:p>
      </dgm:t>
    </dgm:pt>
    <dgm:pt modelId="{BDEECE05-B481-4988-8A1C-4266A6E21375}" type="sibTrans" cxnId="{DA13663E-E9C7-485E-8410-8F4CC3F58A29}">
      <dgm:prSet/>
      <dgm:spPr/>
      <dgm:t>
        <a:bodyPr/>
        <a:lstStyle/>
        <a:p>
          <a:endParaRPr lang="en-US" sz="8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B16A81C8-41DC-4EDE-A3DE-8C86667FBD5F}" type="pres">
      <dgm:prSet presAssocID="{4DB98330-4E04-478C-9381-2C120CF61F21}" presName="vertOne" presStyleCnt="0"/>
      <dgm:spPr/>
      <dgm:t>
        <a:bodyPr/>
        <a:lstStyle/>
        <a:p>
          <a:endParaRPr lang="en-US"/>
        </a:p>
      </dgm:t>
    </dgm:pt>
    <dgm:pt modelId="{81B81E08-ADDE-416F-A222-9B55F3C1AFD8}" type="pres">
      <dgm:prSet presAssocID="{4DB98330-4E04-478C-9381-2C120CF61F21}" presName="txOne" presStyleLbl="node0" presStyleIdx="0" presStyleCnt="1">
        <dgm:presLayoutVars>
          <dgm:chPref val="3"/>
        </dgm:presLayoutVars>
      </dgm:prSet>
      <dgm:spPr/>
      <dgm:t>
        <a:bodyPr/>
        <a:lstStyle/>
        <a:p>
          <a:endParaRPr lang="en-US"/>
        </a:p>
      </dgm:t>
    </dgm:pt>
    <dgm:pt modelId="{17B3865F-70EF-48D3-988C-E1EE85B6FAA1}" type="pres">
      <dgm:prSet presAssocID="{4DB98330-4E04-478C-9381-2C120CF61F21}" presName="parTransOne" presStyleCnt="0"/>
      <dgm:spPr/>
      <dgm:t>
        <a:bodyPr/>
        <a:lstStyle/>
        <a:p>
          <a:endParaRPr lang="en-US"/>
        </a:p>
      </dgm:t>
    </dgm:pt>
    <dgm:pt modelId="{B314269C-BFD3-430E-A973-5563EAE2151E}" type="pres">
      <dgm:prSet presAssocID="{4DB98330-4E04-478C-9381-2C120CF61F21}" presName="horzOne" presStyleCnt="0"/>
      <dgm:spPr/>
      <dgm:t>
        <a:bodyPr/>
        <a:lstStyle/>
        <a:p>
          <a:endParaRPr lang="en-US"/>
        </a:p>
      </dgm:t>
    </dgm:pt>
    <dgm:pt modelId="{48492BFB-C565-46A3-8D13-9B0DEC78969B}" type="pres">
      <dgm:prSet presAssocID="{3361DF50-5668-48BF-8358-9D6CF5C05077}" presName="vertTwo" presStyleCnt="0"/>
      <dgm:spPr/>
    </dgm:pt>
    <dgm:pt modelId="{E215E3DD-18B7-4899-B84B-19C2D7B0D33F}" type="pres">
      <dgm:prSet presAssocID="{3361DF50-5668-48BF-8358-9D6CF5C05077}" presName="txTwo" presStyleLbl="node2" presStyleIdx="0" presStyleCnt="3">
        <dgm:presLayoutVars>
          <dgm:chPref val="3"/>
        </dgm:presLayoutVars>
      </dgm:prSet>
      <dgm:spPr/>
      <dgm:t>
        <a:bodyPr/>
        <a:lstStyle/>
        <a:p>
          <a:endParaRPr lang="en-US"/>
        </a:p>
      </dgm:t>
    </dgm:pt>
    <dgm:pt modelId="{E3DB1B1D-CB4F-4F4B-B5B2-843D6B1FEF8F}" type="pres">
      <dgm:prSet presAssocID="{3361DF50-5668-48BF-8358-9D6CF5C05077}" presName="horzTwo" presStyleCnt="0"/>
      <dgm:spPr/>
    </dgm:pt>
    <dgm:pt modelId="{3E5F82D1-DD98-4F64-BC10-6ADD8AB360EA}" type="pres">
      <dgm:prSet presAssocID="{6F66D6DA-B2A3-4EEC-874B-D00D471C4355}" presName="sibSpaceTwo" presStyleCnt="0"/>
      <dgm:spPr/>
    </dgm:pt>
    <dgm:pt modelId="{A4A6C921-D2A9-412D-B7CA-5DA074886071}" type="pres">
      <dgm:prSet presAssocID="{0D9C2A90-47D9-41D0-91BB-D8BE32E85358}" presName="vertTwo" presStyleCnt="0"/>
      <dgm:spPr/>
    </dgm:pt>
    <dgm:pt modelId="{CF3414CB-2621-4EEA-A065-244E9A1DF5A0}" type="pres">
      <dgm:prSet presAssocID="{0D9C2A90-47D9-41D0-91BB-D8BE32E85358}" presName="txTwo" presStyleLbl="node2" presStyleIdx="1" presStyleCnt="3">
        <dgm:presLayoutVars>
          <dgm:chPref val="3"/>
        </dgm:presLayoutVars>
      </dgm:prSet>
      <dgm:spPr/>
      <dgm:t>
        <a:bodyPr/>
        <a:lstStyle/>
        <a:p>
          <a:endParaRPr lang="en-US"/>
        </a:p>
      </dgm:t>
    </dgm:pt>
    <dgm:pt modelId="{EEAB8121-0674-4DDB-BD83-790A9D417563}" type="pres">
      <dgm:prSet presAssocID="{0D9C2A90-47D9-41D0-91BB-D8BE32E85358}" presName="horzTwo" presStyleCnt="0"/>
      <dgm:spPr/>
    </dgm:pt>
    <dgm:pt modelId="{3CAB128D-D94C-41E6-B179-594C37410661}" type="pres">
      <dgm:prSet presAssocID="{F32A9B6E-E414-4649-8400-896A0BA5B310}" presName="sibSpaceTwo" presStyleCnt="0"/>
      <dgm:spPr/>
    </dgm:pt>
    <dgm:pt modelId="{983E65B8-9D00-43D5-86BB-13AD8C65ECF2}" type="pres">
      <dgm:prSet presAssocID="{F262F9F7-9EA2-4893-B292-CC9D9DE507EB}" presName="vertTwo" presStyleCnt="0"/>
      <dgm:spPr/>
    </dgm:pt>
    <dgm:pt modelId="{B4E947EB-DA6B-49CB-8C77-F298B9121BAB}" type="pres">
      <dgm:prSet presAssocID="{F262F9F7-9EA2-4893-B292-CC9D9DE507EB}" presName="txTwo" presStyleLbl="node2" presStyleIdx="2" presStyleCnt="3">
        <dgm:presLayoutVars>
          <dgm:chPref val="3"/>
        </dgm:presLayoutVars>
      </dgm:prSet>
      <dgm:spPr/>
      <dgm:t>
        <a:bodyPr/>
        <a:lstStyle/>
        <a:p>
          <a:endParaRPr lang="en-US"/>
        </a:p>
      </dgm:t>
    </dgm:pt>
    <dgm:pt modelId="{0029D245-0551-4D25-B759-016B09A402E1}" type="pres">
      <dgm:prSet presAssocID="{F262F9F7-9EA2-4893-B292-CC9D9DE507EB}" presName="horzTwo" presStyleCnt="0"/>
      <dgm:spPr/>
    </dgm:pt>
  </dgm:ptLst>
  <dgm:cxnLst>
    <dgm:cxn modelId="{AD7A0027-27F5-4DA9-98DD-6270DE01B066}" srcId="{4DB98330-4E04-478C-9381-2C120CF61F21}" destId="{3361DF50-5668-48BF-8358-9D6CF5C05077}" srcOrd="0" destOrd="0" parTransId="{BB6B4E33-0B83-4E6B-9531-7527C3B2978E}" sibTransId="{6F66D6DA-B2A3-4EEC-874B-D00D471C4355}"/>
    <dgm:cxn modelId="{52E4BF5A-244D-4DD8-B5B6-CF122DF9FED6}" type="presOf" srcId="{3361DF50-5668-48BF-8358-9D6CF5C05077}" destId="{E215E3DD-18B7-4899-B84B-19C2D7B0D33F}" srcOrd="0" destOrd="0" presId="urn:microsoft.com/office/officeart/2005/8/layout/hierarchy4"/>
    <dgm:cxn modelId="{36573878-672B-42E9-A725-7EFE2053A114}" type="presOf" srcId="{0D9C2A90-47D9-41D0-91BB-D8BE32E85358}" destId="{CF3414CB-2621-4EEA-A065-244E9A1DF5A0}" srcOrd="0" destOrd="0" presId="urn:microsoft.com/office/officeart/2005/8/layout/hierarchy4"/>
    <dgm:cxn modelId="{48C7D1A7-B28D-4FC8-A708-E86D8EE1BE54}" srcId="{4DB98330-4E04-478C-9381-2C120CF61F21}" destId="{0D9C2A90-47D9-41D0-91BB-D8BE32E85358}" srcOrd="1" destOrd="0" parTransId="{2E15C628-15AB-42F3-8744-DD2F34D0B3A7}" sibTransId="{F32A9B6E-E414-4649-8400-896A0BA5B310}"/>
    <dgm:cxn modelId="{92C12E4B-34DB-41E2-9604-4A78F219C151}" type="presOf" srcId="{3D3D9309-2AA1-43CA-9275-D7691A6F13A6}" destId="{6B4365D8-EFBE-4F16-BB7E-70E7ADF759CB}" srcOrd="0" destOrd="0" presId="urn:microsoft.com/office/officeart/2005/8/layout/hierarchy4"/>
    <dgm:cxn modelId="{83223BEB-B765-4D1B-9896-BA1F73851B9A}" type="presOf" srcId="{4DB98330-4E04-478C-9381-2C120CF61F21}" destId="{81B81E08-ADDE-416F-A222-9B55F3C1AFD8}" srcOrd="0" destOrd="0" presId="urn:microsoft.com/office/officeart/2005/8/layout/hierarchy4"/>
    <dgm:cxn modelId="{B3370EC1-3EBB-445D-BB24-26544DB5DC32}" type="presOf" srcId="{F262F9F7-9EA2-4893-B292-CC9D9DE507EB}" destId="{B4E947EB-DA6B-49CB-8C77-F298B9121BAB}" srcOrd="0" destOrd="0" presId="urn:microsoft.com/office/officeart/2005/8/layout/hierarchy4"/>
    <dgm:cxn modelId="{0CD9F1D7-0548-4981-970A-94B77FF53B11}" srcId="{4DB98330-4E04-478C-9381-2C120CF61F21}" destId="{F262F9F7-9EA2-4893-B292-CC9D9DE507EB}" srcOrd="2" destOrd="0" parTransId="{7AAA3F93-00E3-4EA1-9F59-DAE90C77DBEB}" sibTransId="{14998C9C-668E-4967-8249-15B37BB2C8AA}"/>
    <dgm:cxn modelId="{DA13663E-E9C7-485E-8410-8F4CC3F58A29}" srcId="{3D3D9309-2AA1-43CA-9275-D7691A6F13A6}" destId="{4DB98330-4E04-478C-9381-2C120CF61F21}" srcOrd="0" destOrd="0" parTransId="{B3DFA200-4923-4000-A686-3D7EC4D6A727}" sibTransId="{BDEECE05-B481-4988-8A1C-4266A6E21375}"/>
    <dgm:cxn modelId="{4C778D32-C795-436D-8A2B-DC1BB50C084B}" type="presParOf" srcId="{6B4365D8-EFBE-4F16-BB7E-70E7ADF759CB}" destId="{B16A81C8-41DC-4EDE-A3DE-8C86667FBD5F}" srcOrd="0" destOrd="0" presId="urn:microsoft.com/office/officeart/2005/8/layout/hierarchy4"/>
    <dgm:cxn modelId="{7BCFA448-3E7B-44B1-ADEA-6900ED6CCD23}" type="presParOf" srcId="{B16A81C8-41DC-4EDE-A3DE-8C86667FBD5F}" destId="{81B81E08-ADDE-416F-A222-9B55F3C1AFD8}" srcOrd="0" destOrd="0" presId="urn:microsoft.com/office/officeart/2005/8/layout/hierarchy4"/>
    <dgm:cxn modelId="{3B521089-3E41-4873-9878-D2DF6E903AFF}" type="presParOf" srcId="{B16A81C8-41DC-4EDE-A3DE-8C86667FBD5F}" destId="{17B3865F-70EF-48D3-988C-E1EE85B6FAA1}" srcOrd="1" destOrd="0" presId="urn:microsoft.com/office/officeart/2005/8/layout/hierarchy4"/>
    <dgm:cxn modelId="{8B5474E8-2F50-4F85-BB74-251EDC653EBA}" type="presParOf" srcId="{B16A81C8-41DC-4EDE-A3DE-8C86667FBD5F}" destId="{B314269C-BFD3-430E-A973-5563EAE2151E}" srcOrd="2" destOrd="0" presId="urn:microsoft.com/office/officeart/2005/8/layout/hierarchy4"/>
    <dgm:cxn modelId="{442AB2C2-D1F7-45CA-B868-C6257D8D3461}" type="presParOf" srcId="{B314269C-BFD3-430E-A973-5563EAE2151E}" destId="{48492BFB-C565-46A3-8D13-9B0DEC78969B}" srcOrd="0" destOrd="0" presId="urn:microsoft.com/office/officeart/2005/8/layout/hierarchy4"/>
    <dgm:cxn modelId="{493C05D5-7D2D-4742-A164-33AD972D84C7}" type="presParOf" srcId="{48492BFB-C565-46A3-8D13-9B0DEC78969B}" destId="{E215E3DD-18B7-4899-B84B-19C2D7B0D33F}" srcOrd="0" destOrd="0" presId="urn:microsoft.com/office/officeart/2005/8/layout/hierarchy4"/>
    <dgm:cxn modelId="{21AF474D-EEDC-4032-9D8B-EE05AFC22A3F}" type="presParOf" srcId="{48492BFB-C565-46A3-8D13-9B0DEC78969B}" destId="{E3DB1B1D-CB4F-4F4B-B5B2-843D6B1FEF8F}" srcOrd="1" destOrd="0" presId="urn:microsoft.com/office/officeart/2005/8/layout/hierarchy4"/>
    <dgm:cxn modelId="{C0F7CC76-F4A0-4355-A2F0-9256318DCE03}" type="presParOf" srcId="{B314269C-BFD3-430E-A973-5563EAE2151E}" destId="{3E5F82D1-DD98-4F64-BC10-6ADD8AB360EA}" srcOrd="1" destOrd="0" presId="urn:microsoft.com/office/officeart/2005/8/layout/hierarchy4"/>
    <dgm:cxn modelId="{B6D8D758-174F-4B08-ADC8-66811B80C419}" type="presParOf" srcId="{B314269C-BFD3-430E-A973-5563EAE2151E}" destId="{A4A6C921-D2A9-412D-B7CA-5DA074886071}" srcOrd="2" destOrd="0" presId="urn:microsoft.com/office/officeart/2005/8/layout/hierarchy4"/>
    <dgm:cxn modelId="{22083D6F-A389-4CF0-BEDD-E690060CC83A}" type="presParOf" srcId="{A4A6C921-D2A9-412D-B7CA-5DA074886071}" destId="{CF3414CB-2621-4EEA-A065-244E9A1DF5A0}" srcOrd="0" destOrd="0" presId="urn:microsoft.com/office/officeart/2005/8/layout/hierarchy4"/>
    <dgm:cxn modelId="{902C5996-325E-4570-A0D2-9CA3FA1200EE}" type="presParOf" srcId="{A4A6C921-D2A9-412D-B7CA-5DA074886071}" destId="{EEAB8121-0674-4DDB-BD83-790A9D417563}" srcOrd="1" destOrd="0" presId="urn:microsoft.com/office/officeart/2005/8/layout/hierarchy4"/>
    <dgm:cxn modelId="{8F96FF1B-E8BD-407C-BA57-9081BA1E66ED}" type="presParOf" srcId="{B314269C-BFD3-430E-A973-5563EAE2151E}" destId="{3CAB128D-D94C-41E6-B179-594C37410661}" srcOrd="3" destOrd="0" presId="urn:microsoft.com/office/officeart/2005/8/layout/hierarchy4"/>
    <dgm:cxn modelId="{FD5B9080-C68C-4FC3-AA06-19F0D2C2EA5B}" type="presParOf" srcId="{B314269C-BFD3-430E-A973-5563EAE2151E}" destId="{983E65B8-9D00-43D5-86BB-13AD8C65ECF2}" srcOrd="4" destOrd="0" presId="urn:microsoft.com/office/officeart/2005/8/layout/hierarchy4"/>
    <dgm:cxn modelId="{88EC676C-561C-4330-B758-D6B698617D56}" type="presParOf" srcId="{983E65B8-9D00-43D5-86BB-13AD8C65ECF2}" destId="{B4E947EB-DA6B-49CB-8C77-F298B9121BAB}" srcOrd="0" destOrd="0" presId="urn:microsoft.com/office/officeart/2005/8/layout/hierarchy4"/>
    <dgm:cxn modelId="{94B133BD-BEC3-468B-84CA-94802A74A5BA}" type="presParOf" srcId="{983E65B8-9D00-43D5-86BB-13AD8C65ECF2}" destId="{0029D245-0551-4D25-B759-016B09A402E1}" srcOrd="1" destOrd="0" presId="urn:microsoft.com/office/officeart/2005/8/layout/hierarchy4"/>
  </dgm:cxnLst>
  <dgm:bg/>
  <dgm:whole/>
  <dgm:extLst>
    <a:ext uri="http://schemas.microsoft.com/office/drawing/2008/diagram">
      <dsp:dataModelExt xmlns:dsp="http://schemas.microsoft.com/office/drawing/2008/diagram" relId="rId6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1#2" csCatId="colorful" phldr="1"/>
      <dgm:spPr/>
      <dgm:t>
        <a:bodyPr/>
        <a:lstStyle/>
        <a:p>
          <a:endParaRPr lang="en-US"/>
        </a:p>
      </dgm:t>
    </dgm:pt>
    <dgm:pt modelId="{CA2A7704-EAE0-46A5-91B9-420AE431FDF8}">
      <dgm:prSet custT="1">
        <dgm:style>
          <a:lnRef idx="1">
            <a:schemeClr val="accent1"/>
          </a:lnRef>
          <a:fillRef idx="3">
            <a:schemeClr val="accent1"/>
          </a:fillRef>
          <a:effectRef idx="2">
            <a:schemeClr val="accent1"/>
          </a:effectRef>
          <a:fontRef idx="minor">
            <a:schemeClr val="lt1"/>
          </a:fontRef>
        </dgm:style>
      </dgm:prSet>
      <dgm:spPr>
        <a:ln/>
      </dgm:spPr>
      <dgm:t>
        <a:bodyPr/>
        <a:lstStyle/>
        <a:p>
          <a:r>
            <a:rPr lang="en-US" sz="1000" dirty="0" smtClean="0"/>
            <a:t>IEEE 802.11n</a:t>
          </a:r>
        </a:p>
        <a:p>
          <a:r>
            <a:rPr lang="en-US" sz="1000" dirty="0" smtClean="0"/>
            <a:t>(high data rate networking)</a:t>
          </a:r>
          <a:endParaRPr lang="en-US" sz="1000" dirty="0"/>
        </a:p>
      </dgm:t>
    </dgm:pt>
    <dgm:pt modelId="{6D8EE2DF-E5BD-4DD9-AE22-0EEF8729ACCC}" type="parTrans" cxnId="{E3DE63C0-EF31-410A-8F6A-D9669BC7BFBE}">
      <dgm:prSet/>
      <dgm:spPr/>
      <dgm:t>
        <a:bodyPr/>
        <a:lstStyle/>
        <a:p>
          <a:endParaRPr lang="en-US"/>
        </a:p>
      </dgm:t>
    </dgm:pt>
    <dgm:pt modelId="{CFD37786-D92F-4412-A830-95803C7D2CF0}" type="sibTrans" cxnId="{E3DE63C0-EF31-410A-8F6A-D9669BC7BFBE}">
      <dgm:prSet/>
      <dgm:spPr/>
      <dgm:t>
        <a:bodyPr/>
        <a:lstStyle/>
        <a:p>
          <a:endParaRPr lang="en-US"/>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F70E422B-A656-40C8-9C44-4234D1CA6E45}" type="pres">
      <dgm:prSet presAssocID="{CA2A7704-EAE0-46A5-91B9-420AE431FDF8}" presName="vertOne" presStyleCnt="0"/>
      <dgm:spPr/>
    </dgm:pt>
    <dgm:pt modelId="{07EB7692-7165-40EB-9874-2BC433B00037}" type="pres">
      <dgm:prSet presAssocID="{CA2A7704-EAE0-46A5-91B9-420AE431FDF8}" presName="txOne" presStyleLbl="node0" presStyleIdx="0" presStyleCnt="1" custLinFactNeighborX="346">
        <dgm:presLayoutVars>
          <dgm:chPref val="3"/>
        </dgm:presLayoutVars>
      </dgm:prSet>
      <dgm:spPr/>
      <dgm:t>
        <a:bodyPr/>
        <a:lstStyle/>
        <a:p>
          <a:endParaRPr lang="en-US"/>
        </a:p>
      </dgm:t>
    </dgm:pt>
    <dgm:pt modelId="{F146C1E6-FE20-46E1-98E0-9491B0A81F39}" type="pres">
      <dgm:prSet presAssocID="{CA2A7704-EAE0-46A5-91B9-420AE431FDF8}" presName="horzOne" presStyleCnt="0"/>
      <dgm:spPr/>
    </dgm:pt>
  </dgm:ptLst>
  <dgm:cxnLst>
    <dgm:cxn modelId="{DE36CE08-8E75-4349-ABB1-02568593EE91}" type="presOf" srcId="{CA2A7704-EAE0-46A5-91B9-420AE431FDF8}" destId="{07EB7692-7165-40EB-9874-2BC433B00037}" srcOrd="0" destOrd="0" presId="urn:microsoft.com/office/officeart/2005/8/layout/hierarchy4"/>
    <dgm:cxn modelId="{3F439CCD-9FF1-420B-B788-594B0D3C1F8A}" type="presOf" srcId="{3D3D9309-2AA1-43CA-9275-D7691A6F13A6}" destId="{6B4365D8-EFBE-4F16-BB7E-70E7ADF759CB}" srcOrd="0" destOrd="0" presId="urn:microsoft.com/office/officeart/2005/8/layout/hierarchy4"/>
    <dgm:cxn modelId="{E3DE63C0-EF31-410A-8F6A-D9669BC7BFBE}" srcId="{3D3D9309-2AA1-43CA-9275-D7691A6F13A6}" destId="{CA2A7704-EAE0-46A5-91B9-420AE431FDF8}" srcOrd="0" destOrd="0" parTransId="{6D8EE2DF-E5BD-4DD9-AE22-0EEF8729ACCC}" sibTransId="{CFD37786-D92F-4412-A830-95803C7D2CF0}"/>
    <dgm:cxn modelId="{1E77AFAA-200F-4151-B1DC-6B65914EFCAA}" type="presParOf" srcId="{6B4365D8-EFBE-4F16-BB7E-70E7ADF759CB}" destId="{F70E422B-A656-40C8-9C44-4234D1CA6E45}" srcOrd="0" destOrd="0" presId="urn:microsoft.com/office/officeart/2005/8/layout/hierarchy4"/>
    <dgm:cxn modelId="{CEA579B5-0C95-49B3-9618-F3B3CAFFD472}" type="presParOf" srcId="{F70E422B-A656-40C8-9C44-4234D1CA6E45}" destId="{07EB7692-7165-40EB-9874-2BC433B00037}" srcOrd="0" destOrd="0" presId="urn:microsoft.com/office/officeart/2005/8/layout/hierarchy4"/>
    <dgm:cxn modelId="{98AC453B-A51A-4A9A-A642-142E1F6469D4}" type="presParOf" srcId="{F70E422B-A656-40C8-9C44-4234D1CA6E45}" destId="{F146C1E6-FE20-46E1-98E0-9491B0A81F39}" srcOrd="1" destOrd="0" presId="urn:microsoft.com/office/officeart/2005/8/layout/hierarchy4"/>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1#8" csCatId="colorful" phldr="1"/>
      <dgm:spPr/>
      <dgm:t>
        <a:bodyPr/>
        <a:lstStyle/>
        <a:p>
          <a:endParaRPr lang="en-US"/>
        </a:p>
      </dgm:t>
    </dgm:pt>
    <dgm:pt modelId="{CA2A7704-EAE0-46A5-91B9-420AE431FDF8}">
      <dgm:prSet custT="1">
        <dgm:style>
          <a:lnRef idx="1">
            <a:schemeClr val="accent1"/>
          </a:lnRef>
          <a:fillRef idx="3">
            <a:schemeClr val="accent1"/>
          </a:fillRef>
          <a:effectRef idx="2">
            <a:schemeClr val="accent1"/>
          </a:effectRef>
          <a:fontRef idx="minor">
            <a:schemeClr val="lt1"/>
          </a:fontRef>
        </dgm:style>
      </dgm:prSet>
      <dgm:spPr>
        <a:ln/>
      </dgm:spPr>
      <dgm:t>
        <a:bodyPr/>
        <a:lstStyle/>
        <a:p>
          <a:r>
            <a:rPr lang="en-US" sz="1000" dirty="0" smtClean="0"/>
            <a:t>IEEE 802.15.4e</a:t>
          </a:r>
        </a:p>
      </dgm:t>
    </dgm:pt>
    <dgm:pt modelId="{6D8EE2DF-E5BD-4DD9-AE22-0EEF8729ACCC}" type="parTrans" cxnId="{E3DE63C0-EF31-410A-8F6A-D9669BC7BFBE}">
      <dgm:prSet/>
      <dgm:spPr/>
      <dgm:t>
        <a:bodyPr/>
        <a:lstStyle/>
        <a:p>
          <a:endParaRPr lang="en-US"/>
        </a:p>
      </dgm:t>
    </dgm:pt>
    <dgm:pt modelId="{CFD37786-D92F-4412-A830-95803C7D2CF0}" type="sibTrans" cxnId="{E3DE63C0-EF31-410A-8F6A-D9669BC7BFBE}">
      <dgm:prSet/>
      <dgm:spPr/>
      <dgm:t>
        <a:bodyPr/>
        <a:lstStyle/>
        <a:p>
          <a:endParaRPr lang="en-US"/>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F70E422B-A656-40C8-9C44-4234D1CA6E45}" type="pres">
      <dgm:prSet presAssocID="{CA2A7704-EAE0-46A5-91B9-420AE431FDF8}" presName="vertOne" presStyleCnt="0"/>
      <dgm:spPr/>
    </dgm:pt>
    <dgm:pt modelId="{07EB7692-7165-40EB-9874-2BC433B00037}" type="pres">
      <dgm:prSet presAssocID="{CA2A7704-EAE0-46A5-91B9-420AE431FDF8}" presName="txOne" presStyleLbl="node0" presStyleIdx="0" presStyleCnt="1" custLinFactNeighborX="51634" custLinFactNeighborY="-1505">
        <dgm:presLayoutVars>
          <dgm:chPref val="3"/>
        </dgm:presLayoutVars>
      </dgm:prSet>
      <dgm:spPr/>
      <dgm:t>
        <a:bodyPr/>
        <a:lstStyle/>
        <a:p>
          <a:endParaRPr lang="en-US"/>
        </a:p>
      </dgm:t>
    </dgm:pt>
    <dgm:pt modelId="{F146C1E6-FE20-46E1-98E0-9491B0A81F39}" type="pres">
      <dgm:prSet presAssocID="{CA2A7704-EAE0-46A5-91B9-420AE431FDF8}" presName="horzOne" presStyleCnt="0"/>
      <dgm:spPr/>
    </dgm:pt>
  </dgm:ptLst>
  <dgm:cxnLst>
    <dgm:cxn modelId="{A911C6A9-3C07-4C58-97EB-DC9C5E5AB622}" type="presOf" srcId="{CA2A7704-EAE0-46A5-91B9-420AE431FDF8}" destId="{07EB7692-7165-40EB-9874-2BC433B00037}" srcOrd="0" destOrd="0" presId="urn:microsoft.com/office/officeart/2005/8/layout/hierarchy4"/>
    <dgm:cxn modelId="{FE4E0ED1-B730-4E23-8819-A77EA81BC34F}" type="presOf" srcId="{3D3D9309-2AA1-43CA-9275-D7691A6F13A6}" destId="{6B4365D8-EFBE-4F16-BB7E-70E7ADF759CB}" srcOrd="0" destOrd="0" presId="urn:microsoft.com/office/officeart/2005/8/layout/hierarchy4"/>
    <dgm:cxn modelId="{E3DE63C0-EF31-410A-8F6A-D9669BC7BFBE}" srcId="{3D3D9309-2AA1-43CA-9275-D7691A6F13A6}" destId="{CA2A7704-EAE0-46A5-91B9-420AE431FDF8}" srcOrd="0" destOrd="0" parTransId="{6D8EE2DF-E5BD-4DD9-AE22-0EEF8729ACCC}" sibTransId="{CFD37786-D92F-4412-A830-95803C7D2CF0}"/>
    <dgm:cxn modelId="{A686DE63-AAA1-4780-966C-0910BDB6F4D7}" type="presParOf" srcId="{6B4365D8-EFBE-4F16-BB7E-70E7ADF759CB}" destId="{F70E422B-A656-40C8-9C44-4234D1CA6E45}" srcOrd="0" destOrd="0" presId="urn:microsoft.com/office/officeart/2005/8/layout/hierarchy4"/>
    <dgm:cxn modelId="{3D9795D9-538B-4E18-8961-FDD728AC20AB}" type="presParOf" srcId="{F70E422B-A656-40C8-9C44-4234D1CA6E45}" destId="{07EB7692-7165-40EB-9874-2BC433B00037}" srcOrd="0" destOrd="0" presId="urn:microsoft.com/office/officeart/2005/8/layout/hierarchy4"/>
    <dgm:cxn modelId="{B0D48EB1-1E35-43FE-966B-47E6707E349C}" type="presParOf" srcId="{F70E422B-A656-40C8-9C44-4234D1CA6E45}" destId="{F146C1E6-FE20-46E1-98E0-9491B0A81F39}" srcOrd="1" destOrd="0" presId="urn:microsoft.com/office/officeart/2005/8/layout/hierarchy4"/>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CA2A7704-EAE0-46A5-91B9-420AE431FDF8}">
      <dgm:prSet custT="1">
        <dgm:style>
          <a:lnRef idx="1">
            <a:schemeClr val="accent3"/>
          </a:lnRef>
          <a:fillRef idx="3">
            <a:schemeClr val="accent3"/>
          </a:fillRef>
          <a:effectRef idx="2">
            <a:schemeClr val="accent3"/>
          </a:effectRef>
          <a:fontRef idx="minor">
            <a:schemeClr val="lt1"/>
          </a:fontRef>
        </dgm:style>
      </dgm:prSet>
      <dgm:spPr/>
      <dgm:t>
        <a:bodyPr/>
        <a:lstStyle/>
        <a:p>
          <a:r>
            <a:rPr lang="en-US" sz="1100" dirty="0" smtClean="0"/>
            <a:t>Bluetooth </a:t>
          </a:r>
        </a:p>
        <a:p>
          <a:r>
            <a:rPr lang="en-US" sz="1100" dirty="0" smtClean="0"/>
            <a:t>Host Stack </a:t>
          </a:r>
        </a:p>
      </dgm:t>
    </dgm:pt>
    <dgm:pt modelId="{6D8EE2DF-E5BD-4DD9-AE22-0EEF8729ACCC}" type="parTrans" cxnId="{E3DE63C0-EF31-410A-8F6A-D9669BC7BFBE}">
      <dgm:prSet/>
      <dgm:spPr/>
      <dgm:t>
        <a:bodyPr/>
        <a:lstStyle/>
        <a:p>
          <a:endParaRPr lang="en-US" sz="1200"/>
        </a:p>
      </dgm:t>
    </dgm:pt>
    <dgm:pt modelId="{CFD37786-D92F-4412-A830-95803C7D2CF0}" type="sibTrans" cxnId="{E3DE63C0-EF31-410A-8F6A-D9669BC7BFBE}">
      <dgm:prSet/>
      <dgm:spPr/>
      <dgm:t>
        <a:bodyPr/>
        <a:lstStyle/>
        <a:p>
          <a:endParaRPr lang="en-US" sz="12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F70E422B-A656-40C8-9C44-4234D1CA6E45}" type="pres">
      <dgm:prSet presAssocID="{CA2A7704-EAE0-46A5-91B9-420AE431FDF8}" presName="vertOne" presStyleCnt="0"/>
      <dgm:spPr/>
      <dgm:t>
        <a:bodyPr/>
        <a:lstStyle/>
        <a:p>
          <a:endParaRPr lang="en-US"/>
        </a:p>
      </dgm:t>
    </dgm:pt>
    <dgm:pt modelId="{07EB7692-7165-40EB-9874-2BC433B00037}" type="pres">
      <dgm:prSet presAssocID="{CA2A7704-EAE0-46A5-91B9-420AE431FDF8}" presName="txOne" presStyleLbl="node0" presStyleIdx="0" presStyleCnt="1">
        <dgm:presLayoutVars>
          <dgm:chPref val="3"/>
        </dgm:presLayoutVars>
      </dgm:prSet>
      <dgm:spPr/>
      <dgm:t>
        <a:bodyPr/>
        <a:lstStyle/>
        <a:p>
          <a:endParaRPr lang="en-US"/>
        </a:p>
      </dgm:t>
    </dgm:pt>
    <dgm:pt modelId="{F146C1E6-FE20-46E1-98E0-9491B0A81F39}" type="pres">
      <dgm:prSet presAssocID="{CA2A7704-EAE0-46A5-91B9-420AE431FDF8}" presName="horzOne" presStyleCnt="0"/>
      <dgm:spPr/>
      <dgm:t>
        <a:bodyPr/>
        <a:lstStyle/>
        <a:p>
          <a:endParaRPr lang="en-US"/>
        </a:p>
      </dgm:t>
    </dgm:pt>
  </dgm:ptLst>
  <dgm:cxnLst>
    <dgm:cxn modelId="{2404B2F6-C6FD-4AFB-9992-84F79C18C12E}" type="presOf" srcId="{CA2A7704-EAE0-46A5-91B9-420AE431FDF8}" destId="{07EB7692-7165-40EB-9874-2BC433B00037}" srcOrd="0" destOrd="0" presId="urn:microsoft.com/office/officeart/2005/8/layout/hierarchy4"/>
    <dgm:cxn modelId="{E3DE63C0-EF31-410A-8F6A-D9669BC7BFBE}" srcId="{3D3D9309-2AA1-43CA-9275-D7691A6F13A6}" destId="{CA2A7704-EAE0-46A5-91B9-420AE431FDF8}" srcOrd="0" destOrd="0" parTransId="{6D8EE2DF-E5BD-4DD9-AE22-0EEF8729ACCC}" sibTransId="{CFD37786-D92F-4412-A830-95803C7D2CF0}"/>
    <dgm:cxn modelId="{5817569E-3774-43C4-9BFF-2E844AD10D78}" type="presOf" srcId="{3D3D9309-2AA1-43CA-9275-D7691A6F13A6}" destId="{6B4365D8-EFBE-4F16-BB7E-70E7ADF759CB}" srcOrd="0" destOrd="0" presId="urn:microsoft.com/office/officeart/2005/8/layout/hierarchy4"/>
    <dgm:cxn modelId="{EB29003C-8955-4F99-962D-DEEE7FB94B34}" type="presParOf" srcId="{6B4365D8-EFBE-4F16-BB7E-70E7ADF759CB}" destId="{F70E422B-A656-40C8-9C44-4234D1CA6E45}" srcOrd="0" destOrd="0" presId="urn:microsoft.com/office/officeart/2005/8/layout/hierarchy4"/>
    <dgm:cxn modelId="{2C0B9181-7717-4E71-829B-AB780A5CD88B}" type="presParOf" srcId="{F70E422B-A656-40C8-9C44-4234D1CA6E45}" destId="{07EB7692-7165-40EB-9874-2BC433B00037}" srcOrd="0" destOrd="0" presId="urn:microsoft.com/office/officeart/2005/8/layout/hierarchy4"/>
    <dgm:cxn modelId="{4920B37F-7C61-4F88-884E-0CBD4B546565}" type="presParOf" srcId="{F70E422B-A656-40C8-9C44-4234D1CA6E45}" destId="{F146C1E6-FE20-46E1-98E0-9491B0A81F39}" srcOrd="1" destOrd="0" presId="urn:microsoft.com/office/officeart/2005/8/layout/hierarchy4"/>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429A8F67-F33E-4FF3-9421-475C901E1497}">
      <dgm:prSet custT="1">
        <dgm:style>
          <a:lnRef idx="1">
            <a:schemeClr val="accent3"/>
          </a:lnRef>
          <a:fillRef idx="3">
            <a:schemeClr val="accent3"/>
          </a:fillRef>
          <a:effectRef idx="2">
            <a:schemeClr val="accent3"/>
          </a:effectRef>
          <a:fontRef idx="minor">
            <a:schemeClr val="lt1"/>
          </a:fontRef>
        </dgm:style>
      </dgm:prSet>
      <dgm:spPr/>
      <dgm:t>
        <a:bodyPr/>
        <a:lstStyle/>
        <a:p>
          <a:r>
            <a:rPr lang="en-US" sz="1200" dirty="0" smtClean="0"/>
            <a:t>TCP / UDP</a:t>
          </a:r>
          <a:endParaRPr lang="en-US" sz="1200" dirty="0"/>
        </a:p>
      </dgm:t>
    </dgm:pt>
    <dgm:pt modelId="{41526D81-9950-48B8-83DD-D2CBA4565FE3}" type="parTrans" cxnId="{553E815C-9907-42E5-AF8D-D70A3157398D}">
      <dgm:prSet/>
      <dgm:spPr/>
      <dgm:t>
        <a:bodyPr/>
        <a:lstStyle/>
        <a:p>
          <a:endParaRPr lang="en-US"/>
        </a:p>
      </dgm:t>
    </dgm:pt>
    <dgm:pt modelId="{EAB5FB09-BF88-4F3D-9EE7-51658FF14675}" type="sibTrans" cxnId="{553E815C-9907-42E5-AF8D-D70A3157398D}">
      <dgm:prSet/>
      <dgm:spPr/>
      <dgm:t>
        <a:bodyPr/>
        <a:lstStyle/>
        <a:p>
          <a:endParaRPr lang="en-US"/>
        </a:p>
      </dgm:t>
    </dgm:pt>
    <dgm:pt modelId="{F65BC2CB-AB26-400B-8E20-758CABBB7242}">
      <dgm:prSet custT="1">
        <dgm:style>
          <a:lnRef idx="1">
            <a:schemeClr val="accent3"/>
          </a:lnRef>
          <a:fillRef idx="3">
            <a:schemeClr val="accent3"/>
          </a:fillRef>
          <a:effectRef idx="2">
            <a:schemeClr val="accent3"/>
          </a:effectRef>
          <a:fontRef idx="minor">
            <a:schemeClr val="lt1"/>
          </a:fontRef>
        </dgm:style>
      </dgm:prSet>
      <dgm:spPr/>
      <dgm:t>
        <a:bodyPr/>
        <a:lstStyle/>
        <a:p>
          <a:r>
            <a:rPr lang="en-US" sz="1200" dirty="0" smtClean="0"/>
            <a:t>6LoWPAN</a:t>
          </a:r>
        </a:p>
      </dgm:t>
    </dgm:pt>
    <dgm:pt modelId="{486DCA9A-9D50-47EF-911B-9E2BDA706B52}" type="parTrans" cxnId="{83B463D7-85BE-42AB-B42F-ACDC5AC232B2}">
      <dgm:prSet/>
      <dgm:spPr/>
      <dgm:t>
        <a:bodyPr/>
        <a:lstStyle/>
        <a:p>
          <a:endParaRPr lang="en-US"/>
        </a:p>
      </dgm:t>
    </dgm:pt>
    <dgm:pt modelId="{2EA3A374-F7A3-448D-9893-49DADF6B6A64}" type="sibTrans" cxnId="{83B463D7-85BE-42AB-B42F-ACDC5AC232B2}">
      <dgm:prSet/>
      <dgm:spPr/>
      <dgm:t>
        <a:bodyPr/>
        <a:lstStyle/>
        <a:p>
          <a:endParaRPr lang="en-US"/>
        </a:p>
      </dgm:t>
    </dgm:pt>
    <dgm:pt modelId="{DFFD982D-583A-4ACD-871C-B9CA7C382628}">
      <dgm:prSet custT="1">
        <dgm:style>
          <a:lnRef idx="1">
            <a:schemeClr val="accent3"/>
          </a:lnRef>
          <a:fillRef idx="3">
            <a:schemeClr val="accent3"/>
          </a:fillRef>
          <a:effectRef idx="2">
            <a:schemeClr val="accent3"/>
          </a:effectRef>
          <a:fontRef idx="minor">
            <a:schemeClr val="lt1"/>
          </a:fontRef>
        </dgm:style>
      </dgm:prSet>
      <dgm:spPr/>
      <dgm:t>
        <a:bodyPr/>
        <a:lstStyle/>
        <a:p>
          <a:r>
            <a:rPr lang="en-US" sz="1200" dirty="0" smtClean="0"/>
            <a:t>IPv4 / IPv6</a:t>
          </a:r>
        </a:p>
      </dgm:t>
    </dgm:pt>
    <dgm:pt modelId="{1D21F476-1B5F-4E5F-AD22-B1BC3E4CDDC8}" type="parTrans" cxnId="{A6E29C76-B9F4-488E-945F-C7035D8B1DFB}">
      <dgm:prSet/>
      <dgm:spPr/>
      <dgm:t>
        <a:bodyPr/>
        <a:lstStyle/>
        <a:p>
          <a:endParaRPr lang="en-US"/>
        </a:p>
      </dgm:t>
    </dgm:pt>
    <dgm:pt modelId="{9CC87AFA-A835-46EA-AD41-EE790A1DFEAA}" type="sibTrans" cxnId="{A6E29C76-B9F4-488E-945F-C7035D8B1DFB}">
      <dgm:prSet/>
      <dgm:spPr/>
      <dgm:t>
        <a:bodyPr/>
        <a:lstStyle/>
        <a:p>
          <a:endParaRPr lang="en-US"/>
        </a:p>
      </dgm:t>
    </dgm:pt>
    <dgm:pt modelId="{93A24827-D12A-4635-B4A5-092EB6D55F55}">
      <dgm:prSet custT="1">
        <dgm:style>
          <a:lnRef idx="1">
            <a:schemeClr val="accent3"/>
          </a:lnRef>
          <a:fillRef idx="3">
            <a:schemeClr val="accent3"/>
          </a:fillRef>
          <a:effectRef idx="2">
            <a:schemeClr val="accent3"/>
          </a:effectRef>
          <a:fontRef idx="minor">
            <a:schemeClr val="lt1"/>
          </a:fontRef>
        </dgm:style>
      </dgm:prSet>
      <dgm:spPr>
        <a:noFill/>
        <a:ln>
          <a:noFill/>
        </a:ln>
      </dgm:spPr>
      <dgm:t>
        <a:bodyPr/>
        <a:lstStyle/>
        <a:p>
          <a:endParaRPr lang="en-US" sz="1400" dirty="0" smtClean="0"/>
        </a:p>
      </dgm:t>
    </dgm:pt>
    <dgm:pt modelId="{071D6FE0-6778-4576-9CAA-0E0099F58D0D}" type="parTrans" cxnId="{958145AF-DE06-4DAD-AE04-8891FAE1287F}">
      <dgm:prSet/>
      <dgm:spPr/>
      <dgm:t>
        <a:bodyPr/>
        <a:lstStyle/>
        <a:p>
          <a:endParaRPr lang="en-US"/>
        </a:p>
      </dgm:t>
    </dgm:pt>
    <dgm:pt modelId="{D340E499-74AA-4305-8BB7-C3DF5371926C}" type="sibTrans" cxnId="{958145AF-DE06-4DAD-AE04-8891FAE1287F}">
      <dgm:prSet/>
      <dgm:spPr/>
      <dgm:t>
        <a:bodyPr/>
        <a:lstStyle/>
        <a:p>
          <a:endParaRPr lang="en-US"/>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D922E56D-A983-48E2-B3CE-26C1CA7A99D2}" type="pres">
      <dgm:prSet presAssocID="{429A8F67-F33E-4FF3-9421-475C901E1497}" presName="vertOne" presStyleCnt="0"/>
      <dgm:spPr/>
      <dgm:t>
        <a:bodyPr/>
        <a:lstStyle/>
        <a:p>
          <a:endParaRPr lang="en-US"/>
        </a:p>
      </dgm:t>
    </dgm:pt>
    <dgm:pt modelId="{B066969C-91F8-4E35-9E57-3C0FCCA77AF6}" type="pres">
      <dgm:prSet presAssocID="{429A8F67-F33E-4FF3-9421-475C901E1497}" presName="txOne" presStyleLbl="node0" presStyleIdx="0" presStyleCnt="1">
        <dgm:presLayoutVars>
          <dgm:chPref val="3"/>
        </dgm:presLayoutVars>
      </dgm:prSet>
      <dgm:spPr/>
      <dgm:t>
        <a:bodyPr/>
        <a:lstStyle/>
        <a:p>
          <a:endParaRPr lang="en-US"/>
        </a:p>
      </dgm:t>
    </dgm:pt>
    <dgm:pt modelId="{FFD30C58-433D-4B58-81E4-EEB4A1973F1D}" type="pres">
      <dgm:prSet presAssocID="{429A8F67-F33E-4FF3-9421-475C901E1497}" presName="parTransOne" presStyleCnt="0"/>
      <dgm:spPr/>
      <dgm:t>
        <a:bodyPr/>
        <a:lstStyle/>
        <a:p>
          <a:endParaRPr lang="en-US"/>
        </a:p>
      </dgm:t>
    </dgm:pt>
    <dgm:pt modelId="{544136F0-B02B-44E4-8788-22EE5F534A93}" type="pres">
      <dgm:prSet presAssocID="{429A8F67-F33E-4FF3-9421-475C901E1497}" presName="horzOne" presStyleCnt="0"/>
      <dgm:spPr/>
      <dgm:t>
        <a:bodyPr/>
        <a:lstStyle/>
        <a:p>
          <a:endParaRPr lang="en-US"/>
        </a:p>
      </dgm:t>
    </dgm:pt>
    <dgm:pt modelId="{241D4275-61F5-4995-9E79-B51A1FD80275}" type="pres">
      <dgm:prSet presAssocID="{DFFD982D-583A-4ACD-871C-B9CA7C382628}" presName="vertTwo" presStyleCnt="0"/>
      <dgm:spPr/>
      <dgm:t>
        <a:bodyPr/>
        <a:lstStyle/>
        <a:p>
          <a:endParaRPr lang="en-US"/>
        </a:p>
      </dgm:t>
    </dgm:pt>
    <dgm:pt modelId="{EAB1F602-6092-4029-9701-CE1898722740}" type="pres">
      <dgm:prSet presAssocID="{DFFD982D-583A-4ACD-871C-B9CA7C382628}" presName="txTwo" presStyleLbl="node2" presStyleIdx="0" presStyleCnt="1">
        <dgm:presLayoutVars>
          <dgm:chPref val="3"/>
        </dgm:presLayoutVars>
      </dgm:prSet>
      <dgm:spPr/>
      <dgm:t>
        <a:bodyPr/>
        <a:lstStyle/>
        <a:p>
          <a:endParaRPr lang="en-US"/>
        </a:p>
      </dgm:t>
    </dgm:pt>
    <dgm:pt modelId="{6EDCB256-258E-4B23-AE9F-6D8303E92DBF}" type="pres">
      <dgm:prSet presAssocID="{DFFD982D-583A-4ACD-871C-B9CA7C382628}" presName="parTransTwo" presStyleCnt="0"/>
      <dgm:spPr/>
    </dgm:pt>
    <dgm:pt modelId="{AA79D683-825C-4411-B4C2-45E4074B78DC}" type="pres">
      <dgm:prSet presAssocID="{DFFD982D-583A-4ACD-871C-B9CA7C382628}" presName="horzTwo" presStyleCnt="0"/>
      <dgm:spPr/>
      <dgm:t>
        <a:bodyPr/>
        <a:lstStyle/>
        <a:p>
          <a:endParaRPr lang="en-US"/>
        </a:p>
      </dgm:t>
    </dgm:pt>
    <dgm:pt modelId="{13B35EDE-661E-4871-B7B4-C5C02E8A6658}" type="pres">
      <dgm:prSet presAssocID="{93A24827-D12A-4635-B4A5-092EB6D55F55}" presName="vertThree" presStyleCnt="0"/>
      <dgm:spPr/>
    </dgm:pt>
    <dgm:pt modelId="{C671BB9B-1698-4813-942F-995B746BCCD1}" type="pres">
      <dgm:prSet presAssocID="{93A24827-D12A-4635-B4A5-092EB6D55F55}" presName="txThree" presStyleLbl="node3" presStyleIdx="0" presStyleCnt="2">
        <dgm:presLayoutVars>
          <dgm:chPref val="3"/>
        </dgm:presLayoutVars>
      </dgm:prSet>
      <dgm:spPr/>
      <dgm:t>
        <a:bodyPr/>
        <a:lstStyle/>
        <a:p>
          <a:endParaRPr lang="en-US"/>
        </a:p>
      </dgm:t>
    </dgm:pt>
    <dgm:pt modelId="{6FF0AD20-653C-4BBC-BF0C-5B93804EC7E5}" type="pres">
      <dgm:prSet presAssocID="{93A24827-D12A-4635-B4A5-092EB6D55F55}" presName="horzThree" presStyleCnt="0"/>
      <dgm:spPr/>
    </dgm:pt>
    <dgm:pt modelId="{551DAFE7-F6CE-4C51-8F9F-792064AEE927}" type="pres">
      <dgm:prSet presAssocID="{D340E499-74AA-4305-8BB7-C3DF5371926C}" presName="sibSpaceThree" presStyleCnt="0"/>
      <dgm:spPr/>
    </dgm:pt>
    <dgm:pt modelId="{B60F8281-B27C-45A3-8627-F8924136ECB9}" type="pres">
      <dgm:prSet presAssocID="{F65BC2CB-AB26-400B-8E20-758CABBB7242}" presName="vertThree" presStyleCnt="0"/>
      <dgm:spPr/>
      <dgm:t>
        <a:bodyPr/>
        <a:lstStyle/>
        <a:p>
          <a:endParaRPr lang="en-US"/>
        </a:p>
      </dgm:t>
    </dgm:pt>
    <dgm:pt modelId="{1F9B93D8-F98E-44C4-AD1F-496C83140EAF}" type="pres">
      <dgm:prSet presAssocID="{F65BC2CB-AB26-400B-8E20-758CABBB7242}" presName="txThree" presStyleLbl="node3" presStyleIdx="1" presStyleCnt="2">
        <dgm:presLayoutVars>
          <dgm:chPref val="3"/>
        </dgm:presLayoutVars>
      </dgm:prSet>
      <dgm:spPr/>
      <dgm:t>
        <a:bodyPr/>
        <a:lstStyle/>
        <a:p>
          <a:endParaRPr lang="en-US"/>
        </a:p>
      </dgm:t>
    </dgm:pt>
    <dgm:pt modelId="{37E43957-3EE3-4B95-A585-D3A3ED24FB66}" type="pres">
      <dgm:prSet presAssocID="{F65BC2CB-AB26-400B-8E20-758CABBB7242}" presName="horzThree" presStyleCnt="0"/>
      <dgm:spPr/>
      <dgm:t>
        <a:bodyPr/>
        <a:lstStyle/>
        <a:p>
          <a:endParaRPr lang="en-US"/>
        </a:p>
      </dgm:t>
    </dgm:pt>
  </dgm:ptLst>
  <dgm:cxnLst>
    <dgm:cxn modelId="{553E815C-9907-42E5-AF8D-D70A3157398D}" srcId="{3D3D9309-2AA1-43CA-9275-D7691A6F13A6}" destId="{429A8F67-F33E-4FF3-9421-475C901E1497}" srcOrd="0" destOrd="0" parTransId="{41526D81-9950-48B8-83DD-D2CBA4565FE3}" sibTransId="{EAB5FB09-BF88-4F3D-9EE7-51658FF14675}"/>
    <dgm:cxn modelId="{958145AF-DE06-4DAD-AE04-8891FAE1287F}" srcId="{DFFD982D-583A-4ACD-871C-B9CA7C382628}" destId="{93A24827-D12A-4635-B4A5-092EB6D55F55}" srcOrd="0" destOrd="0" parTransId="{071D6FE0-6778-4576-9CAA-0E0099F58D0D}" sibTransId="{D340E499-74AA-4305-8BB7-C3DF5371926C}"/>
    <dgm:cxn modelId="{4905DA43-D65A-459E-BFCD-9E2A1ECECB18}" type="presOf" srcId="{3D3D9309-2AA1-43CA-9275-D7691A6F13A6}" destId="{6B4365D8-EFBE-4F16-BB7E-70E7ADF759CB}" srcOrd="0" destOrd="0" presId="urn:microsoft.com/office/officeart/2005/8/layout/hierarchy4"/>
    <dgm:cxn modelId="{A4A780E5-1722-44AF-9D58-60B23C3D6C1A}" type="presOf" srcId="{F65BC2CB-AB26-400B-8E20-758CABBB7242}" destId="{1F9B93D8-F98E-44C4-AD1F-496C83140EAF}" srcOrd="0" destOrd="0" presId="urn:microsoft.com/office/officeart/2005/8/layout/hierarchy4"/>
    <dgm:cxn modelId="{77718994-F94C-4E84-8DC5-6D6DFBBB6C7B}" type="presOf" srcId="{DFFD982D-583A-4ACD-871C-B9CA7C382628}" destId="{EAB1F602-6092-4029-9701-CE1898722740}" srcOrd="0" destOrd="0" presId="urn:microsoft.com/office/officeart/2005/8/layout/hierarchy4"/>
    <dgm:cxn modelId="{BD226B93-3A33-4F29-9F63-71E272F53CEB}" type="presOf" srcId="{93A24827-D12A-4635-B4A5-092EB6D55F55}" destId="{C671BB9B-1698-4813-942F-995B746BCCD1}" srcOrd="0" destOrd="0" presId="urn:microsoft.com/office/officeart/2005/8/layout/hierarchy4"/>
    <dgm:cxn modelId="{A6E29C76-B9F4-488E-945F-C7035D8B1DFB}" srcId="{429A8F67-F33E-4FF3-9421-475C901E1497}" destId="{DFFD982D-583A-4ACD-871C-B9CA7C382628}" srcOrd="0" destOrd="0" parTransId="{1D21F476-1B5F-4E5F-AD22-B1BC3E4CDDC8}" sibTransId="{9CC87AFA-A835-46EA-AD41-EE790A1DFEAA}"/>
    <dgm:cxn modelId="{83B463D7-85BE-42AB-B42F-ACDC5AC232B2}" srcId="{DFFD982D-583A-4ACD-871C-B9CA7C382628}" destId="{F65BC2CB-AB26-400B-8E20-758CABBB7242}" srcOrd="1" destOrd="0" parTransId="{486DCA9A-9D50-47EF-911B-9E2BDA706B52}" sibTransId="{2EA3A374-F7A3-448D-9893-49DADF6B6A64}"/>
    <dgm:cxn modelId="{E078316F-8674-46D7-B10E-04268D6225DF}" type="presOf" srcId="{429A8F67-F33E-4FF3-9421-475C901E1497}" destId="{B066969C-91F8-4E35-9E57-3C0FCCA77AF6}" srcOrd="0" destOrd="0" presId="urn:microsoft.com/office/officeart/2005/8/layout/hierarchy4"/>
    <dgm:cxn modelId="{160CFC73-3651-4C0B-8DD6-2C27E7BA957E}" type="presParOf" srcId="{6B4365D8-EFBE-4F16-BB7E-70E7ADF759CB}" destId="{D922E56D-A983-48E2-B3CE-26C1CA7A99D2}" srcOrd="0" destOrd="0" presId="urn:microsoft.com/office/officeart/2005/8/layout/hierarchy4"/>
    <dgm:cxn modelId="{99D4C067-FAF9-4C45-A3CF-CCB2E67838FA}" type="presParOf" srcId="{D922E56D-A983-48E2-B3CE-26C1CA7A99D2}" destId="{B066969C-91F8-4E35-9E57-3C0FCCA77AF6}" srcOrd="0" destOrd="0" presId="urn:microsoft.com/office/officeart/2005/8/layout/hierarchy4"/>
    <dgm:cxn modelId="{E28F9C31-D51E-42BE-8C49-FD6B577B71DE}" type="presParOf" srcId="{D922E56D-A983-48E2-B3CE-26C1CA7A99D2}" destId="{FFD30C58-433D-4B58-81E4-EEB4A1973F1D}" srcOrd="1" destOrd="0" presId="urn:microsoft.com/office/officeart/2005/8/layout/hierarchy4"/>
    <dgm:cxn modelId="{3D4E274F-074F-47B0-9F31-04CF88BD8730}" type="presParOf" srcId="{D922E56D-A983-48E2-B3CE-26C1CA7A99D2}" destId="{544136F0-B02B-44E4-8788-22EE5F534A93}" srcOrd="2" destOrd="0" presId="urn:microsoft.com/office/officeart/2005/8/layout/hierarchy4"/>
    <dgm:cxn modelId="{B10A16AA-D3A7-4CD8-ACDA-AB0586FBB591}" type="presParOf" srcId="{544136F0-B02B-44E4-8788-22EE5F534A93}" destId="{241D4275-61F5-4995-9E79-B51A1FD80275}" srcOrd="0" destOrd="0" presId="urn:microsoft.com/office/officeart/2005/8/layout/hierarchy4"/>
    <dgm:cxn modelId="{08EA5659-F557-47E1-8B81-83070195E2DF}" type="presParOf" srcId="{241D4275-61F5-4995-9E79-B51A1FD80275}" destId="{EAB1F602-6092-4029-9701-CE1898722740}" srcOrd="0" destOrd="0" presId="urn:microsoft.com/office/officeart/2005/8/layout/hierarchy4"/>
    <dgm:cxn modelId="{EAE240A4-FFC2-4B31-BBE4-9A247AC06018}" type="presParOf" srcId="{241D4275-61F5-4995-9E79-B51A1FD80275}" destId="{6EDCB256-258E-4B23-AE9F-6D8303E92DBF}" srcOrd="1" destOrd="0" presId="urn:microsoft.com/office/officeart/2005/8/layout/hierarchy4"/>
    <dgm:cxn modelId="{C3B7AE75-4D1E-4CB4-939B-E0D1C96F7CA2}" type="presParOf" srcId="{241D4275-61F5-4995-9E79-B51A1FD80275}" destId="{AA79D683-825C-4411-B4C2-45E4074B78DC}" srcOrd="2" destOrd="0" presId="urn:microsoft.com/office/officeart/2005/8/layout/hierarchy4"/>
    <dgm:cxn modelId="{2868EC6D-C279-486C-BF21-935F825AD795}" type="presParOf" srcId="{AA79D683-825C-4411-B4C2-45E4074B78DC}" destId="{13B35EDE-661E-4871-B7B4-C5C02E8A6658}" srcOrd="0" destOrd="0" presId="urn:microsoft.com/office/officeart/2005/8/layout/hierarchy4"/>
    <dgm:cxn modelId="{322009D6-61E5-45CE-AD87-B66FFF5CD8B8}" type="presParOf" srcId="{13B35EDE-661E-4871-B7B4-C5C02E8A6658}" destId="{C671BB9B-1698-4813-942F-995B746BCCD1}" srcOrd="0" destOrd="0" presId="urn:microsoft.com/office/officeart/2005/8/layout/hierarchy4"/>
    <dgm:cxn modelId="{19A434F0-4523-45E7-8F9F-19B59A1C505E}" type="presParOf" srcId="{13B35EDE-661E-4871-B7B4-C5C02E8A6658}" destId="{6FF0AD20-653C-4BBC-BF0C-5B93804EC7E5}" srcOrd="1" destOrd="0" presId="urn:microsoft.com/office/officeart/2005/8/layout/hierarchy4"/>
    <dgm:cxn modelId="{0EC8F811-F772-4807-A828-1D280B89D693}" type="presParOf" srcId="{AA79D683-825C-4411-B4C2-45E4074B78DC}" destId="{551DAFE7-F6CE-4C51-8F9F-792064AEE927}" srcOrd="1" destOrd="0" presId="urn:microsoft.com/office/officeart/2005/8/layout/hierarchy4"/>
    <dgm:cxn modelId="{2FB6B1E5-4BA3-481A-B6BE-BBD7CFD103A4}" type="presParOf" srcId="{AA79D683-825C-4411-B4C2-45E4074B78DC}" destId="{B60F8281-B27C-45A3-8627-F8924136ECB9}" srcOrd="2" destOrd="0" presId="urn:microsoft.com/office/officeart/2005/8/layout/hierarchy4"/>
    <dgm:cxn modelId="{8A800C33-8EA6-401F-9046-3F1213B0DCD1}" type="presParOf" srcId="{B60F8281-B27C-45A3-8627-F8924136ECB9}" destId="{1F9B93D8-F98E-44C4-AD1F-496C83140EAF}" srcOrd="0" destOrd="0" presId="urn:microsoft.com/office/officeart/2005/8/layout/hierarchy4"/>
    <dgm:cxn modelId="{7043219E-EFEB-4898-88CC-25133E49835E}" type="presParOf" srcId="{B60F8281-B27C-45A3-8627-F8924136ECB9}" destId="{37E43957-3EE3-4B95-A585-D3A3ED24FB66}" srcOrd="1" destOrd="0" presId="urn:microsoft.com/office/officeart/2005/8/layout/hierarchy4"/>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1#4" csCatId="colorful" phldr="1"/>
      <dgm:spPr/>
      <dgm:t>
        <a:bodyPr/>
        <a:lstStyle/>
        <a:p>
          <a:endParaRPr lang="en-US"/>
        </a:p>
      </dgm:t>
    </dgm:pt>
    <dgm:pt modelId="{429A8F67-F33E-4FF3-9421-475C901E1497}">
      <dgm:prSet custT="1">
        <dgm:style>
          <a:lnRef idx="1">
            <a:schemeClr val="accent3"/>
          </a:lnRef>
          <a:fillRef idx="3">
            <a:schemeClr val="accent3"/>
          </a:fillRef>
          <a:effectRef idx="2">
            <a:schemeClr val="accent3"/>
          </a:effectRef>
          <a:fontRef idx="minor">
            <a:schemeClr val="lt1"/>
          </a:fontRef>
        </dgm:style>
      </dgm:prSet>
      <dgm:spPr>
        <a:ln/>
      </dgm:spPr>
      <dgm:t>
        <a:bodyPr/>
        <a:lstStyle/>
        <a:p>
          <a:r>
            <a:rPr lang="en-US" sz="1000" dirty="0" smtClean="0"/>
            <a:t>RF4CE </a:t>
          </a:r>
        </a:p>
      </dgm:t>
    </dgm:pt>
    <dgm:pt modelId="{41526D81-9950-48B8-83DD-D2CBA4565FE3}" type="parTrans" cxnId="{553E815C-9907-42E5-AF8D-D70A3157398D}">
      <dgm:prSet/>
      <dgm:spPr/>
      <dgm:t>
        <a:bodyPr/>
        <a:lstStyle/>
        <a:p>
          <a:endParaRPr lang="en-US" sz="1400"/>
        </a:p>
      </dgm:t>
    </dgm:pt>
    <dgm:pt modelId="{EAB5FB09-BF88-4F3D-9EE7-51658FF14675}" type="sibTrans" cxnId="{553E815C-9907-42E5-AF8D-D70A3157398D}">
      <dgm:prSet/>
      <dgm:spPr/>
      <dgm:t>
        <a:bodyPr/>
        <a:lstStyle/>
        <a:p>
          <a:endParaRPr lang="en-US" sz="1400"/>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D922E56D-A983-48E2-B3CE-26C1CA7A99D2}" type="pres">
      <dgm:prSet presAssocID="{429A8F67-F33E-4FF3-9421-475C901E1497}" presName="vertOne" presStyleCnt="0"/>
      <dgm:spPr/>
    </dgm:pt>
    <dgm:pt modelId="{B066969C-91F8-4E35-9E57-3C0FCCA77AF6}" type="pres">
      <dgm:prSet presAssocID="{429A8F67-F33E-4FF3-9421-475C901E1497}" presName="txOne" presStyleLbl="node0" presStyleIdx="0" presStyleCnt="1">
        <dgm:presLayoutVars>
          <dgm:chPref val="3"/>
        </dgm:presLayoutVars>
      </dgm:prSet>
      <dgm:spPr/>
      <dgm:t>
        <a:bodyPr/>
        <a:lstStyle/>
        <a:p>
          <a:endParaRPr lang="en-US"/>
        </a:p>
      </dgm:t>
    </dgm:pt>
    <dgm:pt modelId="{544136F0-B02B-44E4-8788-22EE5F534A93}" type="pres">
      <dgm:prSet presAssocID="{429A8F67-F33E-4FF3-9421-475C901E1497}" presName="horzOne" presStyleCnt="0"/>
      <dgm:spPr/>
    </dgm:pt>
  </dgm:ptLst>
  <dgm:cxnLst>
    <dgm:cxn modelId="{553E815C-9907-42E5-AF8D-D70A3157398D}" srcId="{3D3D9309-2AA1-43CA-9275-D7691A6F13A6}" destId="{429A8F67-F33E-4FF3-9421-475C901E1497}" srcOrd="0" destOrd="0" parTransId="{41526D81-9950-48B8-83DD-D2CBA4565FE3}" sibTransId="{EAB5FB09-BF88-4F3D-9EE7-51658FF14675}"/>
    <dgm:cxn modelId="{1FA913BE-ACC2-422A-85EB-5AC3CE7FA92C}" type="presOf" srcId="{429A8F67-F33E-4FF3-9421-475C901E1497}" destId="{B066969C-91F8-4E35-9E57-3C0FCCA77AF6}" srcOrd="0" destOrd="0" presId="urn:microsoft.com/office/officeart/2005/8/layout/hierarchy4"/>
    <dgm:cxn modelId="{A39B3ECA-2BB3-4407-AB1A-5500976F1722}" type="presOf" srcId="{3D3D9309-2AA1-43CA-9275-D7691A6F13A6}" destId="{6B4365D8-EFBE-4F16-BB7E-70E7ADF759CB}" srcOrd="0" destOrd="0" presId="urn:microsoft.com/office/officeart/2005/8/layout/hierarchy4"/>
    <dgm:cxn modelId="{9F026670-B400-4209-A0C7-424555CA9837}" type="presParOf" srcId="{6B4365D8-EFBE-4F16-BB7E-70E7ADF759CB}" destId="{D922E56D-A983-48E2-B3CE-26C1CA7A99D2}" srcOrd="0" destOrd="0" presId="urn:microsoft.com/office/officeart/2005/8/layout/hierarchy4"/>
    <dgm:cxn modelId="{F4B3C70F-DAB7-4C44-AD9C-72A39ED10AF3}" type="presParOf" srcId="{D922E56D-A983-48E2-B3CE-26C1CA7A99D2}" destId="{B066969C-91F8-4E35-9E57-3C0FCCA77AF6}" srcOrd="0" destOrd="0" presId="urn:microsoft.com/office/officeart/2005/8/layout/hierarchy4"/>
    <dgm:cxn modelId="{7C8E4F4B-2DB6-429B-AA7E-DD9260FB6CD9}" type="presParOf" srcId="{D922E56D-A983-48E2-B3CE-26C1CA7A99D2}" destId="{544136F0-B02B-44E4-8788-22EE5F534A93}" srcOrd="1" destOrd="0" presId="urn:microsoft.com/office/officeart/2005/8/layout/hierarchy4"/>
  </dgm:cxnLst>
  <dgm:bg/>
  <dgm:whole/>
  <dgm:extLst>
    <a:ext uri="http://schemas.microsoft.com/office/drawing/2008/diagram">
      <dsp:dataModelExt xmlns:dsp="http://schemas.microsoft.com/office/drawing/2008/diagram" relId="rId4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1#5" csCatId="colorful" phldr="1"/>
      <dgm:spPr/>
      <dgm:t>
        <a:bodyPr/>
        <a:lstStyle/>
        <a:p>
          <a:endParaRPr lang="en-US"/>
        </a:p>
      </dgm:t>
    </dgm:pt>
    <dgm:pt modelId="{41F91C66-0021-453D-89C3-BA5651B874AC}">
      <dgm:prSet custT="1">
        <dgm:style>
          <a:lnRef idx="1">
            <a:schemeClr val="accent3"/>
          </a:lnRef>
          <a:fillRef idx="3">
            <a:schemeClr val="accent3"/>
          </a:fillRef>
          <a:effectRef idx="2">
            <a:schemeClr val="accent3"/>
          </a:effectRef>
          <a:fontRef idx="minor">
            <a:schemeClr val="lt1"/>
          </a:fontRef>
        </dgm:style>
      </dgm:prSet>
      <dgm:spPr>
        <a:ln/>
      </dgm:spPr>
      <dgm:t>
        <a:bodyPr/>
        <a:lstStyle/>
        <a:p>
          <a:r>
            <a:rPr lang="en-US" sz="1100" dirty="0" smtClean="0"/>
            <a:t>ZigBee PRO</a:t>
          </a:r>
          <a:endParaRPr lang="en-US" sz="1100" dirty="0"/>
        </a:p>
      </dgm:t>
    </dgm:pt>
    <dgm:pt modelId="{DC3AFFF7-2D81-45DF-AD23-759BA0804CDC}" type="parTrans" cxnId="{2F017750-CF5A-4E04-B6CB-630101534CD4}">
      <dgm:prSet/>
      <dgm:spPr/>
      <dgm:t>
        <a:bodyPr/>
        <a:lstStyle/>
        <a:p>
          <a:endParaRPr lang="en-US"/>
        </a:p>
      </dgm:t>
    </dgm:pt>
    <dgm:pt modelId="{5049A9FE-C1F9-4994-91CE-801456E555A8}" type="sibTrans" cxnId="{2F017750-CF5A-4E04-B6CB-630101534CD4}">
      <dgm:prSet/>
      <dgm:spPr/>
      <dgm:t>
        <a:bodyPr/>
        <a:lstStyle/>
        <a:p>
          <a:endParaRPr lang="en-US"/>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CCEAE2D5-C52B-4519-A0DA-9BD439631C12}" type="pres">
      <dgm:prSet presAssocID="{41F91C66-0021-453D-89C3-BA5651B874AC}" presName="vertOne" presStyleCnt="0"/>
      <dgm:spPr/>
    </dgm:pt>
    <dgm:pt modelId="{2B5448ED-2CCE-4BA6-9CCE-4F684B6EF58A}" type="pres">
      <dgm:prSet presAssocID="{41F91C66-0021-453D-89C3-BA5651B874AC}" presName="txOne" presStyleLbl="node0" presStyleIdx="0" presStyleCnt="1">
        <dgm:presLayoutVars>
          <dgm:chPref val="3"/>
        </dgm:presLayoutVars>
      </dgm:prSet>
      <dgm:spPr/>
      <dgm:t>
        <a:bodyPr/>
        <a:lstStyle/>
        <a:p>
          <a:endParaRPr lang="en-US"/>
        </a:p>
      </dgm:t>
    </dgm:pt>
    <dgm:pt modelId="{6BCE89B6-814A-4A12-82FC-BFC34D4D17AE}" type="pres">
      <dgm:prSet presAssocID="{41F91C66-0021-453D-89C3-BA5651B874AC}" presName="horzOne" presStyleCnt="0"/>
      <dgm:spPr/>
    </dgm:pt>
  </dgm:ptLst>
  <dgm:cxnLst>
    <dgm:cxn modelId="{5741A22F-4CDB-4609-BA18-8C23FE0C2E64}" type="presOf" srcId="{41F91C66-0021-453D-89C3-BA5651B874AC}" destId="{2B5448ED-2CCE-4BA6-9CCE-4F684B6EF58A}" srcOrd="0" destOrd="0" presId="urn:microsoft.com/office/officeart/2005/8/layout/hierarchy4"/>
    <dgm:cxn modelId="{2F017750-CF5A-4E04-B6CB-630101534CD4}" srcId="{3D3D9309-2AA1-43CA-9275-D7691A6F13A6}" destId="{41F91C66-0021-453D-89C3-BA5651B874AC}" srcOrd="0" destOrd="0" parTransId="{DC3AFFF7-2D81-45DF-AD23-759BA0804CDC}" sibTransId="{5049A9FE-C1F9-4994-91CE-801456E555A8}"/>
    <dgm:cxn modelId="{98688B7D-1545-45EC-A27E-377A12B9B77B}" type="presOf" srcId="{3D3D9309-2AA1-43CA-9275-D7691A6F13A6}" destId="{6B4365D8-EFBE-4F16-BB7E-70E7ADF759CB}" srcOrd="0" destOrd="0" presId="urn:microsoft.com/office/officeart/2005/8/layout/hierarchy4"/>
    <dgm:cxn modelId="{D4F80D1D-2CE1-445A-B69E-681AC2F69658}" type="presParOf" srcId="{6B4365D8-EFBE-4F16-BB7E-70E7ADF759CB}" destId="{CCEAE2D5-C52B-4519-A0DA-9BD439631C12}" srcOrd="0" destOrd="0" presId="urn:microsoft.com/office/officeart/2005/8/layout/hierarchy4"/>
    <dgm:cxn modelId="{C3D08D8A-DB58-4A5B-9CC4-6ABB60042593}" type="presParOf" srcId="{CCEAE2D5-C52B-4519-A0DA-9BD439631C12}" destId="{2B5448ED-2CCE-4BA6-9CCE-4F684B6EF58A}" srcOrd="0" destOrd="0" presId="urn:microsoft.com/office/officeart/2005/8/layout/hierarchy4"/>
    <dgm:cxn modelId="{22B3ED34-5F9A-4D46-8312-954FA8C999EE}" type="presParOf" srcId="{CCEAE2D5-C52B-4519-A0DA-9BD439631C12}" destId="{6BCE89B6-814A-4A12-82FC-BFC34D4D17AE}" srcOrd="1" destOrd="0" presId="urn:microsoft.com/office/officeart/2005/8/layout/hierarchy4"/>
  </dgm:cxnLst>
  <dgm:bg/>
  <dgm:whole/>
  <dgm:extLst>
    <a:ext uri="http://schemas.microsoft.com/office/drawing/2008/diagram">
      <dsp:dataModelExt xmlns:dsp="http://schemas.microsoft.com/office/drawing/2008/diagram" relId="rId5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3D9309-2AA1-43CA-9275-D7691A6F13A6}" type="doc">
      <dgm:prSet loTypeId="urn:microsoft.com/office/officeart/2005/8/layout/hierarchy4" loCatId="list" qsTypeId="urn:microsoft.com/office/officeart/2005/8/quickstyle/simple1" qsCatId="simple" csTypeId="urn:microsoft.com/office/officeart/2005/8/colors/colorful1#6" csCatId="colorful" phldr="1"/>
      <dgm:spPr/>
      <dgm:t>
        <a:bodyPr/>
        <a:lstStyle/>
        <a:p>
          <a:endParaRPr lang="en-US"/>
        </a:p>
      </dgm:t>
    </dgm:pt>
    <dgm:pt modelId="{429A8F67-F33E-4FF3-9421-475C901E1497}">
      <dgm:prSet>
        <dgm:style>
          <a:lnRef idx="1">
            <a:schemeClr val="accent2"/>
          </a:lnRef>
          <a:fillRef idx="3">
            <a:schemeClr val="accent2"/>
          </a:fillRef>
          <a:effectRef idx="2">
            <a:schemeClr val="accent2"/>
          </a:effectRef>
          <a:fontRef idx="minor">
            <a:schemeClr val="lt1"/>
          </a:fontRef>
        </dgm:style>
      </dgm:prSet>
      <dgm:spPr>
        <a:ln/>
      </dgm:spPr>
      <dgm:t>
        <a:bodyPr/>
        <a:lstStyle/>
        <a:p>
          <a:r>
            <a:rPr lang="en-US" dirty="0" smtClean="0"/>
            <a:t>Remote Controls (ZRC)</a:t>
          </a:r>
          <a:endParaRPr lang="en-US" dirty="0"/>
        </a:p>
      </dgm:t>
    </dgm:pt>
    <dgm:pt modelId="{41526D81-9950-48B8-83DD-D2CBA4565FE3}" type="parTrans" cxnId="{553E815C-9907-42E5-AF8D-D70A3157398D}">
      <dgm:prSet/>
      <dgm:spPr/>
      <dgm:t>
        <a:bodyPr/>
        <a:lstStyle/>
        <a:p>
          <a:endParaRPr lang="en-US"/>
        </a:p>
      </dgm:t>
    </dgm:pt>
    <dgm:pt modelId="{EAB5FB09-BF88-4F3D-9EE7-51658FF14675}" type="sibTrans" cxnId="{553E815C-9907-42E5-AF8D-D70A3157398D}">
      <dgm:prSet/>
      <dgm:spPr/>
      <dgm:t>
        <a:bodyPr/>
        <a:lstStyle/>
        <a:p>
          <a:endParaRPr lang="en-US"/>
        </a:p>
      </dgm:t>
    </dgm:pt>
    <dgm:pt modelId="{6B4365D8-EFBE-4F16-BB7E-70E7ADF759CB}" type="pres">
      <dgm:prSet presAssocID="{3D3D9309-2AA1-43CA-9275-D7691A6F13A6}" presName="Name0" presStyleCnt="0">
        <dgm:presLayoutVars>
          <dgm:chPref val="1"/>
          <dgm:dir/>
          <dgm:animOne val="branch"/>
          <dgm:animLvl val="lvl"/>
          <dgm:resizeHandles/>
        </dgm:presLayoutVars>
      </dgm:prSet>
      <dgm:spPr/>
      <dgm:t>
        <a:bodyPr/>
        <a:lstStyle/>
        <a:p>
          <a:endParaRPr lang="en-US"/>
        </a:p>
      </dgm:t>
    </dgm:pt>
    <dgm:pt modelId="{D922E56D-A983-48E2-B3CE-26C1CA7A99D2}" type="pres">
      <dgm:prSet presAssocID="{429A8F67-F33E-4FF3-9421-475C901E1497}" presName="vertOne" presStyleCnt="0"/>
      <dgm:spPr/>
    </dgm:pt>
    <dgm:pt modelId="{B066969C-91F8-4E35-9E57-3C0FCCA77AF6}" type="pres">
      <dgm:prSet presAssocID="{429A8F67-F33E-4FF3-9421-475C901E1497}" presName="txOne" presStyleLbl="node0" presStyleIdx="0" presStyleCnt="1">
        <dgm:presLayoutVars>
          <dgm:chPref val="3"/>
        </dgm:presLayoutVars>
      </dgm:prSet>
      <dgm:spPr/>
      <dgm:t>
        <a:bodyPr/>
        <a:lstStyle/>
        <a:p>
          <a:endParaRPr lang="en-US"/>
        </a:p>
      </dgm:t>
    </dgm:pt>
    <dgm:pt modelId="{544136F0-B02B-44E4-8788-22EE5F534A93}" type="pres">
      <dgm:prSet presAssocID="{429A8F67-F33E-4FF3-9421-475C901E1497}" presName="horzOne" presStyleCnt="0"/>
      <dgm:spPr/>
    </dgm:pt>
  </dgm:ptLst>
  <dgm:cxnLst>
    <dgm:cxn modelId="{F9D37987-BA62-411B-9497-E5897FAF7A64}" type="presOf" srcId="{3D3D9309-2AA1-43CA-9275-D7691A6F13A6}" destId="{6B4365D8-EFBE-4F16-BB7E-70E7ADF759CB}" srcOrd="0" destOrd="0" presId="urn:microsoft.com/office/officeart/2005/8/layout/hierarchy4"/>
    <dgm:cxn modelId="{553E815C-9907-42E5-AF8D-D70A3157398D}" srcId="{3D3D9309-2AA1-43CA-9275-D7691A6F13A6}" destId="{429A8F67-F33E-4FF3-9421-475C901E1497}" srcOrd="0" destOrd="0" parTransId="{41526D81-9950-48B8-83DD-D2CBA4565FE3}" sibTransId="{EAB5FB09-BF88-4F3D-9EE7-51658FF14675}"/>
    <dgm:cxn modelId="{6DCEB927-C338-4141-82EF-B99C6F5E3746}" type="presOf" srcId="{429A8F67-F33E-4FF3-9421-475C901E1497}" destId="{B066969C-91F8-4E35-9E57-3C0FCCA77AF6}" srcOrd="0" destOrd="0" presId="urn:microsoft.com/office/officeart/2005/8/layout/hierarchy4"/>
    <dgm:cxn modelId="{C54DA453-5356-4459-B1A4-F1DDB1990724}" type="presParOf" srcId="{6B4365D8-EFBE-4F16-BB7E-70E7ADF759CB}" destId="{D922E56D-A983-48E2-B3CE-26C1CA7A99D2}" srcOrd="0" destOrd="0" presId="urn:microsoft.com/office/officeart/2005/8/layout/hierarchy4"/>
    <dgm:cxn modelId="{95990968-E078-4789-98B9-A5186D19DC85}" type="presParOf" srcId="{D922E56D-A983-48E2-B3CE-26C1CA7A99D2}" destId="{B066969C-91F8-4E35-9E57-3C0FCCA77AF6}" srcOrd="0" destOrd="0" presId="urn:microsoft.com/office/officeart/2005/8/layout/hierarchy4"/>
    <dgm:cxn modelId="{594FCC98-E27F-44E8-A04C-E0C4E6CF3ACC}" type="presParOf" srcId="{D922E56D-A983-48E2-B3CE-26C1CA7A99D2}" destId="{544136F0-B02B-44E4-8788-22EE5F534A93}" srcOrd="1" destOrd="0" presId="urn:microsoft.com/office/officeart/2005/8/layout/hierarchy4"/>
  </dgm:cxnLst>
  <dgm:bg/>
  <dgm:whole/>
  <dgm:extLst>
    <a:ext uri="http://schemas.microsoft.com/office/drawing/2008/diagram">
      <dsp:dataModelExt xmlns:dsp="http://schemas.microsoft.com/office/drawing/2008/diagram" relId="rId5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B7692-7165-40EB-9874-2BC433B00037}">
      <dsp:nvSpPr>
        <dsp:cNvPr id="0" name=""/>
        <dsp:cNvSpPr/>
      </dsp:nvSpPr>
      <dsp:spPr>
        <a:xfrm>
          <a:off x="0" y="0"/>
          <a:ext cx="789513" cy="485243"/>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Bluetooth </a:t>
          </a:r>
        </a:p>
        <a:p>
          <a:pPr lvl="0" algn="ctr" defTabSz="444500">
            <a:lnSpc>
              <a:spcPct val="90000"/>
            </a:lnSpc>
            <a:spcBef>
              <a:spcPct val="0"/>
            </a:spcBef>
            <a:spcAft>
              <a:spcPct val="35000"/>
            </a:spcAft>
          </a:pPr>
          <a:r>
            <a:rPr lang="en-US" sz="1000" kern="1200" dirty="0" smtClean="0"/>
            <a:t>Link Layer</a:t>
          </a:r>
          <a:endParaRPr lang="en-US" sz="1000" kern="1200" dirty="0"/>
        </a:p>
      </dsp:txBody>
      <dsp:txXfrm>
        <a:off x="14212" y="14212"/>
        <a:ext cx="761089" cy="4568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448ED-2CCE-4BA6-9CCE-4F684B6EF58A}">
      <dsp:nvSpPr>
        <dsp:cNvPr id="0" name=""/>
        <dsp:cNvSpPr/>
      </dsp:nvSpPr>
      <dsp:spPr>
        <a:xfrm>
          <a:off x="1204" y="0"/>
          <a:ext cx="486986" cy="518928"/>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Home Automation (HA1.2)</a:t>
          </a:r>
          <a:endParaRPr lang="en-US" sz="800" kern="1200" dirty="0"/>
        </a:p>
      </dsp:txBody>
      <dsp:txXfrm>
        <a:off x="15467" y="14263"/>
        <a:ext cx="458460" cy="490402"/>
      </dsp:txXfrm>
    </dsp:sp>
    <dsp:sp modelId="{98943A35-F993-4805-8ACC-C4E459EA8907}">
      <dsp:nvSpPr>
        <dsp:cNvPr id="0" name=""/>
        <dsp:cNvSpPr/>
      </dsp:nvSpPr>
      <dsp:spPr>
        <a:xfrm>
          <a:off x="570004" y="0"/>
          <a:ext cx="486986" cy="518928"/>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Light Link (ZLL)</a:t>
          </a:r>
          <a:endParaRPr lang="en-US" sz="800" kern="1200" dirty="0"/>
        </a:p>
      </dsp:txBody>
      <dsp:txXfrm>
        <a:off x="584267" y="14263"/>
        <a:ext cx="458460" cy="490402"/>
      </dsp:txXfrm>
    </dsp:sp>
    <dsp:sp modelId="{4C46D399-31C7-4800-A598-B777C8321681}">
      <dsp:nvSpPr>
        <dsp:cNvPr id="0" name=""/>
        <dsp:cNvSpPr/>
      </dsp:nvSpPr>
      <dsp:spPr>
        <a:xfrm>
          <a:off x="1138805" y="0"/>
          <a:ext cx="486986" cy="518928"/>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Smart Energy (SE1.x)</a:t>
          </a:r>
          <a:endParaRPr lang="en-US" sz="800" kern="1200" dirty="0"/>
        </a:p>
      </dsp:txBody>
      <dsp:txXfrm>
        <a:off x="1153068" y="14263"/>
        <a:ext cx="458460" cy="4904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62DB2-9A8C-47EA-9B99-ECAB483EC160}">
      <dsp:nvSpPr>
        <dsp:cNvPr id="0" name=""/>
        <dsp:cNvSpPr/>
      </dsp:nvSpPr>
      <dsp:spPr>
        <a:xfrm>
          <a:off x="466" y="416"/>
          <a:ext cx="1262522" cy="20788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Media Interfaces</a:t>
          </a:r>
          <a:endParaRPr lang="en-US" sz="800" kern="1200" dirty="0"/>
        </a:p>
      </dsp:txBody>
      <dsp:txXfrm>
        <a:off x="6555" y="6505"/>
        <a:ext cx="1250344" cy="195705"/>
      </dsp:txXfrm>
    </dsp:sp>
    <dsp:sp modelId="{6A081D82-0CA4-4052-8E55-A9D89796B0E8}">
      <dsp:nvSpPr>
        <dsp:cNvPr id="0" name=""/>
        <dsp:cNvSpPr/>
      </dsp:nvSpPr>
      <dsp:spPr>
        <a:xfrm>
          <a:off x="466" y="224969"/>
          <a:ext cx="605816" cy="207883"/>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VTUN</a:t>
          </a:r>
          <a:endParaRPr lang="en-US" sz="800" kern="1200" dirty="0"/>
        </a:p>
      </dsp:txBody>
      <dsp:txXfrm>
        <a:off x="6555" y="231058"/>
        <a:ext cx="593638" cy="195705"/>
      </dsp:txXfrm>
    </dsp:sp>
    <dsp:sp modelId="{A33D8840-E21F-43C2-A20F-218DE7282615}">
      <dsp:nvSpPr>
        <dsp:cNvPr id="0" name=""/>
        <dsp:cNvSpPr/>
      </dsp:nvSpPr>
      <dsp:spPr>
        <a:xfrm>
          <a:off x="657171" y="224969"/>
          <a:ext cx="605816" cy="20788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6LoWPAN</a:t>
          </a:r>
          <a:endParaRPr lang="en-US" sz="800" kern="1200" dirty="0"/>
        </a:p>
      </dsp:txBody>
      <dsp:txXfrm>
        <a:off x="663260" y="231058"/>
        <a:ext cx="593638" cy="195705"/>
      </dsp:txXfrm>
    </dsp:sp>
    <dsp:sp modelId="{9567279F-7A64-4ED0-9904-191F34B121DC}">
      <dsp:nvSpPr>
        <dsp:cNvPr id="0" name=""/>
        <dsp:cNvSpPr/>
      </dsp:nvSpPr>
      <dsp:spPr>
        <a:xfrm>
          <a:off x="657171" y="449522"/>
          <a:ext cx="605816" cy="20788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802.15.4 MAC</a:t>
          </a:r>
          <a:endParaRPr lang="en-US" sz="800" kern="1200" dirty="0"/>
        </a:p>
      </dsp:txBody>
      <dsp:txXfrm>
        <a:off x="663260" y="455611"/>
        <a:ext cx="593638" cy="195705"/>
      </dsp:txXfrm>
    </dsp:sp>
    <dsp:sp modelId="{0AC4907F-756A-43A0-91F6-7657F396517A}">
      <dsp:nvSpPr>
        <dsp:cNvPr id="0" name=""/>
        <dsp:cNvSpPr/>
      </dsp:nvSpPr>
      <dsp:spPr>
        <a:xfrm>
          <a:off x="657171" y="674075"/>
          <a:ext cx="605816" cy="20788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802.15.4 PHY</a:t>
          </a:r>
          <a:endParaRPr lang="en-US" sz="800" kern="1200" dirty="0"/>
        </a:p>
      </dsp:txBody>
      <dsp:txXfrm>
        <a:off x="663260" y="680164"/>
        <a:ext cx="593638" cy="1957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C7600-E941-4C4F-94AB-172DE09694BA}">
      <dsp:nvSpPr>
        <dsp:cNvPr id="0" name=""/>
        <dsp:cNvSpPr/>
      </dsp:nvSpPr>
      <dsp:spPr>
        <a:xfrm>
          <a:off x="616" y="0"/>
          <a:ext cx="1262221" cy="2968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BSD Sockets</a:t>
          </a:r>
          <a:endParaRPr lang="en-US" sz="800" kern="1200" dirty="0"/>
        </a:p>
      </dsp:txBody>
      <dsp:txXfrm>
        <a:off x="9310" y="8694"/>
        <a:ext cx="1244833" cy="279439"/>
      </dsp:txXfrm>
    </dsp:sp>
    <dsp:sp modelId="{8078E1AE-2953-4448-BA28-1FA2DB79ADD8}">
      <dsp:nvSpPr>
        <dsp:cNvPr id="0" name=""/>
        <dsp:cNvSpPr/>
      </dsp:nvSpPr>
      <dsp:spPr>
        <a:xfrm>
          <a:off x="616" y="319923"/>
          <a:ext cx="1262221" cy="2968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UDP</a:t>
          </a:r>
          <a:endParaRPr lang="en-US" sz="800" kern="1200" dirty="0"/>
        </a:p>
      </dsp:txBody>
      <dsp:txXfrm>
        <a:off x="9310" y="328617"/>
        <a:ext cx="1244833" cy="279439"/>
      </dsp:txXfrm>
    </dsp:sp>
    <dsp:sp modelId="{47B8ADC4-DD9D-4EC8-980F-ED3B8E0D57E2}">
      <dsp:nvSpPr>
        <dsp:cNvPr id="0" name=""/>
        <dsp:cNvSpPr/>
      </dsp:nvSpPr>
      <dsp:spPr>
        <a:xfrm>
          <a:off x="616" y="639172"/>
          <a:ext cx="1262221" cy="2968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IPv6</a:t>
          </a:r>
          <a:endParaRPr lang="en-US" sz="800" kern="1200" dirty="0"/>
        </a:p>
      </dsp:txBody>
      <dsp:txXfrm>
        <a:off x="9310" y="647866"/>
        <a:ext cx="1244833" cy="2794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2EA8A-526C-4B65-B6E4-F8363A114BBF}">
      <dsp:nvSpPr>
        <dsp:cNvPr id="0" name=""/>
        <dsp:cNvSpPr/>
      </dsp:nvSpPr>
      <dsp:spPr>
        <a:xfrm>
          <a:off x="935" y="0"/>
          <a:ext cx="378172" cy="32591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DHCPv6</a:t>
          </a:r>
          <a:endParaRPr lang="en-US" sz="800" kern="1200" dirty="0"/>
        </a:p>
      </dsp:txBody>
      <dsp:txXfrm>
        <a:off x="10481" y="9546"/>
        <a:ext cx="359080" cy="306825"/>
      </dsp:txXfrm>
    </dsp:sp>
    <dsp:sp modelId="{50D04CBB-1132-4F6A-AC26-44A6F9C871AF}">
      <dsp:nvSpPr>
        <dsp:cNvPr id="0" name=""/>
        <dsp:cNvSpPr/>
      </dsp:nvSpPr>
      <dsp:spPr>
        <a:xfrm>
          <a:off x="442641" y="0"/>
          <a:ext cx="378172" cy="32591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MLE</a:t>
          </a:r>
          <a:endParaRPr lang="en-US" sz="800" kern="1200" dirty="0"/>
        </a:p>
      </dsp:txBody>
      <dsp:txXfrm>
        <a:off x="452187" y="9546"/>
        <a:ext cx="359080" cy="306825"/>
      </dsp:txXfrm>
    </dsp:sp>
    <dsp:sp modelId="{0F8DD1DE-60AE-49D3-8B0D-D5667D12721B}">
      <dsp:nvSpPr>
        <dsp:cNvPr id="0" name=""/>
        <dsp:cNvSpPr/>
      </dsp:nvSpPr>
      <dsp:spPr>
        <a:xfrm>
          <a:off x="884346" y="0"/>
          <a:ext cx="378172" cy="32591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Route</a:t>
          </a:r>
          <a:endParaRPr lang="en-US" sz="800" kern="1200" dirty="0"/>
        </a:p>
      </dsp:txBody>
      <dsp:txXfrm>
        <a:off x="893892" y="9546"/>
        <a:ext cx="359080" cy="3068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2EA8A-526C-4B65-B6E4-F8363A114BBF}">
      <dsp:nvSpPr>
        <dsp:cNvPr id="0" name=""/>
        <dsp:cNvSpPr/>
      </dsp:nvSpPr>
      <dsp:spPr>
        <a:xfrm>
          <a:off x="248" y="1539"/>
          <a:ext cx="509444" cy="74123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FSCI</a:t>
          </a:r>
          <a:endParaRPr lang="en-US" sz="1000" kern="1200" dirty="0"/>
        </a:p>
      </dsp:txBody>
      <dsp:txXfrm>
        <a:off x="15169" y="16460"/>
        <a:ext cx="479602" cy="711397"/>
      </dsp:txXfrm>
    </dsp:sp>
    <dsp:sp modelId="{509027BE-F377-4FC0-A20A-6E935D12E517}">
      <dsp:nvSpPr>
        <dsp:cNvPr id="0" name=""/>
        <dsp:cNvSpPr/>
      </dsp:nvSpPr>
      <dsp:spPr>
        <a:xfrm>
          <a:off x="248" y="752204"/>
          <a:ext cx="509444" cy="74123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Serial Manager</a:t>
          </a:r>
          <a:endParaRPr lang="en-US" sz="1000" kern="1200" dirty="0"/>
        </a:p>
      </dsp:txBody>
      <dsp:txXfrm>
        <a:off x="15169" y="767125"/>
        <a:ext cx="479602" cy="711397"/>
      </dsp:txXfrm>
    </dsp:sp>
    <dsp:sp modelId="{73901B11-10E8-4190-9AAA-76825A4E43F1}">
      <dsp:nvSpPr>
        <dsp:cNvPr id="0" name=""/>
        <dsp:cNvSpPr/>
      </dsp:nvSpPr>
      <dsp:spPr>
        <a:xfrm>
          <a:off x="248" y="1502870"/>
          <a:ext cx="509444" cy="74123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USB VCP Driver</a:t>
          </a:r>
          <a:endParaRPr lang="en-US" sz="1000" kern="1200" dirty="0"/>
        </a:p>
      </dsp:txBody>
      <dsp:txXfrm>
        <a:off x="15169" y="1517791"/>
        <a:ext cx="479602" cy="71139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9AA73-90F0-480F-9C31-9A9E24AD5F05}">
      <dsp:nvSpPr>
        <dsp:cNvPr id="0" name=""/>
        <dsp:cNvSpPr/>
      </dsp:nvSpPr>
      <dsp:spPr>
        <a:xfrm>
          <a:off x="0" y="0"/>
          <a:ext cx="410942" cy="695562"/>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Linux USB VCP Driver</a:t>
          </a:r>
          <a:endParaRPr lang="en-US" sz="900" kern="1200" dirty="0"/>
        </a:p>
      </dsp:txBody>
      <dsp:txXfrm>
        <a:off x="12036" y="12036"/>
        <a:ext cx="386870" cy="67149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C7600-E941-4C4F-94AB-172DE09694BA}">
      <dsp:nvSpPr>
        <dsp:cNvPr id="0" name=""/>
        <dsp:cNvSpPr/>
      </dsp:nvSpPr>
      <dsp:spPr>
        <a:xfrm>
          <a:off x="214" y="0"/>
          <a:ext cx="1872619" cy="31840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BSD Sockets</a:t>
          </a:r>
          <a:endParaRPr lang="en-US" sz="1000" kern="1200" dirty="0"/>
        </a:p>
      </dsp:txBody>
      <dsp:txXfrm>
        <a:off x="9540" y="9326"/>
        <a:ext cx="1853967" cy="299755"/>
      </dsp:txXfrm>
    </dsp:sp>
    <dsp:sp modelId="{4327D529-8D43-4108-9468-75889EBFCADC}">
      <dsp:nvSpPr>
        <dsp:cNvPr id="0" name=""/>
        <dsp:cNvSpPr/>
      </dsp:nvSpPr>
      <dsp:spPr>
        <a:xfrm>
          <a:off x="214" y="351845"/>
          <a:ext cx="923729" cy="31840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TCP</a:t>
          </a:r>
          <a:endParaRPr lang="en-US" sz="1000" kern="1200" dirty="0"/>
        </a:p>
      </dsp:txBody>
      <dsp:txXfrm>
        <a:off x="9540" y="361171"/>
        <a:ext cx="905077" cy="299755"/>
      </dsp:txXfrm>
    </dsp:sp>
    <dsp:sp modelId="{6D75D385-C764-4D1E-BF16-F679ED356275}">
      <dsp:nvSpPr>
        <dsp:cNvPr id="0" name=""/>
        <dsp:cNvSpPr/>
      </dsp:nvSpPr>
      <dsp:spPr>
        <a:xfrm>
          <a:off x="214" y="702928"/>
          <a:ext cx="299523" cy="31840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IGMP</a:t>
          </a:r>
          <a:endParaRPr lang="en-US" sz="1000" kern="1200" dirty="0"/>
        </a:p>
      </dsp:txBody>
      <dsp:txXfrm>
        <a:off x="8987" y="711701"/>
        <a:ext cx="281977" cy="300861"/>
      </dsp:txXfrm>
    </dsp:sp>
    <dsp:sp modelId="{58E69671-5360-4F28-BEFF-1C9E90451813}">
      <dsp:nvSpPr>
        <dsp:cNvPr id="0" name=""/>
        <dsp:cNvSpPr/>
      </dsp:nvSpPr>
      <dsp:spPr>
        <a:xfrm>
          <a:off x="312318" y="702928"/>
          <a:ext cx="299523" cy="31840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IPv4</a:t>
          </a:r>
          <a:endParaRPr lang="en-US" sz="1000" kern="1200" dirty="0"/>
        </a:p>
      </dsp:txBody>
      <dsp:txXfrm>
        <a:off x="321091" y="711701"/>
        <a:ext cx="281977" cy="300861"/>
      </dsp:txXfrm>
    </dsp:sp>
    <dsp:sp modelId="{934DCD95-AC91-4EBC-892E-0D87899991BE}">
      <dsp:nvSpPr>
        <dsp:cNvPr id="0" name=""/>
        <dsp:cNvSpPr/>
      </dsp:nvSpPr>
      <dsp:spPr>
        <a:xfrm>
          <a:off x="624421" y="702928"/>
          <a:ext cx="299523" cy="31840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ARP</a:t>
          </a:r>
          <a:endParaRPr lang="en-US" sz="1000" kern="1200" dirty="0"/>
        </a:p>
      </dsp:txBody>
      <dsp:txXfrm>
        <a:off x="633194" y="711701"/>
        <a:ext cx="281977" cy="300861"/>
      </dsp:txXfrm>
    </dsp:sp>
    <dsp:sp modelId="{8078E1AE-2953-4448-BA28-1FA2DB79ADD8}">
      <dsp:nvSpPr>
        <dsp:cNvPr id="0" name=""/>
        <dsp:cNvSpPr/>
      </dsp:nvSpPr>
      <dsp:spPr>
        <a:xfrm>
          <a:off x="949104" y="351845"/>
          <a:ext cx="923729" cy="31840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UDP</a:t>
          </a:r>
          <a:endParaRPr lang="en-US" sz="1000" kern="1200" dirty="0"/>
        </a:p>
      </dsp:txBody>
      <dsp:txXfrm>
        <a:off x="958430" y="361171"/>
        <a:ext cx="905077" cy="299755"/>
      </dsp:txXfrm>
    </dsp:sp>
    <dsp:sp modelId="{47B8ADC4-DD9D-4EC8-980F-ED3B8E0D57E2}">
      <dsp:nvSpPr>
        <dsp:cNvPr id="0" name=""/>
        <dsp:cNvSpPr/>
      </dsp:nvSpPr>
      <dsp:spPr>
        <a:xfrm>
          <a:off x="949104" y="702928"/>
          <a:ext cx="299523" cy="31840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IPv6</a:t>
          </a:r>
          <a:endParaRPr lang="en-US" sz="1000" kern="1200" dirty="0"/>
        </a:p>
      </dsp:txBody>
      <dsp:txXfrm>
        <a:off x="957877" y="711701"/>
        <a:ext cx="281977" cy="300861"/>
      </dsp:txXfrm>
    </dsp:sp>
    <dsp:sp modelId="{38F09BA3-0619-436C-87C3-4A541EED817C}">
      <dsp:nvSpPr>
        <dsp:cNvPr id="0" name=""/>
        <dsp:cNvSpPr/>
      </dsp:nvSpPr>
      <dsp:spPr>
        <a:xfrm>
          <a:off x="1261207" y="702928"/>
          <a:ext cx="299523" cy="31840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ICMP</a:t>
          </a:r>
          <a:endParaRPr lang="en-US" sz="1000" kern="1200" dirty="0"/>
        </a:p>
      </dsp:txBody>
      <dsp:txXfrm>
        <a:off x="1269980" y="711701"/>
        <a:ext cx="281977" cy="300861"/>
      </dsp:txXfrm>
    </dsp:sp>
    <dsp:sp modelId="{8FB75064-3B71-4D7F-B2E8-85F03611354A}">
      <dsp:nvSpPr>
        <dsp:cNvPr id="0" name=""/>
        <dsp:cNvSpPr/>
      </dsp:nvSpPr>
      <dsp:spPr>
        <a:xfrm>
          <a:off x="1573310" y="702928"/>
          <a:ext cx="299523" cy="31840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ND</a:t>
          </a:r>
          <a:endParaRPr lang="en-US" sz="1000" kern="1200" dirty="0"/>
        </a:p>
      </dsp:txBody>
      <dsp:txXfrm>
        <a:off x="1582083" y="711701"/>
        <a:ext cx="281977" cy="30086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5FC0E-57C9-4E29-9B23-BA7C9F695518}">
      <dsp:nvSpPr>
        <dsp:cNvPr id="0" name=""/>
        <dsp:cNvSpPr/>
      </dsp:nvSpPr>
      <dsp:spPr>
        <a:xfrm>
          <a:off x="669" y="127"/>
          <a:ext cx="1862482" cy="18211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Media Interfaces</a:t>
          </a:r>
          <a:endParaRPr lang="en-US" sz="1000" kern="1200" dirty="0"/>
        </a:p>
      </dsp:txBody>
      <dsp:txXfrm>
        <a:off x="6003" y="5461"/>
        <a:ext cx="1851814" cy="171442"/>
      </dsp:txXfrm>
    </dsp:sp>
    <dsp:sp modelId="{2787AA0A-C1B7-4D93-B164-97DFF073B89C}">
      <dsp:nvSpPr>
        <dsp:cNvPr id="0" name=""/>
        <dsp:cNvSpPr/>
      </dsp:nvSpPr>
      <dsp:spPr>
        <a:xfrm>
          <a:off x="669" y="228513"/>
          <a:ext cx="587904" cy="18211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Ethernet</a:t>
          </a:r>
          <a:endParaRPr lang="en-US" sz="1000" kern="1200" dirty="0"/>
        </a:p>
      </dsp:txBody>
      <dsp:txXfrm>
        <a:off x="6003" y="233847"/>
        <a:ext cx="577236" cy="171442"/>
      </dsp:txXfrm>
    </dsp:sp>
    <dsp:sp modelId="{9EE4B2CF-348B-4910-B0A3-F36E6EEC85B7}">
      <dsp:nvSpPr>
        <dsp:cNvPr id="0" name=""/>
        <dsp:cNvSpPr/>
      </dsp:nvSpPr>
      <dsp:spPr>
        <a:xfrm>
          <a:off x="637958" y="228513"/>
          <a:ext cx="587904" cy="18211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WiFi</a:t>
          </a:r>
          <a:endParaRPr lang="en-US" sz="1000" kern="1200" dirty="0"/>
        </a:p>
      </dsp:txBody>
      <dsp:txXfrm>
        <a:off x="643292" y="233847"/>
        <a:ext cx="577236" cy="171442"/>
      </dsp:txXfrm>
    </dsp:sp>
    <dsp:sp modelId="{4852B863-6A5D-4128-9B2E-27AED2A1FD1E}">
      <dsp:nvSpPr>
        <dsp:cNvPr id="0" name=""/>
        <dsp:cNvSpPr/>
      </dsp:nvSpPr>
      <dsp:spPr>
        <a:xfrm>
          <a:off x="1275247" y="228513"/>
          <a:ext cx="587904" cy="182110"/>
        </a:xfrm>
        <a:prstGeom prst="roundRect">
          <a:avLst>
            <a:gd name="adj" fmla="val 1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TUN Driver</a:t>
          </a:r>
          <a:endParaRPr lang="en-US" sz="1000" kern="1200" dirty="0"/>
        </a:p>
      </dsp:txBody>
      <dsp:txXfrm>
        <a:off x="1280581" y="233847"/>
        <a:ext cx="577236" cy="17144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9AA73-90F0-480F-9C31-9A9E24AD5F05}">
      <dsp:nvSpPr>
        <dsp:cNvPr id="0" name=""/>
        <dsp:cNvSpPr/>
      </dsp:nvSpPr>
      <dsp:spPr>
        <a:xfrm>
          <a:off x="200" y="0"/>
          <a:ext cx="410540" cy="695562"/>
        </a:xfrm>
        <a:prstGeom prst="roundRect">
          <a:avLst>
            <a:gd name="adj" fmla="val 10000"/>
          </a:avLst>
        </a:prstGeom>
        <a:solidFill>
          <a:srgbClr val="EA4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FSCI Linux Module</a:t>
          </a:r>
          <a:endParaRPr lang="en-US" sz="1000" kern="1200" dirty="0"/>
        </a:p>
      </dsp:txBody>
      <dsp:txXfrm>
        <a:off x="12224" y="12024"/>
        <a:ext cx="386492" cy="67151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9AA73-90F0-480F-9C31-9A9E24AD5F05}">
      <dsp:nvSpPr>
        <dsp:cNvPr id="0" name=""/>
        <dsp:cNvSpPr/>
      </dsp:nvSpPr>
      <dsp:spPr>
        <a:xfrm>
          <a:off x="0" y="0"/>
          <a:ext cx="1882818" cy="473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AirSync5 Agent</a:t>
          </a:r>
          <a:endParaRPr lang="en-US" sz="1200" kern="1200" dirty="0"/>
        </a:p>
      </dsp:txBody>
      <dsp:txXfrm>
        <a:off x="13863" y="13863"/>
        <a:ext cx="1855092" cy="445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B7692-7165-40EB-9874-2BC433B00037}">
      <dsp:nvSpPr>
        <dsp:cNvPr id="0" name=""/>
        <dsp:cNvSpPr/>
      </dsp:nvSpPr>
      <dsp:spPr>
        <a:xfrm>
          <a:off x="0" y="0"/>
          <a:ext cx="3086962" cy="485243"/>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IEEE 802.15.4 (low power networking)</a:t>
          </a:r>
          <a:endParaRPr lang="en-US" sz="1000" kern="1200" dirty="0"/>
        </a:p>
      </dsp:txBody>
      <dsp:txXfrm>
        <a:off x="14212" y="14212"/>
        <a:ext cx="3058538" cy="45681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62DB2-9A8C-47EA-9B99-ECAB483EC160}">
      <dsp:nvSpPr>
        <dsp:cNvPr id="0" name=""/>
        <dsp:cNvSpPr/>
      </dsp:nvSpPr>
      <dsp:spPr>
        <a:xfrm>
          <a:off x="637" y="314"/>
          <a:ext cx="1304362" cy="20601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Media Interfaces</a:t>
          </a:r>
          <a:endParaRPr lang="en-US" sz="1000" kern="1200" dirty="0"/>
        </a:p>
      </dsp:txBody>
      <dsp:txXfrm>
        <a:off x="6671" y="6348"/>
        <a:ext cx="1292294" cy="193944"/>
      </dsp:txXfrm>
    </dsp:sp>
    <dsp:sp modelId="{A33D8840-E21F-43C2-A20F-218DE7282615}">
      <dsp:nvSpPr>
        <dsp:cNvPr id="0" name=""/>
        <dsp:cNvSpPr/>
      </dsp:nvSpPr>
      <dsp:spPr>
        <a:xfrm>
          <a:off x="637" y="223516"/>
          <a:ext cx="1304362" cy="20601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6LoWPAN</a:t>
          </a:r>
          <a:endParaRPr lang="en-US" sz="1000" kern="1200" dirty="0"/>
        </a:p>
      </dsp:txBody>
      <dsp:txXfrm>
        <a:off x="6671" y="229550"/>
        <a:ext cx="1292294" cy="193944"/>
      </dsp:txXfrm>
    </dsp:sp>
    <dsp:sp modelId="{9567279F-7A64-4ED0-9904-191F34B121DC}">
      <dsp:nvSpPr>
        <dsp:cNvPr id="0" name=""/>
        <dsp:cNvSpPr/>
      </dsp:nvSpPr>
      <dsp:spPr>
        <a:xfrm>
          <a:off x="637" y="446719"/>
          <a:ext cx="1304362" cy="20601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802.15.4 MAC</a:t>
          </a:r>
          <a:endParaRPr lang="en-US" sz="1000" kern="1200" dirty="0"/>
        </a:p>
      </dsp:txBody>
      <dsp:txXfrm>
        <a:off x="6671" y="452753"/>
        <a:ext cx="1292294" cy="193944"/>
      </dsp:txXfrm>
    </dsp:sp>
    <dsp:sp modelId="{0AC4907F-756A-43A0-91F6-7657F396517A}">
      <dsp:nvSpPr>
        <dsp:cNvPr id="0" name=""/>
        <dsp:cNvSpPr/>
      </dsp:nvSpPr>
      <dsp:spPr>
        <a:xfrm>
          <a:off x="637" y="669922"/>
          <a:ext cx="1304362" cy="20601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802.15.4 PHY</a:t>
          </a:r>
          <a:endParaRPr lang="en-US" sz="1000" kern="1200" dirty="0"/>
        </a:p>
      </dsp:txBody>
      <dsp:txXfrm>
        <a:off x="6671" y="675956"/>
        <a:ext cx="1292294" cy="19394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C7600-E941-4C4F-94AB-172DE09694BA}">
      <dsp:nvSpPr>
        <dsp:cNvPr id="0" name=""/>
        <dsp:cNvSpPr/>
      </dsp:nvSpPr>
      <dsp:spPr>
        <a:xfrm>
          <a:off x="637" y="0"/>
          <a:ext cx="1304362" cy="2943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BSD Sockets</a:t>
          </a:r>
          <a:endParaRPr lang="en-US" sz="1000" kern="1200" dirty="0"/>
        </a:p>
      </dsp:txBody>
      <dsp:txXfrm>
        <a:off x="9257" y="8620"/>
        <a:ext cx="1287122" cy="277072"/>
      </dsp:txXfrm>
    </dsp:sp>
    <dsp:sp modelId="{8078E1AE-2953-4448-BA28-1FA2DB79ADD8}">
      <dsp:nvSpPr>
        <dsp:cNvPr id="0" name=""/>
        <dsp:cNvSpPr/>
      </dsp:nvSpPr>
      <dsp:spPr>
        <a:xfrm>
          <a:off x="637" y="317929"/>
          <a:ext cx="1304362" cy="2943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UDP</a:t>
          </a:r>
          <a:endParaRPr lang="en-US" sz="1000" kern="1200" dirty="0"/>
        </a:p>
      </dsp:txBody>
      <dsp:txXfrm>
        <a:off x="9257" y="326549"/>
        <a:ext cx="1287122" cy="277072"/>
      </dsp:txXfrm>
    </dsp:sp>
    <dsp:sp modelId="{C4DB98A4-5283-4604-8564-A19026C9E2CE}">
      <dsp:nvSpPr>
        <dsp:cNvPr id="0" name=""/>
        <dsp:cNvSpPr/>
      </dsp:nvSpPr>
      <dsp:spPr>
        <a:xfrm>
          <a:off x="637" y="635376"/>
          <a:ext cx="1304362" cy="2943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IPv6</a:t>
          </a:r>
          <a:endParaRPr lang="en-US" sz="1000" kern="1200" dirty="0"/>
        </a:p>
      </dsp:txBody>
      <dsp:txXfrm>
        <a:off x="9257" y="643996"/>
        <a:ext cx="1287122" cy="27707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81E08-ADDE-416F-A222-9B55F3C1AFD8}">
      <dsp:nvSpPr>
        <dsp:cNvPr id="0" name=""/>
        <dsp:cNvSpPr/>
      </dsp:nvSpPr>
      <dsp:spPr>
        <a:xfrm>
          <a:off x="469" y="306"/>
          <a:ext cx="1304699" cy="41700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User Application</a:t>
          </a:r>
          <a:endParaRPr lang="en-US" sz="800" kern="1200" dirty="0"/>
        </a:p>
      </dsp:txBody>
      <dsp:txXfrm>
        <a:off x="12683" y="12520"/>
        <a:ext cx="1280271" cy="392577"/>
      </dsp:txXfrm>
    </dsp:sp>
    <dsp:sp modelId="{E215E3DD-18B7-4899-B84B-19C2D7B0D33F}">
      <dsp:nvSpPr>
        <dsp:cNvPr id="0" name=""/>
        <dsp:cNvSpPr/>
      </dsp:nvSpPr>
      <dsp:spPr>
        <a:xfrm>
          <a:off x="469" y="452370"/>
          <a:ext cx="411836" cy="41700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DHCPv6</a:t>
          </a:r>
          <a:endParaRPr lang="en-US" sz="800" kern="1200" dirty="0"/>
        </a:p>
      </dsp:txBody>
      <dsp:txXfrm>
        <a:off x="12531" y="464432"/>
        <a:ext cx="387712" cy="392881"/>
      </dsp:txXfrm>
    </dsp:sp>
    <dsp:sp modelId="{CF3414CB-2621-4EEA-A065-244E9A1DF5A0}">
      <dsp:nvSpPr>
        <dsp:cNvPr id="0" name=""/>
        <dsp:cNvSpPr/>
      </dsp:nvSpPr>
      <dsp:spPr>
        <a:xfrm>
          <a:off x="446900" y="452370"/>
          <a:ext cx="411836" cy="41700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MLE</a:t>
          </a:r>
          <a:endParaRPr lang="en-US" sz="800" kern="1200" dirty="0"/>
        </a:p>
      </dsp:txBody>
      <dsp:txXfrm>
        <a:off x="458962" y="464432"/>
        <a:ext cx="387712" cy="392881"/>
      </dsp:txXfrm>
    </dsp:sp>
    <dsp:sp modelId="{B4E947EB-DA6B-49CB-8C77-F298B9121BAB}">
      <dsp:nvSpPr>
        <dsp:cNvPr id="0" name=""/>
        <dsp:cNvSpPr/>
      </dsp:nvSpPr>
      <dsp:spPr>
        <a:xfrm>
          <a:off x="893331" y="452370"/>
          <a:ext cx="411836" cy="41700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Route</a:t>
          </a:r>
          <a:endParaRPr lang="en-US" sz="800" kern="1200" dirty="0"/>
        </a:p>
      </dsp:txBody>
      <dsp:txXfrm>
        <a:off x="905393" y="464432"/>
        <a:ext cx="387712" cy="3928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B7692-7165-40EB-9874-2BC433B00037}">
      <dsp:nvSpPr>
        <dsp:cNvPr id="0" name=""/>
        <dsp:cNvSpPr/>
      </dsp:nvSpPr>
      <dsp:spPr>
        <a:xfrm>
          <a:off x="0" y="0"/>
          <a:ext cx="1785507" cy="485243"/>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IEEE 802.11n</a:t>
          </a:r>
        </a:p>
        <a:p>
          <a:pPr lvl="0" algn="ctr" defTabSz="444500">
            <a:lnSpc>
              <a:spcPct val="90000"/>
            </a:lnSpc>
            <a:spcBef>
              <a:spcPct val="0"/>
            </a:spcBef>
            <a:spcAft>
              <a:spcPct val="35000"/>
            </a:spcAft>
          </a:pPr>
          <a:r>
            <a:rPr lang="en-US" sz="1000" kern="1200" dirty="0" smtClean="0"/>
            <a:t>(high data rate networking)</a:t>
          </a:r>
          <a:endParaRPr lang="en-US" sz="1000" kern="1200" dirty="0"/>
        </a:p>
      </dsp:txBody>
      <dsp:txXfrm>
        <a:off x="14212" y="14212"/>
        <a:ext cx="1757083" cy="456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B7692-7165-40EB-9874-2BC433B00037}">
      <dsp:nvSpPr>
        <dsp:cNvPr id="0" name=""/>
        <dsp:cNvSpPr/>
      </dsp:nvSpPr>
      <dsp:spPr>
        <a:xfrm>
          <a:off x="0" y="0"/>
          <a:ext cx="1002180" cy="485243"/>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IEEE 802.15.4e</a:t>
          </a:r>
        </a:p>
      </dsp:txBody>
      <dsp:txXfrm>
        <a:off x="14212" y="14212"/>
        <a:ext cx="973756" cy="456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B7692-7165-40EB-9874-2BC433B00037}">
      <dsp:nvSpPr>
        <dsp:cNvPr id="0" name=""/>
        <dsp:cNvSpPr/>
      </dsp:nvSpPr>
      <dsp:spPr>
        <a:xfrm>
          <a:off x="0" y="0"/>
          <a:ext cx="789513" cy="736259"/>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Bluetooth </a:t>
          </a:r>
        </a:p>
        <a:p>
          <a:pPr lvl="0" algn="ctr" defTabSz="488950">
            <a:lnSpc>
              <a:spcPct val="90000"/>
            </a:lnSpc>
            <a:spcBef>
              <a:spcPct val="0"/>
            </a:spcBef>
            <a:spcAft>
              <a:spcPct val="35000"/>
            </a:spcAft>
          </a:pPr>
          <a:r>
            <a:rPr lang="en-US" sz="1100" kern="1200" dirty="0" smtClean="0"/>
            <a:t>Host Stack </a:t>
          </a:r>
        </a:p>
      </dsp:txBody>
      <dsp:txXfrm>
        <a:off x="21564" y="21564"/>
        <a:ext cx="746385" cy="6931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6969C-91F8-4E35-9E57-3C0FCCA77AF6}">
      <dsp:nvSpPr>
        <dsp:cNvPr id="0" name=""/>
        <dsp:cNvSpPr/>
      </dsp:nvSpPr>
      <dsp:spPr>
        <a:xfrm>
          <a:off x="1710" y="217"/>
          <a:ext cx="3652680" cy="219196"/>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TCP / UDP</a:t>
          </a:r>
          <a:endParaRPr lang="en-US" sz="1200" kern="1200" dirty="0"/>
        </a:p>
      </dsp:txBody>
      <dsp:txXfrm>
        <a:off x="8130" y="6637"/>
        <a:ext cx="3639840" cy="206356"/>
      </dsp:txXfrm>
    </dsp:sp>
    <dsp:sp modelId="{EAB1F602-6092-4029-9701-CE1898722740}">
      <dsp:nvSpPr>
        <dsp:cNvPr id="0" name=""/>
        <dsp:cNvSpPr/>
      </dsp:nvSpPr>
      <dsp:spPr>
        <a:xfrm>
          <a:off x="1710" y="277397"/>
          <a:ext cx="3652680" cy="219196"/>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IPv4 / IPv6</a:t>
          </a:r>
        </a:p>
      </dsp:txBody>
      <dsp:txXfrm>
        <a:off x="8130" y="283817"/>
        <a:ext cx="3639840" cy="206356"/>
      </dsp:txXfrm>
    </dsp:sp>
    <dsp:sp modelId="{C671BB9B-1698-4813-942F-995B746BCCD1}">
      <dsp:nvSpPr>
        <dsp:cNvPr id="0" name=""/>
        <dsp:cNvSpPr/>
      </dsp:nvSpPr>
      <dsp:spPr>
        <a:xfrm>
          <a:off x="1710" y="554577"/>
          <a:ext cx="1788775" cy="219196"/>
        </a:xfrm>
        <a:prstGeom prst="roundRect">
          <a:avLst>
            <a:gd name="adj" fmla="val 10000"/>
          </a:avLst>
        </a:prstGeom>
        <a:noFill/>
        <a:ln w="9525" cap="flat" cmpd="sng" algn="ctr">
          <a:no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kern="1200" dirty="0" smtClean="0"/>
        </a:p>
      </dsp:txBody>
      <dsp:txXfrm>
        <a:off x="8130" y="560997"/>
        <a:ext cx="1775935" cy="206356"/>
      </dsp:txXfrm>
    </dsp:sp>
    <dsp:sp modelId="{1F9B93D8-F98E-44C4-AD1F-496C83140EAF}">
      <dsp:nvSpPr>
        <dsp:cNvPr id="0" name=""/>
        <dsp:cNvSpPr/>
      </dsp:nvSpPr>
      <dsp:spPr>
        <a:xfrm>
          <a:off x="1865614" y="554577"/>
          <a:ext cx="1788775" cy="219196"/>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6LoWPAN</a:t>
          </a:r>
        </a:p>
      </dsp:txBody>
      <dsp:txXfrm>
        <a:off x="1872034" y="560997"/>
        <a:ext cx="1775935" cy="206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6969C-91F8-4E35-9E57-3C0FCCA77AF6}">
      <dsp:nvSpPr>
        <dsp:cNvPr id="0" name=""/>
        <dsp:cNvSpPr/>
      </dsp:nvSpPr>
      <dsp:spPr>
        <a:xfrm>
          <a:off x="0" y="0"/>
          <a:ext cx="620266" cy="781296"/>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RF4CE </a:t>
          </a:r>
        </a:p>
      </dsp:txBody>
      <dsp:txXfrm>
        <a:off x="18167" y="18167"/>
        <a:ext cx="583932" cy="7449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448ED-2CCE-4BA6-9CCE-4F684B6EF58A}">
      <dsp:nvSpPr>
        <dsp:cNvPr id="0" name=""/>
        <dsp:cNvSpPr/>
      </dsp:nvSpPr>
      <dsp:spPr>
        <a:xfrm>
          <a:off x="0" y="0"/>
          <a:ext cx="1573072" cy="781292"/>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ZigBee PRO</a:t>
          </a:r>
          <a:endParaRPr lang="en-US" sz="1100" kern="1200" dirty="0"/>
        </a:p>
      </dsp:txBody>
      <dsp:txXfrm>
        <a:off x="22883" y="22883"/>
        <a:ext cx="1527306" cy="7355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6969C-91F8-4E35-9E57-3C0FCCA77AF6}">
      <dsp:nvSpPr>
        <dsp:cNvPr id="0" name=""/>
        <dsp:cNvSpPr/>
      </dsp:nvSpPr>
      <dsp:spPr>
        <a:xfrm>
          <a:off x="0" y="0"/>
          <a:ext cx="566152" cy="510111"/>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Remote Controls (ZRC)</a:t>
          </a:r>
          <a:endParaRPr lang="en-US" sz="900" kern="1200" dirty="0"/>
        </a:p>
      </dsp:txBody>
      <dsp:txXfrm>
        <a:off x="14941" y="14941"/>
        <a:ext cx="536270" cy="4802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3"/>
          <p:cNvSpPr>
            <a:spLocks noGrp="1" noChangeArrowheads="1"/>
          </p:cNvSpPr>
          <p:nvPr>
            <p:ph type="dt" sz="quarter" idx="1"/>
          </p:nvPr>
        </p:nvSpPr>
        <p:spPr bwMode="auto">
          <a:xfrm>
            <a:off x="2586092" y="9239448"/>
            <a:ext cx="2347414"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solidFill>
                  <a:schemeClr val="tx1">
                    <a:lumMod val="75000"/>
                    <a:lumOff val="25000"/>
                  </a:schemeClr>
                </a:solidFill>
              </a:rPr>
              <a:pPr algn="l"/>
              <a:t>2/18/2016 5:13:18 PM</a:t>
            </a:fld>
            <a:endParaRPr lang="en-US" sz="900" dirty="0">
              <a:solidFill>
                <a:schemeClr val="tx1">
                  <a:lumMod val="75000"/>
                  <a:lumOff val="25000"/>
                </a:schemeClr>
              </a:solidFill>
            </a:endParaRPr>
          </a:p>
        </p:txBody>
      </p:sp>
      <p:sp>
        <p:nvSpPr>
          <p:cNvPr id="9" name="Rectangle 4"/>
          <p:cNvSpPr>
            <a:spLocks noGrp="1" noChangeArrowheads="1"/>
          </p:cNvSpPr>
          <p:nvPr>
            <p:ph type="ftr" sz="quarter" idx="2"/>
          </p:nvPr>
        </p:nvSpPr>
        <p:spPr bwMode="auto">
          <a:xfrm>
            <a:off x="452493" y="9239448"/>
            <a:ext cx="2732195" cy="2796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dirty="0" smtClean="0">
                <a:solidFill>
                  <a:schemeClr val="tx1">
                    <a:lumMod val="75000"/>
                    <a:lumOff val="25000"/>
                  </a:schemeClr>
                </a:solidFill>
              </a:rPr>
              <a:t>Confidential and Proprietary, © NXP</a:t>
            </a:r>
            <a:endParaRPr lang="en-US" sz="900" dirty="0">
              <a:solidFill>
                <a:schemeClr val="tx1">
                  <a:lumMod val="75000"/>
                  <a:lumOff val="25000"/>
                </a:schemeClr>
              </a:solidFill>
            </a:endParaRPr>
          </a:p>
        </p:txBody>
      </p:sp>
      <p:sp>
        <p:nvSpPr>
          <p:cNvPr id="10" name="Rectangle 5"/>
          <p:cNvSpPr>
            <a:spLocks noGrp="1" noChangeArrowheads="1"/>
          </p:cNvSpPr>
          <p:nvPr>
            <p:ph type="sldNum" sz="quarter" idx="3"/>
          </p:nvPr>
        </p:nvSpPr>
        <p:spPr bwMode="auto">
          <a:xfrm>
            <a:off x="50464" y="9017036"/>
            <a:ext cx="416205"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solidFill>
                  <a:schemeClr val="tx1">
                    <a:lumMod val="75000"/>
                    <a:lumOff val="25000"/>
                  </a:schemeClr>
                </a:solidFill>
              </a:rPr>
              <a:pPr/>
              <a:t>‹#›</a:t>
            </a:fld>
            <a:endParaRPr lang="en-US" sz="1000" dirty="0">
              <a:solidFill>
                <a:schemeClr val="tx1">
                  <a:lumMod val="75000"/>
                  <a:lumOff val="25000"/>
                </a:schemeClr>
              </a:solidFill>
            </a:endParaRPr>
          </a:p>
        </p:txBody>
      </p:sp>
      <p:grpSp>
        <p:nvGrpSpPr>
          <p:cNvPr id="6" name="Group 5"/>
          <p:cNvGrpSpPr/>
          <p:nvPr/>
        </p:nvGrpSpPr>
        <p:grpSpPr>
          <a:xfrm>
            <a:off x="6536576" y="9239119"/>
            <a:ext cx="516353" cy="185990"/>
            <a:chOff x="271463" y="2852738"/>
            <a:chExt cx="3190876" cy="1149350"/>
          </a:xfrm>
        </p:grpSpPr>
        <p:sp>
          <p:nvSpPr>
            <p:cNvPr id="11"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789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 name="Rectangle 3"/>
          <p:cNvSpPr>
            <a:spLocks noGrp="1" noChangeArrowheads="1"/>
          </p:cNvSpPr>
          <p:nvPr>
            <p:ph type="dt" sz="quarter" idx="1"/>
          </p:nvPr>
        </p:nvSpPr>
        <p:spPr bwMode="auto">
          <a:xfrm>
            <a:off x="2586092" y="9239448"/>
            <a:ext cx="2347414"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solidFill>
                  <a:schemeClr val="tx1">
                    <a:lumMod val="75000"/>
                    <a:lumOff val="25000"/>
                  </a:schemeClr>
                </a:solidFill>
              </a:rPr>
              <a:pPr algn="l"/>
              <a:t>2/18/2016 5:13:17 PM</a:t>
            </a:fld>
            <a:endParaRPr lang="en-US" sz="900" dirty="0">
              <a:solidFill>
                <a:schemeClr val="tx1">
                  <a:lumMod val="75000"/>
                  <a:lumOff val="25000"/>
                </a:schemeClr>
              </a:solidFill>
            </a:endParaRPr>
          </a:p>
        </p:txBody>
      </p:sp>
      <p:sp>
        <p:nvSpPr>
          <p:cNvPr id="13" name="Rectangle 4"/>
          <p:cNvSpPr>
            <a:spLocks noGrp="1" noChangeArrowheads="1"/>
          </p:cNvSpPr>
          <p:nvPr>
            <p:ph type="ftr" sz="quarter" idx="4"/>
          </p:nvPr>
        </p:nvSpPr>
        <p:spPr bwMode="auto">
          <a:xfrm>
            <a:off x="452493" y="9239448"/>
            <a:ext cx="2732195" cy="2796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dirty="0" smtClean="0">
                <a:solidFill>
                  <a:schemeClr val="tx1">
                    <a:lumMod val="75000"/>
                    <a:lumOff val="25000"/>
                  </a:schemeClr>
                </a:solidFill>
              </a:rPr>
              <a:t>Confidential and Proprietary, © NXP</a:t>
            </a:r>
            <a:endParaRPr lang="en-US" sz="900" dirty="0">
              <a:solidFill>
                <a:schemeClr val="tx1">
                  <a:lumMod val="75000"/>
                  <a:lumOff val="25000"/>
                </a:schemeClr>
              </a:solidFill>
            </a:endParaRPr>
          </a:p>
        </p:txBody>
      </p:sp>
      <p:sp>
        <p:nvSpPr>
          <p:cNvPr id="14" name="Rectangle 5"/>
          <p:cNvSpPr>
            <a:spLocks noGrp="1" noChangeArrowheads="1"/>
          </p:cNvSpPr>
          <p:nvPr>
            <p:ph type="sldNum" sz="quarter" idx="5"/>
          </p:nvPr>
        </p:nvSpPr>
        <p:spPr bwMode="auto">
          <a:xfrm>
            <a:off x="50464" y="9017036"/>
            <a:ext cx="416205"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solidFill>
                  <a:schemeClr val="tx1">
                    <a:lumMod val="75000"/>
                    <a:lumOff val="25000"/>
                  </a:schemeClr>
                </a:solidFill>
              </a:rPr>
              <a:pPr/>
              <a:t>‹#›</a:t>
            </a:fld>
            <a:endParaRPr lang="en-US" sz="1000" dirty="0">
              <a:solidFill>
                <a:schemeClr val="tx1">
                  <a:lumMod val="75000"/>
                  <a:lumOff val="25000"/>
                </a:schemeClr>
              </a:solidFill>
            </a:endParaRPr>
          </a:p>
        </p:txBody>
      </p:sp>
      <p:grpSp>
        <p:nvGrpSpPr>
          <p:cNvPr id="15" name="Group 14"/>
          <p:cNvGrpSpPr/>
          <p:nvPr/>
        </p:nvGrpSpPr>
        <p:grpSpPr>
          <a:xfrm>
            <a:off x="6536576" y="9239119"/>
            <a:ext cx="516353" cy="185990"/>
            <a:chOff x="271463" y="2852738"/>
            <a:chExt cx="3190876" cy="1149350"/>
          </a:xfrm>
        </p:grpSpPr>
        <p:sp>
          <p:nvSpPr>
            <p:cNvPr id="16"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0800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learnabout-electronics.org/PSU/psu31.php"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www.learnabout-electronics.org/PSU/psu32.php"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rgbClr val="8064A2">
                    <a:lumMod val="85000"/>
                    <a:lumOff val="15000"/>
                  </a:srgbClr>
                </a:solidFill>
              </a:rPr>
              <a:pPr/>
              <a:t>1</a:t>
            </a:fld>
            <a:endParaRPr lang="en-US" dirty="0">
              <a:solidFill>
                <a:srgbClr val="8064A2">
                  <a:lumMod val="85000"/>
                  <a:lumOff val="15000"/>
                </a:srgbClr>
              </a:solidFill>
            </a:endParaRPr>
          </a:p>
        </p:txBody>
      </p:sp>
    </p:spTree>
    <p:extLst>
      <p:ext uri="{BB962C8B-B14F-4D97-AF65-F5344CB8AC3E}">
        <p14:creationId xmlns:p14="http://schemas.microsoft.com/office/powerpoint/2010/main" val="2780978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701553"/>
            <a:ext cx="5851525" cy="3178922"/>
          </a:xfrm>
        </p:spPr>
        <p:txBody>
          <a:bodyPr/>
          <a:lstStyle/>
          <a:p>
            <a:r>
              <a:rPr lang="en-US" sz="2800" dirty="0" smtClean="0"/>
              <a:t>So… Why Thread</a:t>
            </a:r>
            <a:endParaRPr lang="en-US" sz="2800"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20</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769996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115175" cy="5335588"/>
          </a:xfrm>
        </p:spPr>
      </p:sp>
      <p:sp>
        <p:nvSpPr>
          <p:cNvPr id="3" name="Notes Placeholder 2"/>
          <p:cNvSpPr>
            <a:spLocks noGrp="1"/>
          </p:cNvSpPr>
          <p:nvPr>
            <p:ph type="body" idx="1"/>
          </p:nvPr>
        </p:nvSpPr>
        <p:spPr>
          <a:xfrm>
            <a:off x="2" y="5372100"/>
            <a:ext cx="7315200" cy="4229100"/>
          </a:xfrm>
        </p:spPr>
        <p:txBody>
          <a:bodyPr>
            <a:normAutofit/>
          </a:bodyPr>
          <a:lstStyle/>
          <a:p>
            <a:pPr>
              <a:buFont typeface="Arial" pitchFamily="34" charset="0"/>
              <a:buChar char="•"/>
            </a:pPr>
            <a:endParaRPr lang="en-US" sz="1300" dirty="0"/>
          </a:p>
        </p:txBody>
      </p:sp>
      <p:sp>
        <p:nvSpPr>
          <p:cNvPr id="4" name="Slide Number Placeholder 3"/>
          <p:cNvSpPr>
            <a:spLocks noGrp="1"/>
          </p:cNvSpPr>
          <p:nvPr>
            <p:ph type="sldNum" sz="quarter" idx="10"/>
          </p:nvPr>
        </p:nvSpPr>
        <p:spPr/>
        <p:txBody>
          <a:bodyPr/>
          <a:lstStyle/>
          <a:p>
            <a:fld id="{885AF5F3-1A96-4FB0-9ED1-44AAC5554486}" type="slidenum">
              <a:rPr lang="en-US" smtClean="0"/>
              <a:pPr/>
              <a:t>22</a:t>
            </a:fld>
            <a:endParaRPr lang="en-US" dirty="0"/>
          </a:p>
        </p:txBody>
      </p:sp>
    </p:spTree>
    <p:extLst>
      <p:ext uri="{BB962C8B-B14F-4D97-AF65-F5344CB8AC3E}">
        <p14:creationId xmlns:p14="http://schemas.microsoft.com/office/powerpoint/2010/main" val="1250898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753C7E-F449-4432-B2E8-C8ADB87CA388}" type="slidenum">
              <a:rPr lang="en-US"/>
              <a:pPr fontAlgn="base">
                <a:spcBef>
                  <a:spcPct val="0"/>
                </a:spcBef>
                <a:spcAft>
                  <a:spcPct val="0"/>
                </a:spcAft>
              </a:pPr>
              <a:t>23</a:t>
            </a:fld>
            <a:endParaRPr lang="en-US"/>
          </a:p>
        </p:txBody>
      </p:sp>
      <p:sp>
        <p:nvSpPr>
          <p:cNvPr id="44035" name="Rectangle 2"/>
          <p:cNvSpPr>
            <a:spLocks noGrp="1" noRot="1" noChangeAspect="1" noChangeArrowheads="1" noTextEdit="1"/>
          </p:cNvSpPr>
          <p:nvPr>
            <p:ph type="sldImg"/>
          </p:nvPr>
        </p:nvSpPr>
        <p:spPr bwMode="auto">
          <a:xfrm>
            <a:off x="1257300" y="722313"/>
            <a:ext cx="4802188" cy="3600450"/>
          </a:xfrm>
          <a:noFill/>
          <a:ln>
            <a:solidFill>
              <a:srgbClr val="000000"/>
            </a:solidFill>
            <a:miter lim="800000"/>
            <a:headEnd/>
            <a:tailEnd/>
          </a:ln>
        </p:spPr>
      </p:sp>
      <p:sp>
        <p:nvSpPr>
          <p:cNvPr id="440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Potential Applications</a:t>
            </a:r>
          </a:p>
        </p:txBody>
      </p:sp>
    </p:spTree>
    <p:extLst>
      <p:ext uri="{BB962C8B-B14F-4D97-AF65-F5344CB8AC3E}">
        <p14:creationId xmlns:p14="http://schemas.microsoft.com/office/powerpoint/2010/main" val="4057833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EE3DBC37-FA6F-4320-BC71-F51C5B3560E8}" type="slidenum">
              <a:rPr lang="zh-CN" altLang="en-US" smtClean="0">
                <a:latin typeface="Arial" charset="0"/>
              </a:rPr>
              <a:pPr/>
              <a:t>24</a:t>
            </a:fld>
            <a:endParaRPr lang="en-US" altLang="zh-CN" smtClean="0">
              <a:latin typeface="Arial"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xfrm>
            <a:off x="731842" y="4560888"/>
            <a:ext cx="5851525" cy="4438652"/>
          </a:xfrm>
          <a:noFill/>
          <a:ln/>
        </p:spPr>
        <p:txBody>
          <a:bodyPr/>
          <a:lstStyle/>
          <a:p>
            <a:pPr defTabSz="463302">
              <a:lnSpc>
                <a:spcPct val="90000"/>
              </a:lnSpc>
              <a:spcBef>
                <a:spcPts val="464"/>
              </a:spcBef>
              <a:tabLst>
                <a:tab pos="0" algn="l"/>
                <a:tab pos="823467" algn="l"/>
                <a:tab pos="1766444" algn="l"/>
                <a:tab pos="2709418" algn="l"/>
                <a:tab pos="3652393" algn="l"/>
                <a:tab pos="4595371" algn="l"/>
                <a:tab pos="5538345" algn="l"/>
                <a:tab pos="6481321" algn="l"/>
                <a:tab pos="7424297" algn="l"/>
                <a:tab pos="8367272" algn="l"/>
                <a:tab pos="9310249" algn="l"/>
                <a:tab pos="10253224" algn="l"/>
              </a:tabLst>
            </a:pPr>
            <a:endParaRPr lang="en-US" dirty="0" smtClean="0">
              <a:latin typeface="Arial" charset="0"/>
            </a:endParaRPr>
          </a:p>
        </p:txBody>
      </p:sp>
      <p:sp>
        <p:nvSpPr>
          <p:cNvPr id="16389" name="Text Box 4"/>
          <p:cNvSpPr txBox="1">
            <a:spLocks noChangeArrowheads="1"/>
          </p:cNvSpPr>
          <p:nvPr/>
        </p:nvSpPr>
        <p:spPr bwMode="auto">
          <a:xfrm>
            <a:off x="4143374" y="9120190"/>
            <a:ext cx="3170238" cy="479426"/>
          </a:xfrm>
          <a:prstGeom prst="rect">
            <a:avLst/>
          </a:prstGeom>
          <a:noFill/>
          <a:ln w="9525">
            <a:noFill/>
            <a:round/>
            <a:headEnd/>
            <a:tailEnd/>
          </a:ln>
        </p:spPr>
        <p:txBody>
          <a:bodyPr lIns="101180" tIns="50590" rIns="101180" bIns="50590" anchor="b"/>
          <a:lstStyle/>
          <a:p>
            <a:pPr algn="r" defTabSz="497682">
              <a:buSzPct val="100000"/>
              <a:tabLst>
                <a:tab pos="0" algn="l"/>
                <a:tab pos="1011735" algn="l"/>
                <a:tab pos="2023469" algn="l"/>
                <a:tab pos="3035202" algn="l"/>
                <a:tab pos="4046937" algn="l"/>
                <a:tab pos="5058671" algn="l"/>
                <a:tab pos="6070406" algn="l"/>
                <a:tab pos="7082141" algn="l"/>
                <a:tab pos="8093875" algn="l"/>
                <a:tab pos="9105608" algn="l"/>
                <a:tab pos="10117343" algn="l"/>
                <a:tab pos="11130715" algn="l"/>
              </a:tabLst>
            </a:pPr>
            <a:fld id="{AB4DC411-1889-48D0-B3C3-CDC616A3AD44}" type="slidenum">
              <a:rPr lang="en-US" sz="1300">
                <a:solidFill>
                  <a:srgbClr val="000000"/>
                </a:solidFill>
              </a:rPr>
              <a:pPr algn="r" defTabSz="497682">
                <a:buSzPct val="100000"/>
                <a:tabLst>
                  <a:tab pos="0" algn="l"/>
                  <a:tab pos="1011735" algn="l"/>
                  <a:tab pos="2023469" algn="l"/>
                  <a:tab pos="3035202" algn="l"/>
                  <a:tab pos="4046937" algn="l"/>
                  <a:tab pos="5058671" algn="l"/>
                  <a:tab pos="6070406" algn="l"/>
                  <a:tab pos="7082141" algn="l"/>
                  <a:tab pos="8093875" algn="l"/>
                  <a:tab pos="9105608" algn="l"/>
                  <a:tab pos="10117343" algn="l"/>
                  <a:tab pos="11130715" algn="l"/>
                </a:tabLst>
              </a:pPr>
              <a:t>24</a:t>
            </a:fld>
            <a:endParaRPr lang="en-US" sz="1300" dirty="0">
              <a:solidFill>
                <a:srgbClr val="000000"/>
              </a:solidFill>
            </a:endParaRPr>
          </a:p>
        </p:txBody>
      </p:sp>
    </p:spTree>
    <p:extLst>
      <p:ext uri="{BB962C8B-B14F-4D97-AF65-F5344CB8AC3E}">
        <p14:creationId xmlns:p14="http://schemas.microsoft.com/office/powerpoint/2010/main" val="2577142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206">
              <a:defRPr/>
            </a:pPr>
            <a:r>
              <a:rPr lang="en-US" dirty="0" smtClean="0"/>
              <a:t>The second pillar is having several,</a:t>
            </a:r>
            <a:r>
              <a:rPr lang="en-US" baseline="0" dirty="0" smtClean="0"/>
              <a:t> flexible ultra-low power modes (see slide for details). Kinetis L-Series goes beyond the 3 traditional power modes: RUN, SLEEP, and DEEP SLEEP and gives the user finer options that are designed to maximize battery life in varying applications. As you go down the deep sleep modes the MCU begins to power gate more logic and memory and also reduce the energy saving peripheral functionality.</a:t>
            </a:r>
            <a:endParaRPr lang="en-US" dirty="0" smtClean="0"/>
          </a:p>
          <a:p>
            <a:endParaRPr lang="en-US" dirty="0"/>
          </a:p>
        </p:txBody>
      </p:sp>
      <p:sp>
        <p:nvSpPr>
          <p:cNvPr id="4" name="Slide Number Placeholder 3"/>
          <p:cNvSpPr>
            <a:spLocks noGrp="1"/>
          </p:cNvSpPr>
          <p:nvPr>
            <p:ph type="sldNum" sz="quarter" idx="10"/>
          </p:nvPr>
        </p:nvSpPr>
        <p:spPr/>
        <p:txBody>
          <a:bodyPr/>
          <a:lstStyle/>
          <a:p>
            <a:fld id="{885AF5F3-1A96-4FB0-9ED1-44AAC5554486}" type="slidenum">
              <a:rPr lang="en-US" smtClean="0"/>
              <a:pPr/>
              <a:t>26</a:t>
            </a:fld>
            <a:endParaRPr lang="en-US"/>
          </a:p>
        </p:txBody>
      </p:sp>
    </p:spTree>
    <p:extLst>
      <p:ext uri="{BB962C8B-B14F-4D97-AF65-F5344CB8AC3E}">
        <p14:creationId xmlns:p14="http://schemas.microsoft.com/office/powerpoint/2010/main" val="203090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701553"/>
            <a:ext cx="5851525" cy="3178922"/>
          </a:xfrm>
        </p:spPr>
        <p:txBody>
          <a:bodyPr/>
          <a:lstStyle/>
          <a:p>
            <a:r>
              <a:rPr lang="en-US" sz="2800" dirty="0" smtClean="0"/>
              <a:t>So… Why Thread</a:t>
            </a:r>
            <a:endParaRPr lang="en-US" sz="2800"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27</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2092541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674659"/>
            <a:ext cx="5851525" cy="3205816"/>
          </a:xfrm>
        </p:spPr>
        <p:txBody>
          <a:bodyPr/>
          <a:lstStyle/>
          <a:p>
            <a:pPr marL="171450" indent="-171450">
              <a:buFont typeface="Arial" panose="020B0604020202020204" pitchFamily="34" charset="0"/>
              <a:buChar char="•"/>
            </a:pPr>
            <a:r>
              <a:rPr lang="en-US" sz="1050" dirty="0" smtClean="0"/>
              <a:t>Yes… Thread handles the same basic use cases as ZigBee...</a:t>
            </a:r>
          </a:p>
          <a:p>
            <a:pPr marL="171450" indent="-171450">
              <a:buFont typeface="Arial" panose="020B0604020202020204" pitchFamily="34" charset="0"/>
              <a:buChar char="•"/>
            </a:pPr>
            <a:r>
              <a:rPr lang="en-US" sz="1050" dirty="0" smtClean="0"/>
              <a:t>But, what makes it different is true IP to the end node…</a:t>
            </a:r>
          </a:p>
          <a:p>
            <a:pPr marL="171450" indent="-171450">
              <a:buFont typeface="Arial" panose="020B0604020202020204" pitchFamily="34" charset="0"/>
              <a:buChar char="•"/>
            </a:pPr>
            <a:r>
              <a:rPr lang="en-US" sz="1050" dirty="0" smtClean="0"/>
              <a:t>So why is that important…</a:t>
            </a:r>
          </a:p>
          <a:p>
            <a:pPr marL="628650" lvl="1" indent="-171450">
              <a:buFont typeface="Arial" panose="020B0604020202020204" pitchFamily="34" charset="0"/>
              <a:buChar char="•"/>
            </a:pPr>
            <a:r>
              <a:rPr lang="en-US" sz="1050" dirty="0" smtClean="0"/>
              <a:t>First… anyone that knows networking… knows IP… but, look around the country and the world and try to find more than a handful of companies that are really experts in ZigBee</a:t>
            </a:r>
          </a:p>
          <a:p>
            <a:pPr marL="628650" lvl="1" indent="-171450">
              <a:buFont typeface="Arial" panose="020B0604020202020204" pitchFamily="34" charset="0"/>
              <a:buChar char="•"/>
            </a:pPr>
            <a:r>
              <a:rPr lang="en-US" sz="1050" dirty="0" smtClean="0"/>
              <a:t>Once the data reaches the Networking level of the stack the data is no different than a piece of data that arrived via wired Ethernet… now every tool invented in the last twenty years for Wired Ethernet and the last 10 years for WiFi becomes a tool in your tool box…</a:t>
            </a:r>
          </a:p>
          <a:p>
            <a:pPr marL="628650" lvl="1" indent="-171450">
              <a:buFont typeface="Arial" panose="020B0604020202020204" pitchFamily="34" charset="0"/>
              <a:buChar char="•"/>
            </a:pPr>
            <a:r>
              <a:rPr lang="en-US" sz="1050" dirty="0" smtClean="0"/>
              <a:t>Now wireless smart objects connect to the Cloud as easily as any computer, tablet, or phone…. </a:t>
            </a:r>
          </a:p>
          <a:p>
            <a:pPr marL="628650" lvl="1" indent="-171450">
              <a:buFont typeface="Arial" panose="020B0604020202020204" pitchFamily="34" charset="0"/>
              <a:buChar char="•"/>
            </a:pPr>
            <a:r>
              <a:rPr lang="en-US" sz="1050" dirty="0" smtClean="0"/>
              <a:t>I have been around ZigBee since 2005 and have even tried to implement a 300 node fire extinguisher monitoring system at our Oak Hill facility… It was tough enough to get the data back reliably… forget about anything like cloud connectivity</a:t>
            </a:r>
          </a:p>
          <a:p>
            <a:pPr marL="628650" lvl="1" indent="-171450">
              <a:buFont typeface="Arial" panose="020B0604020202020204" pitchFamily="34" charset="0"/>
              <a:buChar char="•"/>
            </a:pPr>
            <a:r>
              <a:rPr lang="en-US" sz="1050" dirty="0" smtClean="0"/>
              <a:t>But, I have personally witnessed with Thread,  the relative ease in which applications and data can flow to very sophisticated cloud based applications.</a:t>
            </a:r>
          </a:p>
          <a:p>
            <a:pPr marL="171450" indent="-171450">
              <a:buFont typeface="Arial" panose="020B0604020202020204" pitchFamily="34" charset="0"/>
              <a:buChar char="•"/>
            </a:pPr>
            <a:r>
              <a:rPr lang="en-US" sz="1050" dirty="0" smtClean="0"/>
              <a:t>For Cree, on the commercial side, that means web based lighting management applications for </a:t>
            </a:r>
            <a:r>
              <a:rPr lang="en-US" sz="1050" dirty="0" err="1" smtClean="0"/>
              <a:t>Commercia</a:t>
            </a:r>
            <a:r>
              <a:rPr lang="en-US" sz="1050" dirty="0" smtClean="0"/>
              <a:t> Office leasing companies to manage tenet electrical usage… for the consumer, it means cloud services for managing their home security and energy cost.</a:t>
            </a:r>
            <a:endParaRPr lang="en-US" sz="1050"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28</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3220577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647765"/>
            <a:ext cx="5851525" cy="3232710"/>
          </a:xfrm>
        </p:spPr>
        <p:txBody>
          <a:bodyPr/>
          <a:lstStyle/>
          <a:p>
            <a:r>
              <a:rPr lang="en-US" sz="2400" dirty="0" smtClean="0"/>
              <a:t>So why Thread from NXP?</a:t>
            </a:r>
            <a:endParaRPr lang="en-US" sz="2400"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29</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1149647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661212"/>
            <a:ext cx="5851525" cy="3835249"/>
          </a:xfrm>
        </p:spPr>
        <p:txBody>
          <a:bodyPr/>
          <a:lstStyle/>
          <a:p>
            <a:pPr marL="171450" indent="-171450">
              <a:buFont typeface="Arial" panose="020B0604020202020204" pitchFamily="34" charset="0"/>
              <a:buChar char="•"/>
            </a:pPr>
            <a:r>
              <a:rPr lang="en-US" dirty="0" smtClean="0"/>
              <a:t>Freescale and now NXP have been involved in Thread from the beginning… I personally helped advise Chris Boross about forming Thread when he was first thinking about forming a consortium since I have formed one myself in the past called </a:t>
            </a:r>
            <a:r>
              <a:rPr lang="en-US" dirty="0" err="1" smtClean="0"/>
              <a:t>WiTeck</a:t>
            </a:r>
            <a:r>
              <a:rPr lang="en-US" dirty="0" smtClean="0"/>
              <a:t> for WirelessHART.</a:t>
            </a:r>
          </a:p>
          <a:p>
            <a:pPr marL="171450" indent="-171450">
              <a:buFont typeface="Arial" panose="020B0604020202020204" pitchFamily="34" charset="0"/>
              <a:buChar char="•"/>
            </a:pPr>
            <a:r>
              <a:rPr lang="en-US" dirty="0" smtClean="0"/>
              <a:t>We were intimately involved with forming the alliance and were founding members and helped write the specification.</a:t>
            </a:r>
          </a:p>
          <a:p>
            <a:pPr marL="171450" indent="-171450">
              <a:buFont typeface="Arial" panose="020B0604020202020204" pitchFamily="34" charset="0"/>
              <a:buChar char="•"/>
            </a:pPr>
            <a:r>
              <a:rPr lang="en-US" dirty="0" smtClean="0"/>
              <a:t>Currently my boss, Sujata Neidig, holds the Marketing WG Chair position and we are very active in finding holes in the Rev 1.0 spec and writing fixes for Rev 1.1.</a:t>
            </a:r>
          </a:p>
          <a:p>
            <a:pPr marL="171450" indent="-171450">
              <a:buFont typeface="Arial" panose="020B0604020202020204" pitchFamily="34" charset="0"/>
              <a:buChar char="•"/>
            </a:pPr>
            <a:r>
              <a:rPr lang="en-US" dirty="0" smtClean="0"/>
              <a:t>We were the first to have an approved UL test harness and as of December passed all 49 test cases compared to 25 by SiLabs and 0 by ARM</a:t>
            </a:r>
          </a:p>
          <a:p>
            <a:pPr marL="171450" indent="-171450">
              <a:buFont typeface="Arial" panose="020B0604020202020204" pitchFamily="34" charset="0"/>
              <a:buChar char="•"/>
            </a:pPr>
            <a:r>
              <a:rPr lang="en-US" dirty="0" smtClean="0"/>
              <a:t>Our Main differentiations are: (Walk through the list)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30</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14202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688106"/>
            <a:ext cx="5851525" cy="3192369"/>
          </a:xfrm>
        </p:spPr>
        <p:txBody>
          <a:bodyPr/>
          <a:lstStyle/>
          <a:p>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31</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169079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3</a:t>
            </a:fld>
            <a:endParaRPr lang="en-US">
              <a:solidFill>
                <a:schemeClr val="accent4">
                  <a:lumMod val="85000"/>
                  <a:lumOff val="15000"/>
                </a:schemeClr>
              </a:solidFill>
            </a:endParaRPr>
          </a:p>
        </p:txBody>
      </p:sp>
    </p:spTree>
    <p:extLst>
      <p:ext uri="{BB962C8B-B14F-4D97-AF65-F5344CB8AC3E}">
        <p14:creationId xmlns:p14="http://schemas.microsoft.com/office/powerpoint/2010/main" val="2161826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701553"/>
            <a:ext cx="5851525" cy="3178922"/>
          </a:xfrm>
        </p:spPr>
        <p:txBody>
          <a:bodyPr/>
          <a:lstStyle/>
          <a:p>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rgbClr val="8064A2">
                    <a:lumMod val="85000"/>
                    <a:lumOff val="15000"/>
                  </a:srgbClr>
                </a:solidFill>
              </a:rPr>
              <a:pPr/>
              <a:t>32</a:t>
            </a:fld>
            <a:endParaRPr lang="en-US" dirty="0">
              <a:solidFill>
                <a:srgbClr val="8064A2">
                  <a:lumMod val="85000"/>
                  <a:lumOff val="15000"/>
                </a:srgbClr>
              </a:solidFill>
            </a:endParaRPr>
          </a:p>
        </p:txBody>
      </p:sp>
    </p:spTree>
    <p:extLst>
      <p:ext uri="{BB962C8B-B14F-4D97-AF65-F5344CB8AC3E}">
        <p14:creationId xmlns:p14="http://schemas.microsoft.com/office/powerpoint/2010/main" val="2453178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728447"/>
            <a:ext cx="5851525" cy="3152028"/>
          </a:xfrm>
        </p:spPr>
        <p:txBody>
          <a:bodyPr/>
          <a:lstStyle/>
          <a:p>
            <a:r>
              <a:rPr lang="en-US" dirty="0"/>
              <a:t>A Buck-Boost converter is a type of switched mode power supply that combines the principles of the </a:t>
            </a:r>
            <a:r>
              <a:rPr lang="en-US" u="sng" dirty="0">
                <a:hlinkClick r:id="rId3"/>
              </a:rPr>
              <a:t>Buck Converter</a:t>
            </a:r>
            <a:r>
              <a:rPr lang="en-US" dirty="0"/>
              <a:t> and the </a:t>
            </a:r>
            <a:r>
              <a:rPr lang="en-US" u="sng" dirty="0">
                <a:hlinkClick r:id="rId4"/>
              </a:rPr>
              <a:t>Boost converter</a:t>
            </a:r>
            <a:r>
              <a:rPr lang="en-US" dirty="0"/>
              <a:t> in a single circuit. Like other SMPS designs, it provides a regulated DC output voltage from either an AC or a DC input.</a:t>
            </a:r>
          </a:p>
          <a:p>
            <a:r>
              <a:rPr lang="en-US" dirty="0"/>
              <a:t>The Buck converter described in </a:t>
            </a:r>
            <a:r>
              <a:rPr lang="en-US" u="sng" dirty="0">
                <a:hlinkClick r:id="rId3"/>
              </a:rPr>
              <a:t>Power Supplies Module 3.1</a:t>
            </a:r>
            <a:r>
              <a:rPr lang="en-US" dirty="0"/>
              <a:t> produces a DC output in a range from 0V to just less than the input voltage. The boost converter will produce an output voltage ranging from the same voltage as the input, to a level much higher than the input.</a:t>
            </a:r>
          </a:p>
          <a:p>
            <a:r>
              <a:rPr lang="en-US" dirty="0"/>
              <a:t>There are many applications however, such as battery-powered systems, where the input voltage can vary widely, starting at full charge and gradually decreasing as the battery charge is used up. At full charge, where the battery voltage may be higher than actually needed by the circuit being powered, a buck regulator would be ideal to keep the supply voltage steady. However as the charge diminishes the input voltage falls below the level required by the circuit, and either the battery must be discarded or re-charged; at this point the ideal alternative would be the boost regulator described in </a:t>
            </a:r>
            <a:r>
              <a:rPr lang="en-US" u="sng" dirty="0">
                <a:hlinkClick r:id="rId4"/>
              </a:rPr>
              <a:t>Power Supplies </a:t>
            </a:r>
            <a:endParaRPr lang="en-US" u="sng" dirty="0" smtClean="0"/>
          </a:p>
          <a:p>
            <a:endParaRPr lang="en-US" u="sng" dirty="0"/>
          </a:p>
          <a:p>
            <a:r>
              <a:rPr lang="en-US" dirty="0" err="1" smtClean="0"/>
              <a:t>Balun</a:t>
            </a:r>
            <a:r>
              <a:rPr lang="en-US" dirty="0" smtClean="0"/>
              <a:t> is for balancing </a:t>
            </a:r>
            <a:r>
              <a:rPr lang="en-US" dirty="0" err="1" smtClean="0"/>
              <a:t>impedence</a:t>
            </a:r>
            <a:r>
              <a:rPr lang="en-US" dirty="0"/>
              <a:t> </a:t>
            </a:r>
            <a:r>
              <a:rPr lang="en-US" dirty="0" smtClean="0"/>
              <a:t>of a differential output</a:t>
            </a:r>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33</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1432943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661212"/>
            <a:ext cx="5851525" cy="3219263"/>
          </a:xfrm>
        </p:spPr>
        <p:txBody>
          <a:bodyPr/>
          <a:lstStyle/>
          <a:p>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34</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4176862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634318"/>
            <a:ext cx="5851525" cy="3246157"/>
          </a:xfrm>
        </p:spPr>
        <p:txBody>
          <a:bodyPr/>
          <a:lstStyle/>
          <a:p>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35</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634714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661212"/>
            <a:ext cx="5851525" cy="3219263"/>
          </a:xfrm>
        </p:spPr>
        <p:txBody>
          <a:bodyPr/>
          <a:lstStyle/>
          <a:p>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36</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3379062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32663" cy="5499100"/>
          </a:xfrm>
        </p:spPr>
      </p:sp>
      <p:sp>
        <p:nvSpPr>
          <p:cNvPr id="3" name="Notes Placeholder 2"/>
          <p:cNvSpPr>
            <a:spLocks noGrp="1"/>
          </p:cNvSpPr>
          <p:nvPr>
            <p:ph type="body" idx="1"/>
          </p:nvPr>
        </p:nvSpPr>
        <p:spPr>
          <a:xfrm>
            <a:off x="731838" y="5674659"/>
            <a:ext cx="5851525" cy="3205816"/>
          </a:xfrm>
        </p:spPr>
        <p:txBody>
          <a:bodyPr/>
          <a:lstStyle/>
          <a:p>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37</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3585955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38</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1530842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39</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391016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40</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603001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41</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226012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a:t>
            </a:fld>
            <a:endParaRPr lang="en-US">
              <a:solidFill>
                <a:schemeClr val="accent4">
                  <a:lumMod val="85000"/>
                  <a:lumOff val="15000"/>
                </a:schemeClr>
              </a:solidFill>
            </a:endParaRPr>
          </a:p>
        </p:txBody>
      </p:sp>
    </p:spTree>
    <p:extLst>
      <p:ext uri="{BB962C8B-B14F-4D97-AF65-F5344CB8AC3E}">
        <p14:creationId xmlns:p14="http://schemas.microsoft.com/office/powerpoint/2010/main" val="1656744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55</a:t>
            </a:fld>
            <a:endParaRPr lang="en-US">
              <a:solidFill>
                <a:schemeClr val="accent4">
                  <a:lumMod val="85000"/>
                  <a:lumOff val="15000"/>
                </a:schemeClr>
              </a:solidFill>
            </a:endParaRPr>
          </a:p>
        </p:txBody>
      </p:sp>
    </p:spTree>
    <p:extLst>
      <p:ext uri="{BB962C8B-B14F-4D97-AF65-F5344CB8AC3E}">
        <p14:creationId xmlns:p14="http://schemas.microsoft.com/office/powerpoint/2010/main" val="681317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2062163" y="695325"/>
            <a:ext cx="3095625" cy="2322513"/>
          </a:xfrm>
          <a:ln/>
        </p:spPr>
      </p:sp>
      <p:sp>
        <p:nvSpPr>
          <p:cNvPr id="21507" name="Rectangle 3"/>
          <p:cNvSpPr>
            <a:spLocks noGrp="1" noChangeArrowheads="1"/>
          </p:cNvSpPr>
          <p:nvPr>
            <p:ph type="body" idx="1"/>
          </p:nvPr>
        </p:nvSpPr>
        <p:spPr>
          <a:xfrm>
            <a:off x="543966" y="3178108"/>
            <a:ext cx="5922471" cy="5421819"/>
          </a:xfrm>
          <a:noFill/>
          <a:ln/>
        </p:spPr>
        <p:txBody>
          <a:bodyPr/>
          <a:lstStyle/>
          <a:p>
            <a:pPr eaLnBrk="1" hangingPunct="1"/>
            <a:r>
              <a:rPr lang="en-US" dirty="0" smtClean="0"/>
              <a:t>Freescale Semiconductor’s second-generation ZigBee® compliant platform combines an IEEE® 802.15.4-compliant radio and an 8-bit MCU into a 9 x 9 x 1 mm 64-pin LGA package</a:t>
            </a:r>
          </a:p>
          <a:p>
            <a:pPr eaLnBrk="1" hangingPunct="1"/>
            <a:endParaRPr lang="en-US" dirty="0" smtClean="0"/>
          </a:p>
          <a:p>
            <a:pPr eaLnBrk="1" hangingPunct="1"/>
            <a:r>
              <a:rPr lang="en-US" dirty="0" smtClean="0"/>
              <a:t>The MC1321x Family encompasses a series of devices that are memory scalable to fit the needs of the application.  Each device includes a Freescale MC9S08GT-based MCU with up to 60 KB of Flash and 2.4 GHz 802.15.4 transceiver. </a:t>
            </a:r>
          </a:p>
          <a:p>
            <a:pPr eaLnBrk="1" hangingPunct="1"/>
            <a:endParaRPr lang="en-US" dirty="0" smtClean="0"/>
          </a:p>
          <a:p>
            <a:pPr eaLnBrk="1" hangingPunct="1"/>
            <a:r>
              <a:rPr lang="en-US" dirty="0" smtClean="0"/>
              <a:t>Regardless of the application’s requirements, which may range from simple point-to-point connectivity to ZigBee mesh networks, the MC1321x devices scale to meet them.</a:t>
            </a:r>
          </a:p>
          <a:p>
            <a:pPr eaLnBrk="1" hangingPunct="1"/>
            <a:endParaRPr lang="en-US" dirty="0" smtClean="0"/>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1896999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2166938" y="717550"/>
            <a:ext cx="3200400" cy="2400300"/>
          </a:xfrm>
          <a:ln/>
        </p:spPr>
      </p:sp>
      <p:sp>
        <p:nvSpPr>
          <p:cNvPr id="21507" name="Rectangle 3"/>
          <p:cNvSpPr>
            <a:spLocks noGrp="1" noChangeArrowheads="1"/>
          </p:cNvSpPr>
          <p:nvPr>
            <p:ph type="body" idx="1"/>
          </p:nvPr>
        </p:nvSpPr>
        <p:spPr>
          <a:xfrm>
            <a:off x="567616" y="3282308"/>
            <a:ext cx="6179970" cy="5599583"/>
          </a:xfrm>
          <a:noFill/>
          <a:ln/>
        </p:spPr>
        <p:txBody>
          <a:bodyPr/>
          <a:lstStyle/>
          <a:p>
            <a:pPr eaLnBrk="1" hangingPunct="1"/>
            <a:r>
              <a:rPr lang="en-US" dirty="0" smtClean="0"/>
              <a:t>Freescale Semiconductor’s second-generation ZigBee® compliant platform combines an IEEE® 802.15.4-compliant radio and an 8-bit MCU into a 9 x 9 x 1 mm 64-pin LGA package</a:t>
            </a:r>
          </a:p>
          <a:p>
            <a:pPr eaLnBrk="1" hangingPunct="1"/>
            <a:endParaRPr lang="en-US" dirty="0" smtClean="0"/>
          </a:p>
          <a:p>
            <a:pPr eaLnBrk="1" hangingPunct="1"/>
            <a:r>
              <a:rPr lang="en-US" dirty="0" smtClean="0"/>
              <a:t>The MC1321x Family encompasses a series of devices that are memory scalable to fit the needs of the application.  Each device includes a Freescale MC9S08GT-based MCU with up to 60 KB of Flash and 2.4 GHz 802.15.4 transceiver. </a:t>
            </a:r>
          </a:p>
          <a:p>
            <a:pPr eaLnBrk="1" hangingPunct="1"/>
            <a:endParaRPr lang="en-US" dirty="0" smtClean="0"/>
          </a:p>
          <a:p>
            <a:pPr eaLnBrk="1" hangingPunct="1"/>
            <a:r>
              <a:rPr lang="en-US" dirty="0" smtClean="0"/>
              <a:t>Regardless of the application’s requirements, which may range from simple point-to-point connectivity to ZigBee mesh networks, the MC1321x devices scale to meet them.</a:t>
            </a:r>
          </a:p>
          <a:p>
            <a:pPr eaLnBrk="1" hangingPunct="1"/>
            <a:endParaRPr lang="en-US" dirty="0" smtClean="0"/>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828669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3A4069C-901C-4B4C-A6DB-997419D4537A}" type="slidenum">
              <a:rPr lang="en-US" altLang="ja-JP" smtClean="0">
                <a:solidFill>
                  <a:prstClr val="black"/>
                </a:solidFill>
              </a:rPr>
              <a:pPr>
                <a:defRPr/>
              </a:pPr>
              <a:t>71</a:t>
            </a:fld>
            <a:endParaRPr lang="en-US" altLang="ja-JP">
              <a:solidFill>
                <a:prstClr val="black"/>
              </a:solidFill>
            </a:endParaRPr>
          </a:p>
        </p:txBody>
      </p:sp>
    </p:spTree>
    <p:extLst>
      <p:ext uri="{BB962C8B-B14F-4D97-AF65-F5344CB8AC3E}">
        <p14:creationId xmlns:p14="http://schemas.microsoft.com/office/powerpoint/2010/main" val="2048647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F37B6B19-2C27-4154-92A9-4C8822ABE7ED}" type="slidenum">
              <a:rPr lang="en-US" smtClean="0">
                <a:solidFill>
                  <a:prstClr val="black"/>
                </a:solidFill>
                <a:latin typeface="Arial" pitchFamily="34" charset="0"/>
              </a:rPr>
              <a:pPr/>
              <a:t>72</a:t>
            </a:fld>
            <a:endParaRPr lang="en-US" smtClean="0">
              <a:solidFill>
                <a:prstClr val="black"/>
              </a:solidFill>
              <a:latin typeface="Arial" pitchFamily="34" charset="0"/>
            </a:endParaRPr>
          </a:p>
        </p:txBody>
      </p:sp>
      <p:sp>
        <p:nvSpPr>
          <p:cNvPr id="24579" name="Rectangle 2"/>
          <p:cNvSpPr>
            <a:spLocks noGrp="1" noRot="1" noChangeAspect="1" noChangeArrowheads="1" noTextEdit="1"/>
          </p:cNvSpPr>
          <p:nvPr>
            <p:ph type="sldImg"/>
          </p:nvPr>
        </p:nvSpPr>
        <p:spPr>
          <a:xfrm>
            <a:off x="1265238" y="720725"/>
            <a:ext cx="4799012" cy="3598863"/>
          </a:xfrm>
          <a:ln/>
        </p:spPr>
      </p:sp>
      <p:sp>
        <p:nvSpPr>
          <p:cNvPr id="24580" name="Rectangle 3"/>
          <p:cNvSpPr>
            <a:spLocks noGrp="1" noChangeArrowheads="1"/>
          </p:cNvSpPr>
          <p:nvPr>
            <p:ph type="body" idx="1"/>
          </p:nvPr>
        </p:nvSpPr>
        <p:spPr>
          <a:noFill/>
          <a:ln/>
        </p:spPr>
        <p:txBody>
          <a:bodyPr/>
          <a:lstStyle/>
          <a:p>
            <a:pPr eaLnBrk="1" hangingPunct="1"/>
            <a:r>
              <a:rPr lang="en-US" dirty="0" smtClean="0">
                <a:latin typeface="Arial" pitchFamily="34" charset="0"/>
              </a:rPr>
              <a:t>Product Directive targets are initially approved during entry to Concept phase, updated and locked at the end of Planning</a:t>
            </a:r>
            <a:endParaRPr lang="en-US" b="1" dirty="0" smtClean="0">
              <a:latin typeface="Arial" pitchFamily="34" charset="0"/>
            </a:endParaRPr>
          </a:p>
          <a:p>
            <a:pPr eaLnBrk="1" hangingPunct="1"/>
            <a:r>
              <a:rPr lang="en-US" b="1" dirty="0" smtClean="0">
                <a:latin typeface="Arial" pitchFamily="34" charset="0"/>
              </a:rPr>
              <a:t>Lifetime Volume:</a:t>
            </a:r>
            <a:r>
              <a:rPr lang="en-US" dirty="0" smtClean="0">
                <a:latin typeface="Arial" pitchFamily="34" charset="0"/>
              </a:rPr>
              <a:t>  OSW Finance summary</a:t>
            </a:r>
          </a:p>
          <a:p>
            <a:pPr eaLnBrk="1" hangingPunct="1"/>
            <a:r>
              <a:rPr lang="en-US" b="1" dirty="0" smtClean="0">
                <a:latin typeface="Arial" pitchFamily="34" charset="0"/>
              </a:rPr>
              <a:t>Lifetime Revenue:</a:t>
            </a:r>
            <a:r>
              <a:rPr lang="en-US" dirty="0" smtClean="0">
                <a:latin typeface="Arial" pitchFamily="34" charset="0"/>
              </a:rPr>
              <a:t>  OSW Finance summary (Includes NRE and Royalty)</a:t>
            </a:r>
          </a:p>
          <a:p>
            <a:pPr eaLnBrk="1" hangingPunct="1"/>
            <a:r>
              <a:rPr lang="en-US" b="1" dirty="0" smtClean="0">
                <a:latin typeface="Arial" pitchFamily="34" charset="0"/>
              </a:rPr>
              <a:t>Gross Margin:</a:t>
            </a:r>
            <a:r>
              <a:rPr lang="en-US" dirty="0" smtClean="0">
                <a:latin typeface="Arial" pitchFamily="34" charset="0"/>
              </a:rPr>
              <a:t> OSW Finance Summary or Division estimation</a:t>
            </a:r>
          </a:p>
          <a:p>
            <a:pPr eaLnBrk="1" hangingPunct="1"/>
            <a:r>
              <a:rPr lang="en-US" b="1" dirty="0" smtClean="0">
                <a:latin typeface="Arial" pitchFamily="34" charset="0"/>
              </a:rPr>
              <a:t>Development cost:</a:t>
            </a:r>
            <a:r>
              <a:rPr lang="en-US" dirty="0" smtClean="0">
                <a:latin typeface="Arial" pitchFamily="34" charset="0"/>
              </a:rPr>
              <a:t> OSW Finance summary or Division estimation</a:t>
            </a:r>
          </a:p>
          <a:p>
            <a:pPr eaLnBrk="1" hangingPunct="1"/>
            <a:r>
              <a:rPr lang="en-US" b="1" dirty="0" smtClean="0">
                <a:solidFill>
                  <a:srgbClr val="FF0000"/>
                </a:solidFill>
                <a:latin typeface="Arial" pitchFamily="34" charset="0"/>
              </a:rPr>
              <a:t>ROI? :</a:t>
            </a:r>
            <a:r>
              <a:rPr lang="en-US" dirty="0" smtClean="0">
                <a:solidFill>
                  <a:srgbClr val="FF0000"/>
                </a:solidFill>
                <a:latin typeface="Arial" pitchFamily="34" charset="0"/>
              </a:rPr>
              <a:t> Not clearly defined in OSW Finance Summary, so Division estimation, PBT$ / Total Cost is not right as done by MSG</a:t>
            </a:r>
          </a:p>
          <a:p>
            <a:pPr eaLnBrk="1" hangingPunct="1"/>
            <a:r>
              <a:rPr lang="en-US" b="1" dirty="0" smtClean="0">
                <a:latin typeface="Arial" pitchFamily="34" charset="0"/>
              </a:rPr>
              <a:t>Product Cost components:</a:t>
            </a:r>
            <a:r>
              <a:rPr lang="en-US" dirty="0" smtClean="0">
                <a:latin typeface="Arial" pitchFamily="34" charset="0"/>
              </a:rPr>
              <a:t>  OSW Cost Model </a:t>
            </a:r>
            <a:r>
              <a:rPr lang="en-US" dirty="0" smtClean="0">
                <a:solidFill>
                  <a:srgbClr val="FF0000"/>
                </a:solidFill>
                <a:latin typeface="Arial" pitchFamily="34" charset="0"/>
              </a:rPr>
              <a:t>(actual package cost, not yielded cost?)</a:t>
            </a:r>
          </a:p>
          <a:p>
            <a:pPr eaLnBrk="1" hangingPunct="1"/>
            <a:r>
              <a:rPr lang="en-US" b="1" dirty="0" smtClean="0">
                <a:latin typeface="Arial" pitchFamily="34" charset="0"/>
              </a:rPr>
              <a:t>Schedule:</a:t>
            </a:r>
            <a:r>
              <a:rPr lang="en-US" dirty="0" smtClean="0">
                <a:latin typeface="Arial" pitchFamily="34" charset="0"/>
              </a:rPr>
              <a:t>  Product Management to determine this, initial sales in OSW should be post Factory </a:t>
            </a:r>
            <a:r>
              <a:rPr lang="en-US" dirty="0" smtClean="0">
                <a:solidFill>
                  <a:srgbClr val="FF0000"/>
                </a:solidFill>
                <a:latin typeface="Arial" pitchFamily="34" charset="0"/>
              </a:rPr>
              <a:t>certification</a:t>
            </a:r>
            <a:r>
              <a:rPr lang="en-US" dirty="0" smtClean="0">
                <a:latin typeface="Arial" pitchFamily="34" charset="0"/>
              </a:rPr>
              <a:t> (or qualification) date.</a:t>
            </a:r>
          </a:p>
          <a:p>
            <a:pPr eaLnBrk="1" hangingPunct="1"/>
            <a:r>
              <a:rPr lang="en-US" b="1" dirty="0" smtClean="0">
                <a:latin typeface="Arial" pitchFamily="34" charset="0"/>
              </a:rPr>
              <a:t>Definitions of Functional</a:t>
            </a:r>
            <a:r>
              <a:rPr lang="en-US" dirty="0" smtClean="0">
                <a:latin typeface="Arial" pitchFamily="34" charset="0"/>
              </a:rPr>
              <a:t> etc per new NPI process, Divisions to stick to this.</a:t>
            </a:r>
          </a:p>
          <a:p>
            <a:pPr eaLnBrk="1" hangingPunct="1"/>
            <a:r>
              <a:rPr lang="en-US" b="1" dirty="0" smtClean="0">
                <a:latin typeface="Arial" pitchFamily="34" charset="0"/>
              </a:rPr>
              <a:t>Manufacturing Technology components:</a:t>
            </a:r>
            <a:r>
              <a:rPr lang="en-US" dirty="0" smtClean="0">
                <a:latin typeface="Arial" pitchFamily="34" charset="0"/>
              </a:rPr>
              <a:t>  OSW Cost Model</a:t>
            </a:r>
          </a:p>
          <a:p>
            <a:pPr eaLnBrk="1" hangingPunct="1"/>
            <a:r>
              <a:rPr lang="en-US" b="1" dirty="0" smtClean="0">
                <a:latin typeface="Arial" pitchFamily="34" charset="0"/>
              </a:rPr>
              <a:t>New IP, Re-use:</a:t>
            </a:r>
            <a:r>
              <a:rPr lang="en-US" dirty="0" smtClean="0">
                <a:latin typeface="Arial" pitchFamily="34" charset="0"/>
              </a:rPr>
              <a:t>  Determined by Product Management</a:t>
            </a:r>
          </a:p>
          <a:p>
            <a:pPr eaLnBrk="1" hangingPunct="1"/>
            <a:endParaRPr lang="en-US" dirty="0" smtClean="0">
              <a:latin typeface="Arial" pitchFamily="34" charset="0"/>
            </a:endParaRPr>
          </a:p>
        </p:txBody>
      </p:sp>
    </p:spTree>
    <p:extLst>
      <p:ext uri="{BB962C8B-B14F-4D97-AF65-F5344CB8AC3E}">
        <p14:creationId xmlns:p14="http://schemas.microsoft.com/office/powerpoint/2010/main" val="191806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7315200" cy="5486400"/>
          </a:xfrm>
        </p:spPr>
      </p:sp>
      <p:sp>
        <p:nvSpPr>
          <p:cNvPr id="3" name="Notes Placeholder 2"/>
          <p:cNvSpPr>
            <a:spLocks noGrp="1"/>
          </p:cNvSpPr>
          <p:nvPr>
            <p:ph type="body" idx="1"/>
          </p:nvPr>
        </p:nvSpPr>
        <p:spPr>
          <a:xfrm>
            <a:off x="731838" y="5701553"/>
            <a:ext cx="5851525" cy="3178922"/>
          </a:xfrm>
        </p:spPr>
        <p:txBody>
          <a:bodyPr/>
          <a:lstStyle/>
          <a:p>
            <a:r>
              <a:rPr lang="en-US" sz="2800" dirty="0" smtClean="0"/>
              <a:t>So… Why Thread</a:t>
            </a:r>
            <a:endParaRPr lang="en-US" sz="2800" dirty="0"/>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9</a:t>
            </a:fld>
            <a:endParaRPr lang="en-US" sz="1000" dirty="0">
              <a:solidFill>
                <a:schemeClr val="tx1">
                  <a:lumMod val="75000"/>
                  <a:lumOff val="25000"/>
                </a:schemeClr>
              </a:solidFill>
            </a:endParaRPr>
          </a:p>
        </p:txBody>
      </p:sp>
    </p:spTree>
    <p:extLst>
      <p:ext uri="{BB962C8B-B14F-4D97-AF65-F5344CB8AC3E}">
        <p14:creationId xmlns:p14="http://schemas.microsoft.com/office/powerpoint/2010/main" val="323686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rgbClr val="8064A2">
                    <a:lumMod val="85000"/>
                    <a:lumOff val="15000"/>
                  </a:srgbClr>
                </a:solidFill>
              </a:rPr>
              <a:pPr/>
              <a:t>10</a:t>
            </a:fld>
            <a:endParaRPr lang="en-US" dirty="0">
              <a:solidFill>
                <a:srgbClr val="8064A2">
                  <a:lumMod val="85000"/>
                  <a:lumOff val="15000"/>
                </a:srgbClr>
              </a:solidFill>
            </a:endParaRPr>
          </a:p>
        </p:txBody>
      </p:sp>
    </p:spTree>
    <p:extLst>
      <p:ext uri="{BB962C8B-B14F-4D97-AF65-F5344CB8AC3E}">
        <p14:creationId xmlns:p14="http://schemas.microsoft.com/office/powerpoint/2010/main" val="3773056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2062163" y="695325"/>
            <a:ext cx="3095625" cy="2322513"/>
          </a:xfrm>
          <a:ln/>
        </p:spPr>
      </p:sp>
      <p:sp>
        <p:nvSpPr>
          <p:cNvPr id="21507" name="Rectangle 3"/>
          <p:cNvSpPr>
            <a:spLocks noGrp="1" noChangeArrowheads="1"/>
          </p:cNvSpPr>
          <p:nvPr>
            <p:ph type="body" idx="1"/>
          </p:nvPr>
        </p:nvSpPr>
        <p:spPr>
          <a:xfrm>
            <a:off x="543966" y="3178108"/>
            <a:ext cx="5922471" cy="5421819"/>
          </a:xfrm>
          <a:noFill/>
          <a:ln/>
        </p:spPr>
        <p:txBody>
          <a:bodyPr/>
          <a:lstStyle/>
          <a:p>
            <a:pPr eaLnBrk="1" hangingPunct="1"/>
            <a:r>
              <a:rPr lang="en-US" dirty="0" smtClean="0"/>
              <a:t>Freescale Semiconductor’s second-generation ZigBee® compliant platform combines an IEEE® 802.15.4-compliant radio and an 8-bit MCU into a 9 x 9 x 1 mm 64-pin LGA package</a:t>
            </a:r>
          </a:p>
          <a:p>
            <a:pPr eaLnBrk="1" hangingPunct="1"/>
            <a:endParaRPr lang="en-US" dirty="0" smtClean="0"/>
          </a:p>
          <a:p>
            <a:pPr eaLnBrk="1" hangingPunct="1"/>
            <a:r>
              <a:rPr lang="en-US" dirty="0" smtClean="0"/>
              <a:t>The MC1321x Family encompasses a series of devices that are memory scalable to fit the needs of the application.  Each device includes a Freescale MC9S08GT-based MCU with up to 60 KB of Flash and 2.4 GHz 802.15.4 transceiver. </a:t>
            </a:r>
          </a:p>
          <a:p>
            <a:pPr eaLnBrk="1" hangingPunct="1"/>
            <a:endParaRPr lang="en-US" dirty="0" smtClean="0"/>
          </a:p>
          <a:p>
            <a:pPr eaLnBrk="1" hangingPunct="1"/>
            <a:r>
              <a:rPr lang="en-US" dirty="0" smtClean="0"/>
              <a:t>Regardless of the application’s requirements, which may range from simple point-to-point connectivity to ZigBee mesh networks, the MC1321x devices scale to meet them.</a:t>
            </a:r>
          </a:p>
          <a:p>
            <a:pPr eaLnBrk="1" hangingPunct="1"/>
            <a:endParaRPr lang="en-US" dirty="0" smtClean="0"/>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3868856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40">
              <a:defRPr/>
            </a:pPr>
            <a:r>
              <a:rPr lang="en-US" dirty="0" smtClean="0"/>
              <a:t>The second pillar is having several,</a:t>
            </a:r>
            <a:r>
              <a:rPr lang="en-US" baseline="0" dirty="0" smtClean="0"/>
              <a:t> flexible ultra-low power modes (see slide for details). Kinetis L-Series goes beyond the 3 traditional power modes: RUN, SLEEP, and DEEP SLEEP and gives the user finer options that are designed to maximize battery life in varying applications. As you go down the deep sleep modes the MCU begins to power gate more logic and memory and also reduce the energy saving peripheral functionality.</a:t>
            </a:r>
            <a:endParaRPr lang="en-US" dirty="0" smtClean="0"/>
          </a:p>
          <a:p>
            <a:endParaRPr lang="en-US" dirty="0"/>
          </a:p>
        </p:txBody>
      </p:sp>
      <p:sp>
        <p:nvSpPr>
          <p:cNvPr id="4" name="Slide Number Placeholder 3"/>
          <p:cNvSpPr>
            <a:spLocks noGrp="1"/>
          </p:cNvSpPr>
          <p:nvPr>
            <p:ph type="sldNum" sz="quarter" idx="10"/>
          </p:nvPr>
        </p:nvSpPr>
        <p:spPr/>
        <p:txBody>
          <a:bodyPr/>
          <a:lstStyle/>
          <a:p>
            <a:fld id="{885AF5F3-1A96-4FB0-9ED1-44AAC5554486}" type="slidenum">
              <a:rPr lang="en-US" smtClean="0"/>
              <a:pPr/>
              <a:t>17</a:t>
            </a:fld>
            <a:endParaRPr lang="en-US"/>
          </a:p>
        </p:txBody>
      </p:sp>
    </p:spTree>
    <p:extLst>
      <p:ext uri="{BB962C8B-B14F-4D97-AF65-F5344CB8AC3E}">
        <p14:creationId xmlns:p14="http://schemas.microsoft.com/office/powerpoint/2010/main" val="59155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40">
              <a:defRPr/>
            </a:pPr>
            <a:r>
              <a:rPr lang="en-US" dirty="0" smtClean="0"/>
              <a:t>The second pillar is having several,</a:t>
            </a:r>
            <a:r>
              <a:rPr lang="en-US" baseline="0" dirty="0" smtClean="0"/>
              <a:t> flexible ultra-low power modes (see slide for details). Kinetis L-Series goes beyond the 3 traditional power modes: RUN, SLEEP, and DEEP SLEEP and gives the user finer options that are designed to maximize battery life in varying applications. As you go down the deep sleep modes the MCU begins to power gate more logic and memory and also reduce the energy saving peripheral functionality.</a:t>
            </a:r>
            <a:endParaRPr lang="en-US" dirty="0" smtClean="0"/>
          </a:p>
          <a:p>
            <a:endParaRPr lang="en-US" dirty="0"/>
          </a:p>
        </p:txBody>
      </p:sp>
      <p:sp>
        <p:nvSpPr>
          <p:cNvPr id="4" name="Slide Number Placeholder 3"/>
          <p:cNvSpPr>
            <a:spLocks noGrp="1"/>
          </p:cNvSpPr>
          <p:nvPr>
            <p:ph type="sldNum" sz="quarter" idx="10"/>
          </p:nvPr>
        </p:nvSpPr>
        <p:spPr/>
        <p:txBody>
          <a:bodyPr/>
          <a:lstStyle/>
          <a:p>
            <a:fld id="{885AF5F3-1A96-4FB0-9ED1-44AAC5554486}" type="slidenum">
              <a:rPr lang="en-US" smtClean="0"/>
              <a:pPr/>
              <a:t>18</a:t>
            </a:fld>
            <a:endParaRPr lang="en-US"/>
          </a:p>
        </p:txBody>
      </p:sp>
    </p:spTree>
    <p:extLst>
      <p:ext uri="{BB962C8B-B14F-4D97-AF65-F5344CB8AC3E}">
        <p14:creationId xmlns:p14="http://schemas.microsoft.com/office/powerpoint/2010/main" val="289654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2166938" y="717550"/>
            <a:ext cx="3200400" cy="2400300"/>
          </a:xfrm>
          <a:ln/>
        </p:spPr>
      </p:sp>
      <p:sp>
        <p:nvSpPr>
          <p:cNvPr id="21507" name="Rectangle 3"/>
          <p:cNvSpPr>
            <a:spLocks noGrp="1" noChangeArrowheads="1"/>
          </p:cNvSpPr>
          <p:nvPr>
            <p:ph type="body" idx="1"/>
          </p:nvPr>
        </p:nvSpPr>
        <p:spPr>
          <a:xfrm>
            <a:off x="567616" y="3282308"/>
            <a:ext cx="6179970" cy="5599583"/>
          </a:xfrm>
          <a:noFill/>
          <a:ln/>
        </p:spPr>
        <p:txBody>
          <a:bodyPr/>
          <a:lstStyle/>
          <a:p>
            <a:pPr eaLnBrk="1" hangingPunct="1"/>
            <a:endParaRPr lang="en-US" dirty="0" smtClean="0"/>
          </a:p>
        </p:txBody>
      </p:sp>
    </p:spTree>
    <p:extLst>
      <p:ext uri="{BB962C8B-B14F-4D97-AF65-F5344CB8AC3E}">
        <p14:creationId xmlns:p14="http://schemas.microsoft.com/office/powerpoint/2010/main" val="32395656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2_Master Title Slide">
    <p:spTree>
      <p:nvGrpSpPr>
        <p:cNvPr id="1" name=""/>
        <p:cNvGrpSpPr/>
        <p:nvPr/>
      </p:nvGrpSpPr>
      <p:grpSpPr>
        <a:xfrm>
          <a:off x="0" y="0"/>
          <a:ext cx="0" cy="0"/>
          <a:chOff x="0" y="0"/>
          <a:chExt cx="0" cy="0"/>
        </a:xfrm>
      </p:grpSpPr>
      <p:sp>
        <p:nvSpPr>
          <p:cNvPr id="90" name="Text Placeholder 89"/>
          <p:cNvSpPr>
            <a:spLocks noGrp="1"/>
          </p:cNvSpPr>
          <p:nvPr userDrawn="1">
            <p:ph type="body" sz="quarter" idx="12"/>
          </p:nvPr>
        </p:nvSpPr>
        <p:spPr>
          <a:xfrm>
            <a:off x="323529" y="2817333"/>
            <a:ext cx="4676812" cy="1129411"/>
          </a:xfrm>
        </p:spPr>
        <p:txBody>
          <a:bodyPr>
            <a:normAutofit/>
          </a:bodyPr>
          <a:lstStyle>
            <a:lvl1pPr marL="0" indent="0" algn="r">
              <a:lnSpc>
                <a:spcPct val="100000"/>
              </a:lnSpc>
              <a:buFontTx/>
              <a:buNone/>
              <a:defRPr sz="1500" b="0" cap="all" spc="-45" baseline="0">
                <a:solidFill>
                  <a:schemeClr val="tx2">
                    <a:lumMod val="75000"/>
                  </a:schemeClr>
                </a:solidFill>
                <a:latin typeface="+mj-lt"/>
              </a:defRPr>
            </a:lvl1pPr>
            <a:lvl2pPr marL="175022" indent="0">
              <a:buFontTx/>
              <a:buNone/>
              <a:defRPr/>
            </a:lvl2pPr>
            <a:lvl3pPr marL="301229" indent="0">
              <a:buFontTx/>
              <a:buNone/>
              <a:defRPr/>
            </a:lvl3pPr>
            <a:lvl4pPr marL="427434" indent="0">
              <a:buFontTx/>
              <a:buNone/>
              <a:defRPr/>
            </a:lvl4pPr>
            <a:lvl5pPr marL="559594" indent="0">
              <a:buFontTx/>
              <a:buNone/>
              <a:defRPr/>
            </a:lvl5pPr>
          </a:lstStyle>
          <a:p>
            <a:pPr lvl="0"/>
            <a:r>
              <a:rPr lang="en-US" dirty="0" smtClean="0"/>
              <a:t>Click to edit Master text styles</a:t>
            </a:r>
          </a:p>
        </p:txBody>
      </p:sp>
      <p:sp>
        <p:nvSpPr>
          <p:cNvPr id="27" name="Rectangle 183"/>
          <p:cNvSpPr>
            <a:spLocks noGrp="1" noChangeArrowheads="1"/>
          </p:cNvSpPr>
          <p:nvPr userDrawn="1">
            <p:ph type="subTitle" idx="1" hasCustomPrompt="1"/>
          </p:nvPr>
        </p:nvSpPr>
        <p:spPr bwMode="blackWhite">
          <a:xfrm>
            <a:off x="5047929" y="2042632"/>
            <a:ext cx="3346771" cy="992668"/>
          </a:xfrm>
          <a:prstGeom prst="rect">
            <a:avLst/>
          </a:prstGeom>
          <a:ln w="25400" algn="ctr"/>
          <a:effectLst/>
        </p:spPr>
        <p:txBody>
          <a:bodyPr tIns="0" bIns="91440" anchor="t">
            <a:noAutofit/>
          </a:bodyPr>
          <a:lstStyle>
            <a:lvl1pPr marL="0" indent="0" algn="l" rtl="0" fontAlgn="base">
              <a:lnSpc>
                <a:spcPct val="100000"/>
              </a:lnSpc>
              <a:spcBef>
                <a:spcPct val="25000"/>
              </a:spcBef>
              <a:spcAft>
                <a:spcPct val="0"/>
              </a:spcAft>
              <a:buClrTx/>
              <a:buFont typeface="Arial" charset="0"/>
              <a:buNone/>
              <a:defRPr lang="en-US" sz="1800" b="1" kern="1200" cap="all" spc="-45" baseline="0" dirty="0" smtClean="0">
                <a:solidFill>
                  <a:schemeClr val="tx2">
                    <a:lumMod val="75000"/>
                  </a:schemeClr>
                </a:solidFill>
                <a:effectLst/>
                <a:latin typeface="+mj-lt"/>
                <a:ea typeface="+mn-ea"/>
                <a:cs typeface="+mn-cs"/>
              </a:defRPr>
            </a:lvl1pPr>
          </a:lstStyle>
          <a:p>
            <a:pPr lvl="0"/>
            <a:r>
              <a:rPr lang="en-US" dirty="0" smtClean="0"/>
              <a:t>Click to edit Master text styles</a:t>
            </a:r>
          </a:p>
        </p:txBody>
      </p:sp>
      <p:sp>
        <p:nvSpPr>
          <p:cNvPr id="28" name="Rectangle 182"/>
          <p:cNvSpPr>
            <a:spLocks noGrp="1" noChangeArrowheads="1"/>
          </p:cNvSpPr>
          <p:nvPr userDrawn="1">
            <p:ph type="ctrTitle" hasCustomPrompt="1"/>
          </p:nvPr>
        </p:nvSpPr>
        <p:spPr bwMode="blackWhite">
          <a:xfrm>
            <a:off x="323529" y="1052032"/>
            <a:ext cx="4676812" cy="1716568"/>
          </a:xfrm>
          <a:ln w="25400"/>
          <a:effectLst/>
        </p:spPr>
        <p:txBody>
          <a:bodyPr tIns="91440" bIns="91440" anchor="t"/>
          <a:lstStyle>
            <a:lvl1pPr algn="l">
              <a:lnSpc>
                <a:spcPct val="100000"/>
              </a:lnSpc>
              <a:spcBef>
                <a:spcPct val="25000"/>
              </a:spcBef>
              <a:defRPr lang="en-US" sz="2600" b="1" kern="1200" cap="all" spc="-45" baseline="0" dirty="0">
                <a:solidFill>
                  <a:schemeClr val="tx2">
                    <a:lumMod val="75000"/>
                  </a:schemeClr>
                </a:solidFill>
                <a:effectLst/>
                <a:latin typeface="Arial" charset="0"/>
                <a:ea typeface="+mn-ea"/>
                <a:cs typeface="+mn-cs"/>
              </a:defRPr>
            </a:lvl1pPr>
          </a:lstStyle>
          <a:p>
            <a:r>
              <a:rPr lang="en-US" dirty="0" smtClean="0"/>
              <a:t>Title Goes Here</a:t>
            </a:r>
            <a:br>
              <a:rPr lang="en-US" dirty="0" smtClean="0"/>
            </a:br>
            <a:r>
              <a:rPr lang="en-US" dirty="0" smtClean="0"/>
              <a:t>Second Line Optional</a:t>
            </a:r>
            <a:endParaRPr lang="en-US" dirty="0"/>
          </a:p>
        </p:txBody>
      </p:sp>
      <p:pic>
        <p:nvPicPr>
          <p:cNvPr id="54" name="Picture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7" y="4217216"/>
            <a:ext cx="9139727" cy="807244"/>
          </a:xfrm>
          <a:prstGeom prst="rect">
            <a:avLst/>
          </a:prstGeom>
        </p:spPr>
      </p:pic>
      <p:grpSp>
        <p:nvGrpSpPr>
          <p:cNvPr id="13" name="Group 12"/>
          <p:cNvGrpSpPr/>
          <p:nvPr userDrawn="1"/>
        </p:nvGrpSpPr>
        <p:grpSpPr>
          <a:xfrm>
            <a:off x="4807153" y="6036338"/>
            <a:ext cx="3993947" cy="512367"/>
            <a:chOff x="7003917" y="-725488"/>
            <a:chExt cx="10382383" cy="1331913"/>
          </a:xfrm>
        </p:grpSpPr>
        <p:sp>
          <p:nvSpPr>
            <p:cNvPr id="14" name="Rectangle 12"/>
            <p:cNvSpPr>
              <a:spLocks noChangeArrowheads="1"/>
            </p:cNvSpPr>
            <p:nvPr userDrawn="1"/>
          </p:nvSpPr>
          <p:spPr bwMode="auto">
            <a:xfrm>
              <a:off x="10345738"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3"/>
            <p:cNvSpPr>
              <a:spLocks noChangeArrowheads="1"/>
            </p:cNvSpPr>
            <p:nvPr userDrawn="1"/>
          </p:nvSpPr>
          <p:spPr bwMode="auto">
            <a:xfrm>
              <a:off x="17357725"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userDrawn="1"/>
          </p:nvSpPr>
          <p:spPr bwMode="auto">
            <a:xfrm>
              <a:off x="10807700" y="-511175"/>
              <a:ext cx="250825" cy="395288"/>
            </a:xfrm>
            <a:custGeom>
              <a:avLst/>
              <a:gdLst>
                <a:gd name="T0" fmla="*/ 88 w 158"/>
                <a:gd name="T1" fmla="*/ 0 h 249"/>
                <a:gd name="T2" fmla="*/ 114 w 158"/>
                <a:gd name="T3" fmla="*/ 2 h 249"/>
                <a:gd name="T4" fmla="*/ 137 w 158"/>
                <a:gd name="T5" fmla="*/ 9 h 249"/>
                <a:gd name="T6" fmla="*/ 156 w 158"/>
                <a:gd name="T7" fmla="*/ 26 h 249"/>
                <a:gd name="T8" fmla="*/ 130 w 158"/>
                <a:gd name="T9" fmla="*/ 51 h 249"/>
                <a:gd name="T10" fmla="*/ 114 w 158"/>
                <a:gd name="T11" fmla="*/ 35 h 249"/>
                <a:gd name="T12" fmla="*/ 88 w 158"/>
                <a:gd name="T13" fmla="*/ 30 h 249"/>
                <a:gd name="T14" fmla="*/ 65 w 158"/>
                <a:gd name="T15" fmla="*/ 33 h 249"/>
                <a:gd name="T16" fmla="*/ 51 w 158"/>
                <a:gd name="T17" fmla="*/ 42 h 249"/>
                <a:gd name="T18" fmla="*/ 44 w 158"/>
                <a:gd name="T19" fmla="*/ 54 h 249"/>
                <a:gd name="T20" fmla="*/ 41 w 158"/>
                <a:gd name="T21" fmla="*/ 65 h 249"/>
                <a:gd name="T22" fmla="*/ 46 w 158"/>
                <a:gd name="T23" fmla="*/ 84 h 249"/>
                <a:gd name="T24" fmla="*/ 55 w 158"/>
                <a:gd name="T25" fmla="*/ 93 h 249"/>
                <a:gd name="T26" fmla="*/ 72 w 158"/>
                <a:gd name="T27" fmla="*/ 103 h 249"/>
                <a:gd name="T28" fmla="*/ 90 w 158"/>
                <a:gd name="T29" fmla="*/ 110 h 249"/>
                <a:gd name="T30" fmla="*/ 109 w 158"/>
                <a:gd name="T31" fmla="*/ 114 h 249"/>
                <a:gd name="T32" fmla="*/ 128 w 158"/>
                <a:gd name="T33" fmla="*/ 124 h 249"/>
                <a:gd name="T34" fmla="*/ 144 w 158"/>
                <a:gd name="T35" fmla="*/ 135 h 249"/>
                <a:gd name="T36" fmla="*/ 156 w 158"/>
                <a:gd name="T37" fmla="*/ 151 h 249"/>
                <a:gd name="T38" fmla="*/ 158 w 158"/>
                <a:gd name="T39" fmla="*/ 177 h 249"/>
                <a:gd name="T40" fmla="*/ 156 w 158"/>
                <a:gd name="T41" fmla="*/ 203 h 249"/>
                <a:gd name="T42" fmla="*/ 144 w 158"/>
                <a:gd name="T43" fmla="*/ 221 h 249"/>
                <a:gd name="T44" fmla="*/ 125 w 158"/>
                <a:gd name="T45" fmla="*/ 238 h 249"/>
                <a:gd name="T46" fmla="*/ 102 w 158"/>
                <a:gd name="T47" fmla="*/ 247 h 249"/>
                <a:gd name="T48" fmla="*/ 76 w 158"/>
                <a:gd name="T49" fmla="*/ 249 h 249"/>
                <a:gd name="T50" fmla="*/ 46 w 158"/>
                <a:gd name="T51" fmla="*/ 247 h 249"/>
                <a:gd name="T52" fmla="*/ 21 w 158"/>
                <a:gd name="T53" fmla="*/ 235 h 249"/>
                <a:gd name="T54" fmla="*/ 0 w 158"/>
                <a:gd name="T55" fmla="*/ 217 h 249"/>
                <a:gd name="T56" fmla="*/ 28 w 158"/>
                <a:gd name="T57" fmla="*/ 193 h 249"/>
                <a:gd name="T58" fmla="*/ 41 w 158"/>
                <a:gd name="T59" fmla="*/ 210 h 249"/>
                <a:gd name="T60" fmla="*/ 58 w 158"/>
                <a:gd name="T61" fmla="*/ 217 h 249"/>
                <a:gd name="T62" fmla="*/ 76 w 158"/>
                <a:gd name="T63" fmla="*/ 219 h 249"/>
                <a:gd name="T64" fmla="*/ 93 w 158"/>
                <a:gd name="T65" fmla="*/ 217 h 249"/>
                <a:gd name="T66" fmla="*/ 109 w 158"/>
                <a:gd name="T67" fmla="*/ 210 h 249"/>
                <a:gd name="T68" fmla="*/ 121 w 158"/>
                <a:gd name="T69" fmla="*/ 198 h 249"/>
                <a:gd name="T70" fmla="*/ 125 w 158"/>
                <a:gd name="T71" fmla="*/ 179 h 249"/>
                <a:gd name="T72" fmla="*/ 121 w 158"/>
                <a:gd name="T73" fmla="*/ 165 h 249"/>
                <a:gd name="T74" fmla="*/ 109 w 158"/>
                <a:gd name="T75" fmla="*/ 154 h 249"/>
                <a:gd name="T76" fmla="*/ 95 w 158"/>
                <a:gd name="T77" fmla="*/ 147 h 249"/>
                <a:gd name="T78" fmla="*/ 76 w 158"/>
                <a:gd name="T79" fmla="*/ 140 h 249"/>
                <a:gd name="T80" fmla="*/ 55 w 158"/>
                <a:gd name="T81" fmla="*/ 133 h 249"/>
                <a:gd name="T82" fmla="*/ 37 w 158"/>
                <a:gd name="T83" fmla="*/ 126 h 249"/>
                <a:gd name="T84" fmla="*/ 23 w 158"/>
                <a:gd name="T85" fmla="*/ 112 h 249"/>
                <a:gd name="T86" fmla="*/ 11 w 158"/>
                <a:gd name="T87" fmla="*/ 93 h 249"/>
                <a:gd name="T88" fmla="*/ 7 w 158"/>
                <a:gd name="T89" fmla="*/ 65 h 249"/>
                <a:gd name="T90" fmla="*/ 9 w 158"/>
                <a:gd name="T91" fmla="*/ 49 h 249"/>
                <a:gd name="T92" fmla="*/ 18 w 158"/>
                <a:gd name="T93" fmla="*/ 30 h 249"/>
                <a:gd name="T94" fmla="*/ 35 w 158"/>
                <a:gd name="T95" fmla="*/ 14 h 249"/>
                <a:gd name="T96" fmla="*/ 58 w 158"/>
                <a:gd name="T97" fmla="*/ 2 h 249"/>
                <a:gd name="T98" fmla="*/ 88 w 158"/>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9">
                  <a:moveTo>
                    <a:pt x="88" y="0"/>
                  </a:moveTo>
                  <a:lnTo>
                    <a:pt x="114" y="2"/>
                  </a:lnTo>
                  <a:lnTo>
                    <a:pt x="137" y="9"/>
                  </a:lnTo>
                  <a:lnTo>
                    <a:pt x="156" y="26"/>
                  </a:lnTo>
                  <a:lnTo>
                    <a:pt x="130" y="51"/>
                  </a:lnTo>
                  <a:lnTo>
                    <a:pt x="114" y="35"/>
                  </a:lnTo>
                  <a:lnTo>
                    <a:pt x="88" y="30"/>
                  </a:lnTo>
                  <a:lnTo>
                    <a:pt x="65" y="33"/>
                  </a:lnTo>
                  <a:lnTo>
                    <a:pt x="51" y="42"/>
                  </a:lnTo>
                  <a:lnTo>
                    <a:pt x="44" y="54"/>
                  </a:lnTo>
                  <a:lnTo>
                    <a:pt x="41" y="65"/>
                  </a:lnTo>
                  <a:lnTo>
                    <a:pt x="46" y="84"/>
                  </a:lnTo>
                  <a:lnTo>
                    <a:pt x="55" y="93"/>
                  </a:lnTo>
                  <a:lnTo>
                    <a:pt x="72" y="103"/>
                  </a:lnTo>
                  <a:lnTo>
                    <a:pt x="90" y="110"/>
                  </a:lnTo>
                  <a:lnTo>
                    <a:pt x="109" y="114"/>
                  </a:lnTo>
                  <a:lnTo>
                    <a:pt x="128" y="124"/>
                  </a:lnTo>
                  <a:lnTo>
                    <a:pt x="144" y="135"/>
                  </a:lnTo>
                  <a:lnTo>
                    <a:pt x="156" y="151"/>
                  </a:lnTo>
                  <a:lnTo>
                    <a:pt x="158" y="177"/>
                  </a:lnTo>
                  <a:lnTo>
                    <a:pt x="156" y="203"/>
                  </a:lnTo>
                  <a:lnTo>
                    <a:pt x="144" y="221"/>
                  </a:lnTo>
                  <a:lnTo>
                    <a:pt x="125" y="238"/>
                  </a:lnTo>
                  <a:lnTo>
                    <a:pt x="102" y="247"/>
                  </a:lnTo>
                  <a:lnTo>
                    <a:pt x="76" y="249"/>
                  </a:lnTo>
                  <a:lnTo>
                    <a:pt x="46" y="247"/>
                  </a:lnTo>
                  <a:lnTo>
                    <a:pt x="21" y="235"/>
                  </a:lnTo>
                  <a:lnTo>
                    <a:pt x="0" y="217"/>
                  </a:lnTo>
                  <a:lnTo>
                    <a:pt x="28" y="193"/>
                  </a:lnTo>
                  <a:lnTo>
                    <a:pt x="41" y="210"/>
                  </a:lnTo>
                  <a:lnTo>
                    <a:pt x="58" y="217"/>
                  </a:lnTo>
                  <a:lnTo>
                    <a:pt x="76" y="219"/>
                  </a:lnTo>
                  <a:lnTo>
                    <a:pt x="93" y="217"/>
                  </a:lnTo>
                  <a:lnTo>
                    <a:pt x="109" y="210"/>
                  </a:lnTo>
                  <a:lnTo>
                    <a:pt x="121" y="198"/>
                  </a:lnTo>
                  <a:lnTo>
                    <a:pt x="125" y="179"/>
                  </a:lnTo>
                  <a:lnTo>
                    <a:pt x="121" y="165"/>
                  </a:lnTo>
                  <a:lnTo>
                    <a:pt x="109" y="154"/>
                  </a:lnTo>
                  <a:lnTo>
                    <a:pt x="95" y="147"/>
                  </a:lnTo>
                  <a:lnTo>
                    <a:pt x="76" y="140"/>
                  </a:lnTo>
                  <a:lnTo>
                    <a:pt x="55" y="133"/>
                  </a:lnTo>
                  <a:lnTo>
                    <a:pt x="37" y="126"/>
                  </a:lnTo>
                  <a:lnTo>
                    <a:pt x="23" y="112"/>
                  </a:lnTo>
                  <a:lnTo>
                    <a:pt x="11" y="93"/>
                  </a:lnTo>
                  <a:lnTo>
                    <a:pt x="7" y="65"/>
                  </a:lnTo>
                  <a:lnTo>
                    <a:pt x="9" y="49"/>
                  </a:lnTo>
                  <a:lnTo>
                    <a:pt x="18" y="30"/>
                  </a:lnTo>
                  <a:lnTo>
                    <a:pt x="35" y="14"/>
                  </a:lnTo>
                  <a:lnTo>
                    <a:pt x="58" y="2"/>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userDrawn="1"/>
          </p:nvSpPr>
          <p:spPr bwMode="auto">
            <a:xfrm>
              <a:off x="11136313" y="-503238"/>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09 h 240"/>
                <a:gd name="T18" fmla="*/ 160 w 160"/>
                <a:gd name="T19" fmla="*/ 209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2"/>
                  </a:lnTo>
                  <a:lnTo>
                    <a:pt x="146" y="102"/>
                  </a:lnTo>
                  <a:lnTo>
                    <a:pt x="146" y="133"/>
                  </a:lnTo>
                  <a:lnTo>
                    <a:pt x="32" y="133"/>
                  </a:lnTo>
                  <a:lnTo>
                    <a:pt x="32" y="209"/>
                  </a:lnTo>
                  <a:lnTo>
                    <a:pt x="160" y="209"/>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6"/>
            <p:cNvSpPr>
              <a:spLocks/>
            </p:cNvSpPr>
            <p:nvPr userDrawn="1"/>
          </p:nvSpPr>
          <p:spPr bwMode="auto">
            <a:xfrm>
              <a:off x="11428413" y="-511175"/>
              <a:ext cx="339725" cy="395288"/>
            </a:xfrm>
            <a:custGeom>
              <a:avLst/>
              <a:gdLst>
                <a:gd name="T0" fmla="*/ 125 w 214"/>
                <a:gd name="T1" fmla="*/ 0 h 249"/>
                <a:gd name="T2" fmla="*/ 156 w 214"/>
                <a:gd name="T3" fmla="*/ 2 h 249"/>
                <a:gd name="T4" fmla="*/ 186 w 214"/>
                <a:gd name="T5" fmla="*/ 16 h 249"/>
                <a:gd name="T6" fmla="*/ 209 w 214"/>
                <a:gd name="T7" fmla="*/ 37 h 249"/>
                <a:gd name="T8" fmla="*/ 181 w 214"/>
                <a:gd name="T9" fmla="*/ 56 h 249"/>
                <a:gd name="T10" fmla="*/ 165 w 214"/>
                <a:gd name="T11" fmla="*/ 42 h 249"/>
                <a:gd name="T12" fmla="*/ 146 w 214"/>
                <a:gd name="T13" fmla="*/ 33 h 249"/>
                <a:gd name="T14" fmla="*/ 123 w 214"/>
                <a:gd name="T15" fmla="*/ 30 h 249"/>
                <a:gd name="T16" fmla="*/ 95 w 214"/>
                <a:gd name="T17" fmla="*/ 35 h 249"/>
                <a:gd name="T18" fmla="*/ 69 w 214"/>
                <a:gd name="T19" fmla="*/ 49 h 249"/>
                <a:gd name="T20" fmla="*/ 51 w 214"/>
                <a:gd name="T21" fmla="*/ 70 h 249"/>
                <a:gd name="T22" fmla="*/ 39 w 214"/>
                <a:gd name="T23" fmla="*/ 96 h 249"/>
                <a:gd name="T24" fmla="*/ 34 w 214"/>
                <a:gd name="T25" fmla="*/ 126 h 249"/>
                <a:gd name="T26" fmla="*/ 39 w 214"/>
                <a:gd name="T27" fmla="*/ 156 h 249"/>
                <a:gd name="T28" fmla="*/ 51 w 214"/>
                <a:gd name="T29" fmla="*/ 182 h 249"/>
                <a:gd name="T30" fmla="*/ 69 w 214"/>
                <a:gd name="T31" fmla="*/ 200 h 249"/>
                <a:gd name="T32" fmla="*/ 93 w 214"/>
                <a:gd name="T33" fmla="*/ 214 h 249"/>
                <a:gd name="T34" fmla="*/ 123 w 214"/>
                <a:gd name="T35" fmla="*/ 219 h 249"/>
                <a:gd name="T36" fmla="*/ 149 w 214"/>
                <a:gd name="T37" fmla="*/ 217 h 249"/>
                <a:gd name="T38" fmla="*/ 169 w 214"/>
                <a:gd name="T39" fmla="*/ 205 h 249"/>
                <a:gd name="T40" fmla="*/ 186 w 214"/>
                <a:gd name="T41" fmla="*/ 189 h 249"/>
                <a:gd name="T42" fmla="*/ 214 w 214"/>
                <a:gd name="T43" fmla="*/ 207 h 249"/>
                <a:gd name="T44" fmla="*/ 207 w 214"/>
                <a:gd name="T45" fmla="*/ 217 h 249"/>
                <a:gd name="T46" fmla="*/ 195 w 214"/>
                <a:gd name="T47" fmla="*/ 228 h 249"/>
                <a:gd name="T48" fmla="*/ 176 w 214"/>
                <a:gd name="T49" fmla="*/ 238 h 249"/>
                <a:gd name="T50" fmla="*/ 153 w 214"/>
                <a:gd name="T51" fmla="*/ 247 h 249"/>
                <a:gd name="T52" fmla="*/ 123 w 214"/>
                <a:gd name="T53" fmla="*/ 249 h 249"/>
                <a:gd name="T54" fmla="*/ 88 w 214"/>
                <a:gd name="T55" fmla="*/ 245 h 249"/>
                <a:gd name="T56" fmla="*/ 58 w 214"/>
                <a:gd name="T57" fmla="*/ 231 h 249"/>
                <a:gd name="T58" fmla="*/ 32 w 214"/>
                <a:gd name="T59" fmla="*/ 212 h 249"/>
                <a:gd name="T60" fmla="*/ 16 w 214"/>
                <a:gd name="T61" fmla="*/ 186 h 249"/>
                <a:gd name="T62" fmla="*/ 4 w 214"/>
                <a:gd name="T63" fmla="*/ 156 h 249"/>
                <a:gd name="T64" fmla="*/ 0 w 214"/>
                <a:gd name="T65" fmla="*/ 126 h 249"/>
                <a:gd name="T66" fmla="*/ 7 w 214"/>
                <a:gd name="T67" fmla="*/ 84 h 249"/>
                <a:gd name="T68" fmla="*/ 23 w 214"/>
                <a:gd name="T69" fmla="*/ 49 h 249"/>
                <a:gd name="T70" fmla="*/ 48 w 214"/>
                <a:gd name="T71" fmla="*/ 23 h 249"/>
                <a:gd name="T72" fmla="*/ 83 w 214"/>
                <a:gd name="T73" fmla="*/ 5 h 249"/>
                <a:gd name="T74" fmla="*/ 125 w 214"/>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49">
                  <a:moveTo>
                    <a:pt x="125" y="0"/>
                  </a:moveTo>
                  <a:lnTo>
                    <a:pt x="156" y="2"/>
                  </a:lnTo>
                  <a:lnTo>
                    <a:pt x="186" y="16"/>
                  </a:lnTo>
                  <a:lnTo>
                    <a:pt x="209" y="37"/>
                  </a:lnTo>
                  <a:lnTo>
                    <a:pt x="181" y="56"/>
                  </a:lnTo>
                  <a:lnTo>
                    <a:pt x="165" y="42"/>
                  </a:lnTo>
                  <a:lnTo>
                    <a:pt x="146" y="33"/>
                  </a:lnTo>
                  <a:lnTo>
                    <a:pt x="123" y="30"/>
                  </a:lnTo>
                  <a:lnTo>
                    <a:pt x="95" y="35"/>
                  </a:lnTo>
                  <a:lnTo>
                    <a:pt x="69" y="49"/>
                  </a:lnTo>
                  <a:lnTo>
                    <a:pt x="51" y="70"/>
                  </a:lnTo>
                  <a:lnTo>
                    <a:pt x="39" y="96"/>
                  </a:lnTo>
                  <a:lnTo>
                    <a:pt x="34" y="126"/>
                  </a:lnTo>
                  <a:lnTo>
                    <a:pt x="39" y="156"/>
                  </a:lnTo>
                  <a:lnTo>
                    <a:pt x="51" y="182"/>
                  </a:lnTo>
                  <a:lnTo>
                    <a:pt x="69" y="200"/>
                  </a:lnTo>
                  <a:lnTo>
                    <a:pt x="93" y="214"/>
                  </a:lnTo>
                  <a:lnTo>
                    <a:pt x="123" y="219"/>
                  </a:lnTo>
                  <a:lnTo>
                    <a:pt x="149" y="217"/>
                  </a:lnTo>
                  <a:lnTo>
                    <a:pt x="169" y="205"/>
                  </a:lnTo>
                  <a:lnTo>
                    <a:pt x="186" y="189"/>
                  </a:lnTo>
                  <a:lnTo>
                    <a:pt x="214" y="207"/>
                  </a:lnTo>
                  <a:lnTo>
                    <a:pt x="207" y="217"/>
                  </a:lnTo>
                  <a:lnTo>
                    <a:pt x="195" y="228"/>
                  </a:lnTo>
                  <a:lnTo>
                    <a:pt x="176" y="238"/>
                  </a:lnTo>
                  <a:lnTo>
                    <a:pt x="153" y="247"/>
                  </a:lnTo>
                  <a:lnTo>
                    <a:pt x="123" y="249"/>
                  </a:lnTo>
                  <a:lnTo>
                    <a:pt x="88" y="245"/>
                  </a:lnTo>
                  <a:lnTo>
                    <a:pt x="58" y="231"/>
                  </a:lnTo>
                  <a:lnTo>
                    <a:pt x="32" y="212"/>
                  </a:lnTo>
                  <a:lnTo>
                    <a:pt x="16" y="186"/>
                  </a:lnTo>
                  <a:lnTo>
                    <a:pt x="4" y="156"/>
                  </a:lnTo>
                  <a:lnTo>
                    <a:pt x="0" y="126"/>
                  </a:lnTo>
                  <a:lnTo>
                    <a:pt x="7" y="84"/>
                  </a:lnTo>
                  <a:lnTo>
                    <a:pt x="23" y="49"/>
                  </a:lnTo>
                  <a:lnTo>
                    <a:pt x="48" y="23"/>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userDrawn="1"/>
          </p:nvSpPr>
          <p:spPr bwMode="auto">
            <a:xfrm>
              <a:off x="11812588" y="-503238"/>
              <a:ext cx="290513" cy="387350"/>
            </a:xfrm>
            <a:custGeom>
              <a:avLst/>
              <a:gdLst>
                <a:gd name="T0" fmla="*/ 0 w 183"/>
                <a:gd name="T1" fmla="*/ 0 h 244"/>
                <a:gd name="T2" fmla="*/ 32 w 183"/>
                <a:gd name="T3" fmla="*/ 0 h 244"/>
                <a:gd name="T4" fmla="*/ 32 w 183"/>
                <a:gd name="T5" fmla="*/ 146 h 244"/>
                <a:gd name="T6" fmla="*/ 35 w 183"/>
                <a:gd name="T7" fmla="*/ 165 h 244"/>
                <a:gd name="T8" fmla="*/ 39 w 183"/>
                <a:gd name="T9" fmla="*/ 184 h 244"/>
                <a:gd name="T10" fmla="*/ 51 w 183"/>
                <a:gd name="T11" fmla="*/ 200 h 244"/>
                <a:gd name="T12" fmla="*/ 67 w 183"/>
                <a:gd name="T13" fmla="*/ 212 h 244"/>
                <a:gd name="T14" fmla="*/ 93 w 183"/>
                <a:gd name="T15" fmla="*/ 214 h 244"/>
                <a:gd name="T16" fmla="*/ 116 w 183"/>
                <a:gd name="T17" fmla="*/ 212 h 244"/>
                <a:gd name="T18" fmla="*/ 132 w 183"/>
                <a:gd name="T19" fmla="*/ 200 h 244"/>
                <a:gd name="T20" fmla="*/ 144 w 183"/>
                <a:gd name="T21" fmla="*/ 184 h 244"/>
                <a:gd name="T22" fmla="*/ 151 w 183"/>
                <a:gd name="T23" fmla="*/ 165 h 244"/>
                <a:gd name="T24" fmla="*/ 151 w 183"/>
                <a:gd name="T25" fmla="*/ 146 h 244"/>
                <a:gd name="T26" fmla="*/ 151 w 183"/>
                <a:gd name="T27" fmla="*/ 0 h 244"/>
                <a:gd name="T28" fmla="*/ 183 w 183"/>
                <a:gd name="T29" fmla="*/ 0 h 244"/>
                <a:gd name="T30" fmla="*/ 183 w 183"/>
                <a:gd name="T31" fmla="*/ 151 h 244"/>
                <a:gd name="T32" fmla="*/ 179 w 183"/>
                <a:gd name="T33" fmla="*/ 184 h 244"/>
                <a:gd name="T34" fmla="*/ 167 w 183"/>
                <a:gd name="T35" fmla="*/ 209 h 244"/>
                <a:gd name="T36" fmla="*/ 146 w 183"/>
                <a:gd name="T37" fmla="*/ 228 h 244"/>
                <a:gd name="T38" fmla="*/ 121 w 183"/>
                <a:gd name="T39" fmla="*/ 240 h 244"/>
                <a:gd name="T40" fmla="*/ 93 w 183"/>
                <a:gd name="T41" fmla="*/ 244 h 244"/>
                <a:gd name="T42" fmla="*/ 62 w 183"/>
                <a:gd name="T43" fmla="*/ 240 h 244"/>
                <a:gd name="T44" fmla="*/ 37 w 183"/>
                <a:gd name="T45" fmla="*/ 228 h 244"/>
                <a:gd name="T46" fmla="*/ 16 w 183"/>
                <a:gd name="T47" fmla="*/ 209 h 244"/>
                <a:gd name="T48" fmla="*/ 4 w 183"/>
                <a:gd name="T49" fmla="*/ 184 h 244"/>
                <a:gd name="T50" fmla="*/ 0 w 183"/>
                <a:gd name="T51" fmla="*/ 151 h 244"/>
                <a:gd name="T52" fmla="*/ 0 w 183"/>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4">
                  <a:moveTo>
                    <a:pt x="0" y="0"/>
                  </a:moveTo>
                  <a:lnTo>
                    <a:pt x="32" y="0"/>
                  </a:lnTo>
                  <a:lnTo>
                    <a:pt x="32" y="146"/>
                  </a:lnTo>
                  <a:lnTo>
                    <a:pt x="35" y="165"/>
                  </a:lnTo>
                  <a:lnTo>
                    <a:pt x="39" y="184"/>
                  </a:lnTo>
                  <a:lnTo>
                    <a:pt x="51" y="200"/>
                  </a:lnTo>
                  <a:lnTo>
                    <a:pt x="67" y="212"/>
                  </a:lnTo>
                  <a:lnTo>
                    <a:pt x="93" y="214"/>
                  </a:lnTo>
                  <a:lnTo>
                    <a:pt x="116" y="212"/>
                  </a:lnTo>
                  <a:lnTo>
                    <a:pt x="132" y="200"/>
                  </a:lnTo>
                  <a:lnTo>
                    <a:pt x="144" y="184"/>
                  </a:lnTo>
                  <a:lnTo>
                    <a:pt x="151" y="165"/>
                  </a:lnTo>
                  <a:lnTo>
                    <a:pt x="151" y="146"/>
                  </a:lnTo>
                  <a:lnTo>
                    <a:pt x="151" y="0"/>
                  </a:lnTo>
                  <a:lnTo>
                    <a:pt x="183" y="0"/>
                  </a:lnTo>
                  <a:lnTo>
                    <a:pt x="183" y="151"/>
                  </a:lnTo>
                  <a:lnTo>
                    <a:pt x="179" y="184"/>
                  </a:lnTo>
                  <a:lnTo>
                    <a:pt x="167" y="209"/>
                  </a:lnTo>
                  <a:lnTo>
                    <a:pt x="146" y="228"/>
                  </a:lnTo>
                  <a:lnTo>
                    <a:pt x="121" y="240"/>
                  </a:lnTo>
                  <a:lnTo>
                    <a:pt x="93" y="244"/>
                  </a:lnTo>
                  <a:lnTo>
                    <a:pt x="62" y="240"/>
                  </a:lnTo>
                  <a:lnTo>
                    <a:pt x="37" y="228"/>
                  </a:lnTo>
                  <a:lnTo>
                    <a:pt x="16" y="209"/>
                  </a:lnTo>
                  <a:lnTo>
                    <a:pt x="4" y="184"/>
                  </a:lnTo>
                  <a:lnTo>
                    <a:pt x="0" y="15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EditPoints="1"/>
            </p:cNvSpPr>
            <p:nvPr userDrawn="1"/>
          </p:nvSpPr>
          <p:spPr bwMode="auto">
            <a:xfrm>
              <a:off x="12196763" y="-503238"/>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2 h 240"/>
                <a:gd name="T10" fmla="*/ 114 w 170"/>
                <a:gd name="T11" fmla="*/ 95 h 240"/>
                <a:gd name="T12" fmla="*/ 123 w 170"/>
                <a:gd name="T13" fmla="*/ 84 h 240"/>
                <a:gd name="T14" fmla="*/ 125 w 170"/>
                <a:gd name="T15" fmla="*/ 67 h 240"/>
                <a:gd name="T16" fmla="*/ 123 w 170"/>
                <a:gd name="T17" fmla="*/ 51 h 240"/>
                <a:gd name="T18" fmla="*/ 114 w 170"/>
                <a:gd name="T19" fmla="*/ 39 h 240"/>
                <a:gd name="T20" fmla="*/ 102 w 170"/>
                <a:gd name="T21" fmla="*/ 32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1 h 240"/>
                <a:gd name="T36" fmla="*/ 144 w 170"/>
                <a:gd name="T37" fmla="*/ 23 h 240"/>
                <a:gd name="T38" fmla="*/ 153 w 170"/>
                <a:gd name="T39" fmla="*/ 37 h 240"/>
                <a:gd name="T40" fmla="*/ 158 w 170"/>
                <a:gd name="T41" fmla="*/ 51 h 240"/>
                <a:gd name="T42" fmla="*/ 160 w 170"/>
                <a:gd name="T43" fmla="*/ 67 h 240"/>
                <a:gd name="T44" fmla="*/ 156 w 170"/>
                <a:gd name="T45" fmla="*/ 88 h 240"/>
                <a:gd name="T46" fmla="*/ 144 w 170"/>
                <a:gd name="T47" fmla="*/ 109 h 240"/>
                <a:gd name="T48" fmla="*/ 125 w 170"/>
                <a:gd name="T49" fmla="*/ 123 h 240"/>
                <a:gd name="T50" fmla="*/ 102 w 170"/>
                <a:gd name="T51" fmla="*/ 130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2"/>
                  </a:lnTo>
                  <a:lnTo>
                    <a:pt x="114" y="95"/>
                  </a:lnTo>
                  <a:lnTo>
                    <a:pt x="123" y="84"/>
                  </a:lnTo>
                  <a:lnTo>
                    <a:pt x="125" y="67"/>
                  </a:lnTo>
                  <a:lnTo>
                    <a:pt x="123" y="51"/>
                  </a:lnTo>
                  <a:lnTo>
                    <a:pt x="114" y="39"/>
                  </a:lnTo>
                  <a:lnTo>
                    <a:pt x="102" y="32"/>
                  </a:lnTo>
                  <a:lnTo>
                    <a:pt x="88" y="30"/>
                  </a:lnTo>
                  <a:lnTo>
                    <a:pt x="74" y="28"/>
                  </a:lnTo>
                  <a:lnTo>
                    <a:pt x="32" y="28"/>
                  </a:lnTo>
                  <a:close/>
                  <a:moveTo>
                    <a:pt x="0" y="0"/>
                  </a:moveTo>
                  <a:lnTo>
                    <a:pt x="83" y="0"/>
                  </a:lnTo>
                  <a:lnTo>
                    <a:pt x="109" y="2"/>
                  </a:lnTo>
                  <a:lnTo>
                    <a:pt x="130" y="11"/>
                  </a:lnTo>
                  <a:lnTo>
                    <a:pt x="144" y="23"/>
                  </a:lnTo>
                  <a:lnTo>
                    <a:pt x="153" y="37"/>
                  </a:lnTo>
                  <a:lnTo>
                    <a:pt x="158" y="51"/>
                  </a:lnTo>
                  <a:lnTo>
                    <a:pt x="160" y="67"/>
                  </a:lnTo>
                  <a:lnTo>
                    <a:pt x="156" y="88"/>
                  </a:lnTo>
                  <a:lnTo>
                    <a:pt x="144" y="109"/>
                  </a:lnTo>
                  <a:lnTo>
                    <a:pt x="125" y="123"/>
                  </a:lnTo>
                  <a:lnTo>
                    <a:pt x="102" y="130"/>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userDrawn="1"/>
          </p:nvSpPr>
          <p:spPr bwMode="auto">
            <a:xfrm>
              <a:off x="12520613" y="-503238"/>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2 h 240"/>
                <a:gd name="T10" fmla="*/ 147 w 161"/>
                <a:gd name="T11" fmla="*/ 102 h 240"/>
                <a:gd name="T12" fmla="*/ 147 w 161"/>
                <a:gd name="T13" fmla="*/ 133 h 240"/>
                <a:gd name="T14" fmla="*/ 33 w 161"/>
                <a:gd name="T15" fmla="*/ 133 h 240"/>
                <a:gd name="T16" fmla="*/ 33 w 161"/>
                <a:gd name="T17" fmla="*/ 209 h 240"/>
                <a:gd name="T18" fmla="*/ 161 w 161"/>
                <a:gd name="T19" fmla="*/ 209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2"/>
                  </a:lnTo>
                  <a:lnTo>
                    <a:pt x="147" y="102"/>
                  </a:lnTo>
                  <a:lnTo>
                    <a:pt x="147" y="133"/>
                  </a:lnTo>
                  <a:lnTo>
                    <a:pt x="33" y="133"/>
                  </a:lnTo>
                  <a:lnTo>
                    <a:pt x="33" y="209"/>
                  </a:lnTo>
                  <a:lnTo>
                    <a:pt x="161" y="209"/>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userDrawn="1"/>
          </p:nvSpPr>
          <p:spPr bwMode="auto">
            <a:xfrm>
              <a:off x="12976225" y="-511175"/>
              <a:ext cx="334963" cy="395288"/>
            </a:xfrm>
            <a:custGeom>
              <a:avLst/>
              <a:gdLst>
                <a:gd name="T0" fmla="*/ 123 w 211"/>
                <a:gd name="T1" fmla="*/ 0 h 249"/>
                <a:gd name="T2" fmla="*/ 156 w 211"/>
                <a:gd name="T3" fmla="*/ 2 h 249"/>
                <a:gd name="T4" fmla="*/ 184 w 211"/>
                <a:gd name="T5" fmla="*/ 16 h 249"/>
                <a:gd name="T6" fmla="*/ 207 w 211"/>
                <a:gd name="T7" fmla="*/ 37 h 249"/>
                <a:gd name="T8" fmla="*/ 181 w 211"/>
                <a:gd name="T9" fmla="*/ 56 h 249"/>
                <a:gd name="T10" fmla="*/ 165 w 211"/>
                <a:gd name="T11" fmla="*/ 42 h 249"/>
                <a:gd name="T12" fmla="*/ 144 w 211"/>
                <a:gd name="T13" fmla="*/ 33 h 249"/>
                <a:gd name="T14" fmla="*/ 123 w 211"/>
                <a:gd name="T15" fmla="*/ 30 h 249"/>
                <a:gd name="T16" fmla="*/ 93 w 211"/>
                <a:gd name="T17" fmla="*/ 35 h 249"/>
                <a:gd name="T18" fmla="*/ 67 w 211"/>
                <a:gd name="T19" fmla="*/ 49 h 249"/>
                <a:gd name="T20" fmla="*/ 49 w 211"/>
                <a:gd name="T21" fmla="*/ 70 h 249"/>
                <a:gd name="T22" fmla="*/ 37 w 211"/>
                <a:gd name="T23" fmla="*/ 96 h 249"/>
                <a:gd name="T24" fmla="*/ 35 w 211"/>
                <a:gd name="T25" fmla="*/ 126 h 249"/>
                <a:gd name="T26" fmla="*/ 37 w 211"/>
                <a:gd name="T27" fmla="*/ 156 h 249"/>
                <a:gd name="T28" fmla="*/ 49 w 211"/>
                <a:gd name="T29" fmla="*/ 182 h 249"/>
                <a:gd name="T30" fmla="*/ 67 w 211"/>
                <a:gd name="T31" fmla="*/ 200 h 249"/>
                <a:gd name="T32" fmla="*/ 93 w 211"/>
                <a:gd name="T33" fmla="*/ 214 h 249"/>
                <a:gd name="T34" fmla="*/ 123 w 211"/>
                <a:gd name="T35" fmla="*/ 219 h 249"/>
                <a:gd name="T36" fmla="*/ 149 w 211"/>
                <a:gd name="T37" fmla="*/ 217 h 249"/>
                <a:gd name="T38" fmla="*/ 170 w 211"/>
                <a:gd name="T39" fmla="*/ 205 h 249"/>
                <a:gd name="T40" fmla="*/ 186 w 211"/>
                <a:gd name="T41" fmla="*/ 189 h 249"/>
                <a:gd name="T42" fmla="*/ 211 w 211"/>
                <a:gd name="T43" fmla="*/ 207 h 249"/>
                <a:gd name="T44" fmla="*/ 205 w 211"/>
                <a:gd name="T45" fmla="*/ 217 h 249"/>
                <a:gd name="T46" fmla="*/ 193 w 211"/>
                <a:gd name="T47" fmla="*/ 228 h 249"/>
                <a:gd name="T48" fmla="*/ 174 w 211"/>
                <a:gd name="T49" fmla="*/ 238 h 249"/>
                <a:gd name="T50" fmla="*/ 151 w 211"/>
                <a:gd name="T51" fmla="*/ 247 h 249"/>
                <a:gd name="T52" fmla="*/ 121 w 211"/>
                <a:gd name="T53" fmla="*/ 249 h 249"/>
                <a:gd name="T54" fmla="*/ 86 w 211"/>
                <a:gd name="T55" fmla="*/ 245 h 249"/>
                <a:gd name="T56" fmla="*/ 56 w 211"/>
                <a:gd name="T57" fmla="*/ 231 h 249"/>
                <a:gd name="T58" fmla="*/ 32 w 211"/>
                <a:gd name="T59" fmla="*/ 212 h 249"/>
                <a:gd name="T60" fmla="*/ 14 w 211"/>
                <a:gd name="T61" fmla="*/ 186 h 249"/>
                <a:gd name="T62" fmla="*/ 2 w 211"/>
                <a:gd name="T63" fmla="*/ 156 h 249"/>
                <a:gd name="T64" fmla="*/ 0 w 211"/>
                <a:gd name="T65" fmla="*/ 126 h 249"/>
                <a:gd name="T66" fmla="*/ 4 w 211"/>
                <a:gd name="T67" fmla="*/ 84 h 249"/>
                <a:gd name="T68" fmla="*/ 21 w 211"/>
                <a:gd name="T69" fmla="*/ 49 h 249"/>
                <a:gd name="T70" fmla="*/ 49 w 211"/>
                <a:gd name="T71" fmla="*/ 23 h 249"/>
                <a:gd name="T72" fmla="*/ 83 w 211"/>
                <a:gd name="T73" fmla="*/ 5 h 249"/>
                <a:gd name="T74" fmla="*/ 123 w 211"/>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49">
                  <a:moveTo>
                    <a:pt x="123" y="0"/>
                  </a:moveTo>
                  <a:lnTo>
                    <a:pt x="156" y="2"/>
                  </a:lnTo>
                  <a:lnTo>
                    <a:pt x="184" y="16"/>
                  </a:lnTo>
                  <a:lnTo>
                    <a:pt x="207" y="37"/>
                  </a:lnTo>
                  <a:lnTo>
                    <a:pt x="181" y="56"/>
                  </a:lnTo>
                  <a:lnTo>
                    <a:pt x="165" y="42"/>
                  </a:lnTo>
                  <a:lnTo>
                    <a:pt x="144" y="33"/>
                  </a:lnTo>
                  <a:lnTo>
                    <a:pt x="123" y="30"/>
                  </a:lnTo>
                  <a:lnTo>
                    <a:pt x="93" y="35"/>
                  </a:lnTo>
                  <a:lnTo>
                    <a:pt x="67" y="49"/>
                  </a:lnTo>
                  <a:lnTo>
                    <a:pt x="49" y="70"/>
                  </a:lnTo>
                  <a:lnTo>
                    <a:pt x="37" y="96"/>
                  </a:lnTo>
                  <a:lnTo>
                    <a:pt x="35" y="126"/>
                  </a:lnTo>
                  <a:lnTo>
                    <a:pt x="37" y="156"/>
                  </a:lnTo>
                  <a:lnTo>
                    <a:pt x="49" y="182"/>
                  </a:lnTo>
                  <a:lnTo>
                    <a:pt x="67" y="200"/>
                  </a:lnTo>
                  <a:lnTo>
                    <a:pt x="93" y="214"/>
                  </a:lnTo>
                  <a:lnTo>
                    <a:pt x="123" y="219"/>
                  </a:lnTo>
                  <a:lnTo>
                    <a:pt x="149" y="217"/>
                  </a:lnTo>
                  <a:lnTo>
                    <a:pt x="170" y="205"/>
                  </a:lnTo>
                  <a:lnTo>
                    <a:pt x="186" y="189"/>
                  </a:lnTo>
                  <a:lnTo>
                    <a:pt x="211" y="207"/>
                  </a:lnTo>
                  <a:lnTo>
                    <a:pt x="205" y="217"/>
                  </a:lnTo>
                  <a:lnTo>
                    <a:pt x="193" y="228"/>
                  </a:lnTo>
                  <a:lnTo>
                    <a:pt x="174" y="238"/>
                  </a:lnTo>
                  <a:lnTo>
                    <a:pt x="151" y="247"/>
                  </a:lnTo>
                  <a:lnTo>
                    <a:pt x="121" y="249"/>
                  </a:lnTo>
                  <a:lnTo>
                    <a:pt x="86" y="245"/>
                  </a:lnTo>
                  <a:lnTo>
                    <a:pt x="56" y="231"/>
                  </a:lnTo>
                  <a:lnTo>
                    <a:pt x="32" y="212"/>
                  </a:lnTo>
                  <a:lnTo>
                    <a:pt x="14" y="186"/>
                  </a:lnTo>
                  <a:lnTo>
                    <a:pt x="2" y="156"/>
                  </a:lnTo>
                  <a:lnTo>
                    <a:pt x="0" y="126"/>
                  </a:lnTo>
                  <a:lnTo>
                    <a:pt x="4" y="84"/>
                  </a:lnTo>
                  <a:lnTo>
                    <a:pt x="21" y="49"/>
                  </a:lnTo>
                  <a:lnTo>
                    <a:pt x="49" y="23"/>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noEditPoints="1"/>
            </p:cNvSpPr>
            <p:nvPr userDrawn="1"/>
          </p:nvSpPr>
          <p:spPr bwMode="auto">
            <a:xfrm>
              <a:off x="13341350" y="-511175"/>
              <a:ext cx="395288" cy="395288"/>
            </a:xfrm>
            <a:custGeom>
              <a:avLst/>
              <a:gdLst>
                <a:gd name="T0" fmla="*/ 123 w 249"/>
                <a:gd name="T1" fmla="*/ 30 h 249"/>
                <a:gd name="T2" fmla="*/ 93 w 249"/>
                <a:gd name="T3" fmla="*/ 35 h 249"/>
                <a:gd name="T4" fmla="*/ 70 w 249"/>
                <a:gd name="T5" fmla="*/ 49 h 249"/>
                <a:gd name="T6" fmla="*/ 49 w 249"/>
                <a:gd name="T7" fmla="*/ 68 h 249"/>
                <a:gd name="T8" fmla="*/ 37 w 249"/>
                <a:gd name="T9" fmla="*/ 96 h 249"/>
                <a:gd name="T10" fmla="*/ 35 w 249"/>
                <a:gd name="T11" fmla="*/ 124 h 249"/>
                <a:gd name="T12" fmla="*/ 37 w 249"/>
                <a:gd name="T13" fmla="*/ 154 h 249"/>
                <a:gd name="T14" fmla="*/ 49 w 249"/>
                <a:gd name="T15" fmla="*/ 182 h 249"/>
                <a:gd name="T16" fmla="*/ 70 w 249"/>
                <a:gd name="T17" fmla="*/ 200 h 249"/>
                <a:gd name="T18" fmla="*/ 93 w 249"/>
                <a:gd name="T19" fmla="*/ 214 h 249"/>
                <a:gd name="T20" fmla="*/ 123 w 249"/>
                <a:gd name="T21" fmla="*/ 219 h 249"/>
                <a:gd name="T22" fmla="*/ 154 w 249"/>
                <a:gd name="T23" fmla="*/ 214 h 249"/>
                <a:gd name="T24" fmla="*/ 179 w 249"/>
                <a:gd name="T25" fmla="*/ 200 h 249"/>
                <a:gd name="T26" fmla="*/ 198 w 249"/>
                <a:gd name="T27" fmla="*/ 182 h 249"/>
                <a:gd name="T28" fmla="*/ 210 w 249"/>
                <a:gd name="T29" fmla="*/ 154 h 249"/>
                <a:gd name="T30" fmla="*/ 214 w 249"/>
                <a:gd name="T31" fmla="*/ 124 h 249"/>
                <a:gd name="T32" fmla="*/ 210 w 249"/>
                <a:gd name="T33" fmla="*/ 96 h 249"/>
                <a:gd name="T34" fmla="*/ 198 w 249"/>
                <a:gd name="T35" fmla="*/ 68 h 249"/>
                <a:gd name="T36" fmla="*/ 179 w 249"/>
                <a:gd name="T37" fmla="*/ 49 h 249"/>
                <a:gd name="T38" fmla="*/ 154 w 249"/>
                <a:gd name="T39" fmla="*/ 35 h 249"/>
                <a:gd name="T40" fmla="*/ 123 w 249"/>
                <a:gd name="T41" fmla="*/ 30 h 249"/>
                <a:gd name="T42" fmla="*/ 123 w 249"/>
                <a:gd name="T43" fmla="*/ 0 h 249"/>
                <a:gd name="T44" fmla="*/ 165 w 249"/>
                <a:gd name="T45" fmla="*/ 5 h 249"/>
                <a:gd name="T46" fmla="*/ 200 w 249"/>
                <a:gd name="T47" fmla="*/ 23 h 249"/>
                <a:gd name="T48" fmla="*/ 226 w 249"/>
                <a:gd name="T49" fmla="*/ 49 h 249"/>
                <a:gd name="T50" fmla="*/ 242 w 249"/>
                <a:gd name="T51" fmla="*/ 84 h 249"/>
                <a:gd name="T52" fmla="*/ 249 w 249"/>
                <a:gd name="T53" fmla="*/ 124 h 249"/>
                <a:gd name="T54" fmla="*/ 242 w 249"/>
                <a:gd name="T55" fmla="*/ 165 h 249"/>
                <a:gd name="T56" fmla="*/ 226 w 249"/>
                <a:gd name="T57" fmla="*/ 200 h 249"/>
                <a:gd name="T58" fmla="*/ 200 w 249"/>
                <a:gd name="T59" fmla="*/ 226 h 249"/>
                <a:gd name="T60" fmla="*/ 165 w 249"/>
                <a:gd name="T61" fmla="*/ 245 h 249"/>
                <a:gd name="T62" fmla="*/ 123 w 249"/>
                <a:gd name="T63" fmla="*/ 249 h 249"/>
                <a:gd name="T64" fmla="*/ 84 w 249"/>
                <a:gd name="T65" fmla="*/ 245 h 249"/>
                <a:gd name="T66" fmla="*/ 49 w 249"/>
                <a:gd name="T67" fmla="*/ 226 h 249"/>
                <a:gd name="T68" fmla="*/ 23 w 249"/>
                <a:gd name="T69" fmla="*/ 200 h 249"/>
                <a:gd name="T70" fmla="*/ 5 w 249"/>
                <a:gd name="T71" fmla="*/ 165 h 249"/>
                <a:gd name="T72" fmla="*/ 0 w 249"/>
                <a:gd name="T73" fmla="*/ 124 h 249"/>
                <a:gd name="T74" fmla="*/ 5 w 249"/>
                <a:gd name="T75" fmla="*/ 84 h 249"/>
                <a:gd name="T76" fmla="*/ 23 w 249"/>
                <a:gd name="T77" fmla="*/ 49 h 249"/>
                <a:gd name="T78" fmla="*/ 49 w 249"/>
                <a:gd name="T79" fmla="*/ 23 h 249"/>
                <a:gd name="T80" fmla="*/ 84 w 249"/>
                <a:gd name="T81" fmla="*/ 5 h 249"/>
                <a:gd name="T82" fmla="*/ 123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3" y="30"/>
                  </a:moveTo>
                  <a:lnTo>
                    <a:pt x="93" y="35"/>
                  </a:lnTo>
                  <a:lnTo>
                    <a:pt x="70" y="49"/>
                  </a:lnTo>
                  <a:lnTo>
                    <a:pt x="49" y="68"/>
                  </a:lnTo>
                  <a:lnTo>
                    <a:pt x="37" y="96"/>
                  </a:lnTo>
                  <a:lnTo>
                    <a:pt x="35" y="124"/>
                  </a:lnTo>
                  <a:lnTo>
                    <a:pt x="37" y="154"/>
                  </a:lnTo>
                  <a:lnTo>
                    <a:pt x="49" y="182"/>
                  </a:lnTo>
                  <a:lnTo>
                    <a:pt x="70" y="200"/>
                  </a:lnTo>
                  <a:lnTo>
                    <a:pt x="93" y="214"/>
                  </a:lnTo>
                  <a:lnTo>
                    <a:pt x="123" y="219"/>
                  </a:lnTo>
                  <a:lnTo>
                    <a:pt x="154" y="214"/>
                  </a:lnTo>
                  <a:lnTo>
                    <a:pt x="179" y="200"/>
                  </a:lnTo>
                  <a:lnTo>
                    <a:pt x="198" y="182"/>
                  </a:lnTo>
                  <a:lnTo>
                    <a:pt x="210" y="154"/>
                  </a:lnTo>
                  <a:lnTo>
                    <a:pt x="214" y="124"/>
                  </a:lnTo>
                  <a:lnTo>
                    <a:pt x="210" y="96"/>
                  </a:lnTo>
                  <a:lnTo>
                    <a:pt x="198" y="68"/>
                  </a:lnTo>
                  <a:lnTo>
                    <a:pt x="179" y="49"/>
                  </a:lnTo>
                  <a:lnTo>
                    <a:pt x="154" y="35"/>
                  </a:lnTo>
                  <a:lnTo>
                    <a:pt x="123" y="30"/>
                  </a:lnTo>
                  <a:close/>
                  <a:moveTo>
                    <a:pt x="123" y="0"/>
                  </a:moveTo>
                  <a:lnTo>
                    <a:pt x="165" y="5"/>
                  </a:lnTo>
                  <a:lnTo>
                    <a:pt x="200" y="23"/>
                  </a:lnTo>
                  <a:lnTo>
                    <a:pt x="226" y="49"/>
                  </a:lnTo>
                  <a:lnTo>
                    <a:pt x="242" y="84"/>
                  </a:lnTo>
                  <a:lnTo>
                    <a:pt x="249" y="124"/>
                  </a:lnTo>
                  <a:lnTo>
                    <a:pt x="242" y="165"/>
                  </a:lnTo>
                  <a:lnTo>
                    <a:pt x="226" y="200"/>
                  </a:lnTo>
                  <a:lnTo>
                    <a:pt x="200" y="226"/>
                  </a:lnTo>
                  <a:lnTo>
                    <a:pt x="165" y="245"/>
                  </a:lnTo>
                  <a:lnTo>
                    <a:pt x="123" y="249"/>
                  </a:lnTo>
                  <a:lnTo>
                    <a:pt x="84" y="245"/>
                  </a:lnTo>
                  <a:lnTo>
                    <a:pt x="49" y="226"/>
                  </a:lnTo>
                  <a:lnTo>
                    <a:pt x="23" y="200"/>
                  </a:lnTo>
                  <a:lnTo>
                    <a:pt x="5" y="165"/>
                  </a:lnTo>
                  <a:lnTo>
                    <a:pt x="0" y="124"/>
                  </a:lnTo>
                  <a:lnTo>
                    <a:pt x="5" y="84"/>
                  </a:lnTo>
                  <a:lnTo>
                    <a:pt x="23" y="49"/>
                  </a:lnTo>
                  <a:lnTo>
                    <a:pt x="49" y="23"/>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userDrawn="1"/>
          </p:nvSpPr>
          <p:spPr bwMode="auto">
            <a:xfrm>
              <a:off x="13811250" y="-503238"/>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14224000"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userDrawn="1"/>
          </p:nvSpPr>
          <p:spPr bwMode="auto">
            <a:xfrm>
              <a:off x="14652625" y="-503238"/>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2 h 240"/>
                <a:gd name="T10" fmla="*/ 145 w 159"/>
                <a:gd name="T11" fmla="*/ 102 h 240"/>
                <a:gd name="T12" fmla="*/ 145 w 159"/>
                <a:gd name="T13" fmla="*/ 133 h 240"/>
                <a:gd name="T14" fmla="*/ 31 w 159"/>
                <a:gd name="T15" fmla="*/ 133 h 240"/>
                <a:gd name="T16" fmla="*/ 31 w 159"/>
                <a:gd name="T17" fmla="*/ 209 h 240"/>
                <a:gd name="T18" fmla="*/ 159 w 159"/>
                <a:gd name="T19" fmla="*/ 209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2"/>
                  </a:lnTo>
                  <a:lnTo>
                    <a:pt x="145" y="102"/>
                  </a:lnTo>
                  <a:lnTo>
                    <a:pt x="145" y="133"/>
                  </a:lnTo>
                  <a:lnTo>
                    <a:pt x="31" y="133"/>
                  </a:lnTo>
                  <a:lnTo>
                    <a:pt x="31" y="209"/>
                  </a:lnTo>
                  <a:lnTo>
                    <a:pt x="159" y="209"/>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14955838" y="-511175"/>
              <a:ext cx="336550" cy="395288"/>
            </a:xfrm>
            <a:custGeom>
              <a:avLst/>
              <a:gdLst>
                <a:gd name="T0" fmla="*/ 123 w 212"/>
                <a:gd name="T1" fmla="*/ 0 h 249"/>
                <a:gd name="T2" fmla="*/ 156 w 212"/>
                <a:gd name="T3" fmla="*/ 2 h 249"/>
                <a:gd name="T4" fmla="*/ 184 w 212"/>
                <a:gd name="T5" fmla="*/ 16 h 249"/>
                <a:gd name="T6" fmla="*/ 207 w 212"/>
                <a:gd name="T7" fmla="*/ 37 h 249"/>
                <a:gd name="T8" fmla="*/ 179 w 212"/>
                <a:gd name="T9" fmla="*/ 56 h 249"/>
                <a:gd name="T10" fmla="*/ 165 w 212"/>
                <a:gd name="T11" fmla="*/ 42 h 249"/>
                <a:gd name="T12" fmla="*/ 144 w 212"/>
                <a:gd name="T13" fmla="*/ 33 h 249"/>
                <a:gd name="T14" fmla="*/ 123 w 212"/>
                <a:gd name="T15" fmla="*/ 30 h 249"/>
                <a:gd name="T16" fmla="*/ 93 w 212"/>
                <a:gd name="T17" fmla="*/ 35 h 249"/>
                <a:gd name="T18" fmla="*/ 68 w 212"/>
                <a:gd name="T19" fmla="*/ 49 h 249"/>
                <a:gd name="T20" fmla="*/ 49 w 212"/>
                <a:gd name="T21" fmla="*/ 70 h 249"/>
                <a:gd name="T22" fmla="*/ 37 w 212"/>
                <a:gd name="T23" fmla="*/ 96 h 249"/>
                <a:gd name="T24" fmla="*/ 33 w 212"/>
                <a:gd name="T25" fmla="*/ 126 h 249"/>
                <a:gd name="T26" fmla="*/ 37 w 212"/>
                <a:gd name="T27" fmla="*/ 156 h 249"/>
                <a:gd name="T28" fmla="*/ 49 w 212"/>
                <a:gd name="T29" fmla="*/ 182 h 249"/>
                <a:gd name="T30" fmla="*/ 68 w 212"/>
                <a:gd name="T31" fmla="*/ 200 h 249"/>
                <a:gd name="T32" fmla="*/ 93 w 212"/>
                <a:gd name="T33" fmla="*/ 214 h 249"/>
                <a:gd name="T34" fmla="*/ 123 w 212"/>
                <a:gd name="T35" fmla="*/ 219 h 249"/>
                <a:gd name="T36" fmla="*/ 147 w 212"/>
                <a:gd name="T37" fmla="*/ 217 h 249"/>
                <a:gd name="T38" fmla="*/ 168 w 212"/>
                <a:gd name="T39" fmla="*/ 205 h 249"/>
                <a:gd name="T40" fmla="*/ 184 w 212"/>
                <a:gd name="T41" fmla="*/ 189 h 249"/>
                <a:gd name="T42" fmla="*/ 212 w 212"/>
                <a:gd name="T43" fmla="*/ 207 h 249"/>
                <a:gd name="T44" fmla="*/ 205 w 212"/>
                <a:gd name="T45" fmla="*/ 217 h 249"/>
                <a:gd name="T46" fmla="*/ 193 w 212"/>
                <a:gd name="T47" fmla="*/ 228 h 249"/>
                <a:gd name="T48" fmla="*/ 175 w 212"/>
                <a:gd name="T49" fmla="*/ 238 h 249"/>
                <a:gd name="T50" fmla="*/ 151 w 212"/>
                <a:gd name="T51" fmla="*/ 247 h 249"/>
                <a:gd name="T52" fmla="*/ 121 w 212"/>
                <a:gd name="T53" fmla="*/ 249 h 249"/>
                <a:gd name="T54" fmla="*/ 86 w 212"/>
                <a:gd name="T55" fmla="*/ 245 h 249"/>
                <a:gd name="T56" fmla="*/ 56 w 212"/>
                <a:gd name="T57" fmla="*/ 231 h 249"/>
                <a:gd name="T58" fmla="*/ 33 w 212"/>
                <a:gd name="T59" fmla="*/ 212 h 249"/>
                <a:gd name="T60" fmla="*/ 14 w 212"/>
                <a:gd name="T61" fmla="*/ 186 h 249"/>
                <a:gd name="T62" fmla="*/ 2 w 212"/>
                <a:gd name="T63" fmla="*/ 156 h 249"/>
                <a:gd name="T64" fmla="*/ 0 w 212"/>
                <a:gd name="T65" fmla="*/ 126 h 249"/>
                <a:gd name="T66" fmla="*/ 5 w 212"/>
                <a:gd name="T67" fmla="*/ 84 h 249"/>
                <a:gd name="T68" fmla="*/ 21 w 212"/>
                <a:gd name="T69" fmla="*/ 49 h 249"/>
                <a:gd name="T70" fmla="*/ 49 w 212"/>
                <a:gd name="T71" fmla="*/ 23 h 249"/>
                <a:gd name="T72" fmla="*/ 82 w 212"/>
                <a:gd name="T73" fmla="*/ 5 h 249"/>
                <a:gd name="T74" fmla="*/ 123 w 212"/>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49">
                  <a:moveTo>
                    <a:pt x="123" y="0"/>
                  </a:moveTo>
                  <a:lnTo>
                    <a:pt x="156" y="2"/>
                  </a:lnTo>
                  <a:lnTo>
                    <a:pt x="184" y="16"/>
                  </a:lnTo>
                  <a:lnTo>
                    <a:pt x="207" y="37"/>
                  </a:lnTo>
                  <a:lnTo>
                    <a:pt x="179" y="56"/>
                  </a:lnTo>
                  <a:lnTo>
                    <a:pt x="165" y="42"/>
                  </a:lnTo>
                  <a:lnTo>
                    <a:pt x="144" y="33"/>
                  </a:lnTo>
                  <a:lnTo>
                    <a:pt x="123" y="30"/>
                  </a:lnTo>
                  <a:lnTo>
                    <a:pt x="93" y="35"/>
                  </a:lnTo>
                  <a:lnTo>
                    <a:pt x="68" y="49"/>
                  </a:lnTo>
                  <a:lnTo>
                    <a:pt x="49" y="70"/>
                  </a:lnTo>
                  <a:lnTo>
                    <a:pt x="37" y="96"/>
                  </a:lnTo>
                  <a:lnTo>
                    <a:pt x="33" y="126"/>
                  </a:lnTo>
                  <a:lnTo>
                    <a:pt x="37" y="156"/>
                  </a:lnTo>
                  <a:lnTo>
                    <a:pt x="49" y="182"/>
                  </a:lnTo>
                  <a:lnTo>
                    <a:pt x="68" y="200"/>
                  </a:lnTo>
                  <a:lnTo>
                    <a:pt x="93" y="214"/>
                  </a:lnTo>
                  <a:lnTo>
                    <a:pt x="123" y="219"/>
                  </a:lnTo>
                  <a:lnTo>
                    <a:pt x="147" y="217"/>
                  </a:lnTo>
                  <a:lnTo>
                    <a:pt x="168" y="205"/>
                  </a:lnTo>
                  <a:lnTo>
                    <a:pt x="184" y="189"/>
                  </a:lnTo>
                  <a:lnTo>
                    <a:pt x="212" y="207"/>
                  </a:lnTo>
                  <a:lnTo>
                    <a:pt x="205" y="217"/>
                  </a:lnTo>
                  <a:lnTo>
                    <a:pt x="193" y="228"/>
                  </a:lnTo>
                  <a:lnTo>
                    <a:pt x="175" y="238"/>
                  </a:lnTo>
                  <a:lnTo>
                    <a:pt x="151" y="247"/>
                  </a:lnTo>
                  <a:lnTo>
                    <a:pt x="121" y="249"/>
                  </a:lnTo>
                  <a:lnTo>
                    <a:pt x="86" y="245"/>
                  </a:lnTo>
                  <a:lnTo>
                    <a:pt x="56" y="231"/>
                  </a:lnTo>
                  <a:lnTo>
                    <a:pt x="33" y="212"/>
                  </a:lnTo>
                  <a:lnTo>
                    <a:pt x="14" y="186"/>
                  </a:lnTo>
                  <a:lnTo>
                    <a:pt x="2" y="156"/>
                  </a:lnTo>
                  <a:lnTo>
                    <a:pt x="0" y="126"/>
                  </a:lnTo>
                  <a:lnTo>
                    <a:pt x="5" y="84"/>
                  </a:lnTo>
                  <a:lnTo>
                    <a:pt x="21" y="49"/>
                  </a:lnTo>
                  <a:lnTo>
                    <a:pt x="49" y="23"/>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15311438" y="-503238"/>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7"/>
            <p:cNvSpPr>
              <a:spLocks noChangeArrowheads="1"/>
            </p:cNvSpPr>
            <p:nvPr userDrawn="1"/>
          </p:nvSpPr>
          <p:spPr bwMode="auto">
            <a:xfrm>
              <a:off x="15662275" y="-503238"/>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noEditPoints="1"/>
            </p:cNvSpPr>
            <p:nvPr userDrawn="1"/>
          </p:nvSpPr>
          <p:spPr bwMode="auto">
            <a:xfrm>
              <a:off x="15776575" y="-511175"/>
              <a:ext cx="395288" cy="395288"/>
            </a:xfrm>
            <a:custGeom>
              <a:avLst/>
              <a:gdLst>
                <a:gd name="T0" fmla="*/ 125 w 249"/>
                <a:gd name="T1" fmla="*/ 30 h 249"/>
                <a:gd name="T2" fmla="*/ 95 w 249"/>
                <a:gd name="T3" fmla="*/ 35 h 249"/>
                <a:gd name="T4" fmla="*/ 70 w 249"/>
                <a:gd name="T5" fmla="*/ 49 h 249"/>
                <a:gd name="T6" fmla="*/ 51 w 249"/>
                <a:gd name="T7" fmla="*/ 68 h 249"/>
                <a:gd name="T8" fmla="*/ 39 w 249"/>
                <a:gd name="T9" fmla="*/ 96 h 249"/>
                <a:gd name="T10" fmla="*/ 35 w 249"/>
                <a:gd name="T11" fmla="*/ 124 h 249"/>
                <a:gd name="T12" fmla="*/ 39 w 249"/>
                <a:gd name="T13" fmla="*/ 154 h 249"/>
                <a:gd name="T14" fmla="*/ 51 w 249"/>
                <a:gd name="T15" fmla="*/ 182 h 249"/>
                <a:gd name="T16" fmla="*/ 70 w 249"/>
                <a:gd name="T17" fmla="*/ 200 h 249"/>
                <a:gd name="T18" fmla="*/ 95 w 249"/>
                <a:gd name="T19" fmla="*/ 214 h 249"/>
                <a:gd name="T20" fmla="*/ 125 w 249"/>
                <a:gd name="T21" fmla="*/ 219 h 249"/>
                <a:gd name="T22" fmla="*/ 156 w 249"/>
                <a:gd name="T23" fmla="*/ 214 h 249"/>
                <a:gd name="T24" fmla="*/ 179 w 249"/>
                <a:gd name="T25" fmla="*/ 200 h 249"/>
                <a:gd name="T26" fmla="*/ 198 w 249"/>
                <a:gd name="T27" fmla="*/ 182 h 249"/>
                <a:gd name="T28" fmla="*/ 212 w 249"/>
                <a:gd name="T29" fmla="*/ 154 h 249"/>
                <a:gd name="T30" fmla="*/ 214 w 249"/>
                <a:gd name="T31" fmla="*/ 124 h 249"/>
                <a:gd name="T32" fmla="*/ 212 w 249"/>
                <a:gd name="T33" fmla="*/ 96 h 249"/>
                <a:gd name="T34" fmla="*/ 198 w 249"/>
                <a:gd name="T35" fmla="*/ 68 h 249"/>
                <a:gd name="T36" fmla="*/ 179 w 249"/>
                <a:gd name="T37" fmla="*/ 49 h 249"/>
                <a:gd name="T38" fmla="*/ 156 w 249"/>
                <a:gd name="T39" fmla="*/ 35 h 249"/>
                <a:gd name="T40" fmla="*/ 125 w 249"/>
                <a:gd name="T41" fmla="*/ 30 h 249"/>
                <a:gd name="T42" fmla="*/ 125 w 249"/>
                <a:gd name="T43" fmla="*/ 0 h 249"/>
                <a:gd name="T44" fmla="*/ 165 w 249"/>
                <a:gd name="T45" fmla="*/ 5 h 249"/>
                <a:gd name="T46" fmla="*/ 200 w 249"/>
                <a:gd name="T47" fmla="*/ 23 h 249"/>
                <a:gd name="T48" fmla="*/ 226 w 249"/>
                <a:gd name="T49" fmla="*/ 49 h 249"/>
                <a:gd name="T50" fmla="*/ 244 w 249"/>
                <a:gd name="T51" fmla="*/ 84 h 249"/>
                <a:gd name="T52" fmla="*/ 249 w 249"/>
                <a:gd name="T53" fmla="*/ 124 h 249"/>
                <a:gd name="T54" fmla="*/ 244 w 249"/>
                <a:gd name="T55" fmla="*/ 165 h 249"/>
                <a:gd name="T56" fmla="*/ 226 w 249"/>
                <a:gd name="T57" fmla="*/ 200 h 249"/>
                <a:gd name="T58" fmla="*/ 200 w 249"/>
                <a:gd name="T59" fmla="*/ 226 h 249"/>
                <a:gd name="T60" fmla="*/ 165 w 249"/>
                <a:gd name="T61" fmla="*/ 245 h 249"/>
                <a:gd name="T62" fmla="*/ 125 w 249"/>
                <a:gd name="T63" fmla="*/ 249 h 249"/>
                <a:gd name="T64" fmla="*/ 84 w 249"/>
                <a:gd name="T65" fmla="*/ 245 h 249"/>
                <a:gd name="T66" fmla="*/ 49 w 249"/>
                <a:gd name="T67" fmla="*/ 226 h 249"/>
                <a:gd name="T68" fmla="*/ 23 w 249"/>
                <a:gd name="T69" fmla="*/ 200 h 249"/>
                <a:gd name="T70" fmla="*/ 7 w 249"/>
                <a:gd name="T71" fmla="*/ 165 h 249"/>
                <a:gd name="T72" fmla="*/ 0 w 249"/>
                <a:gd name="T73" fmla="*/ 124 h 249"/>
                <a:gd name="T74" fmla="*/ 7 w 249"/>
                <a:gd name="T75" fmla="*/ 84 h 249"/>
                <a:gd name="T76" fmla="*/ 23 w 249"/>
                <a:gd name="T77" fmla="*/ 49 h 249"/>
                <a:gd name="T78" fmla="*/ 49 w 249"/>
                <a:gd name="T79" fmla="*/ 23 h 249"/>
                <a:gd name="T80" fmla="*/ 84 w 249"/>
                <a:gd name="T81" fmla="*/ 5 h 249"/>
                <a:gd name="T82" fmla="*/ 125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5" y="30"/>
                  </a:moveTo>
                  <a:lnTo>
                    <a:pt x="95" y="35"/>
                  </a:lnTo>
                  <a:lnTo>
                    <a:pt x="70" y="49"/>
                  </a:lnTo>
                  <a:lnTo>
                    <a:pt x="51" y="68"/>
                  </a:lnTo>
                  <a:lnTo>
                    <a:pt x="39" y="96"/>
                  </a:lnTo>
                  <a:lnTo>
                    <a:pt x="35" y="124"/>
                  </a:lnTo>
                  <a:lnTo>
                    <a:pt x="39" y="154"/>
                  </a:lnTo>
                  <a:lnTo>
                    <a:pt x="51" y="182"/>
                  </a:lnTo>
                  <a:lnTo>
                    <a:pt x="70" y="200"/>
                  </a:lnTo>
                  <a:lnTo>
                    <a:pt x="95" y="214"/>
                  </a:lnTo>
                  <a:lnTo>
                    <a:pt x="125" y="219"/>
                  </a:lnTo>
                  <a:lnTo>
                    <a:pt x="156" y="214"/>
                  </a:lnTo>
                  <a:lnTo>
                    <a:pt x="179" y="200"/>
                  </a:lnTo>
                  <a:lnTo>
                    <a:pt x="198" y="182"/>
                  </a:lnTo>
                  <a:lnTo>
                    <a:pt x="212" y="154"/>
                  </a:lnTo>
                  <a:lnTo>
                    <a:pt x="214" y="124"/>
                  </a:lnTo>
                  <a:lnTo>
                    <a:pt x="212" y="96"/>
                  </a:lnTo>
                  <a:lnTo>
                    <a:pt x="198" y="68"/>
                  </a:lnTo>
                  <a:lnTo>
                    <a:pt x="179" y="49"/>
                  </a:lnTo>
                  <a:lnTo>
                    <a:pt x="156" y="35"/>
                  </a:lnTo>
                  <a:lnTo>
                    <a:pt x="125" y="30"/>
                  </a:lnTo>
                  <a:close/>
                  <a:moveTo>
                    <a:pt x="125" y="0"/>
                  </a:moveTo>
                  <a:lnTo>
                    <a:pt x="165" y="5"/>
                  </a:lnTo>
                  <a:lnTo>
                    <a:pt x="200" y="23"/>
                  </a:lnTo>
                  <a:lnTo>
                    <a:pt x="226" y="49"/>
                  </a:lnTo>
                  <a:lnTo>
                    <a:pt x="244" y="84"/>
                  </a:lnTo>
                  <a:lnTo>
                    <a:pt x="249" y="124"/>
                  </a:lnTo>
                  <a:lnTo>
                    <a:pt x="244" y="165"/>
                  </a:lnTo>
                  <a:lnTo>
                    <a:pt x="226" y="200"/>
                  </a:lnTo>
                  <a:lnTo>
                    <a:pt x="200" y="226"/>
                  </a:lnTo>
                  <a:lnTo>
                    <a:pt x="165" y="245"/>
                  </a:lnTo>
                  <a:lnTo>
                    <a:pt x="125" y="249"/>
                  </a:lnTo>
                  <a:lnTo>
                    <a:pt x="84" y="245"/>
                  </a:lnTo>
                  <a:lnTo>
                    <a:pt x="49" y="226"/>
                  </a:lnTo>
                  <a:lnTo>
                    <a:pt x="23" y="200"/>
                  </a:lnTo>
                  <a:lnTo>
                    <a:pt x="7" y="165"/>
                  </a:lnTo>
                  <a:lnTo>
                    <a:pt x="0" y="124"/>
                  </a:lnTo>
                  <a:lnTo>
                    <a:pt x="7" y="84"/>
                  </a:lnTo>
                  <a:lnTo>
                    <a:pt x="23" y="49"/>
                  </a:lnTo>
                  <a:lnTo>
                    <a:pt x="49" y="23"/>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9"/>
            <p:cNvSpPr>
              <a:spLocks/>
            </p:cNvSpPr>
            <p:nvPr userDrawn="1"/>
          </p:nvSpPr>
          <p:spPr bwMode="auto">
            <a:xfrm>
              <a:off x="16244888"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0"/>
            <p:cNvSpPr>
              <a:spLocks/>
            </p:cNvSpPr>
            <p:nvPr userDrawn="1"/>
          </p:nvSpPr>
          <p:spPr bwMode="auto">
            <a:xfrm>
              <a:off x="16640175" y="-511175"/>
              <a:ext cx="252413" cy="395288"/>
            </a:xfrm>
            <a:custGeom>
              <a:avLst/>
              <a:gdLst>
                <a:gd name="T0" fmla="*/ 89 w 159"/>
                <a:gd name="T1" fmla="*/ 0 h 249"/>
                <a:gd name="T2" fmla="*/ 114 w 159"/>
                <a:gd name="T3" fmla="*/ 2 h 249"/>
                <a:gd name="T4" fmla="*/ 138 w 159"/>
                <a:gd name="T5" fmla="*/ 9 h 249"/>
                <a:gd name="T6" fmla="*/ 156 w 159"/>
                <a:gd name="T7" fmla="*/ 26 h 249"/>
                <a:gd name="T8" fmla="*/ 131 w 159"/>
                <a:gd name="T9" fmla="*/ 51 h 249"/>
                <a:gd name="T10" fmla="*/ 114 w 159"/>
                <a:gd name="T11" fmla="*/ 35 h 249"/>
                <a:gd name="T12" fmla="*/ 89 w 159"/>
                <a:gd name="T13" fmla="*/ 30 h 249"/>
                <a:gd name="T14" fmla="*/ 66 w 159"/>
                <a:gd name="T15" fmla="*/ 33 h 249"/>
                <a:gd name="T16" fmla="*/ 52 w 159"/>
                <a:gd name="T17" fmla="*/ 42 h 249"/>
                <a:gd name="T18" fmla="*/ 45 w 159"/>
                <a:gd name="T19" fmla="*/ 54 h 249"/>
                <a:gd name="T20" fmla="*/ 42 w 159"/>
                <a:gd name="T21" fmla="*/ 65 h 249"/>
                <a:gd name="T22" fmla="*/ 47 w 159"/>
                <a:gd name="T23" fmla="*/ 84 h 249"/>
                <a:gd name="T24" fmla="*/ 56 w 159"/>
                <a:gd name="T25" fmla="*/ 93 h 249"/>
                <a:gd name="T26" fmla="*/ 73 w 159"/>
                <a:gd name="T27" fmla="*/ 103 h 249"/>
                <a:gd name="T28" fmla="*/ 91 w 159"/>
                <a:gd name="T29" fmla="*/ 110 h 249"/>
                <a:gd name="T30" fmla="*/ 110 w 159"/>
                <a:gd name="T31" fmla="*/ 114 h 249"/>
                <a:gd name="T32" fmla="*/ 128 w 159"/>
                <a:gd name="T33" fmla="*/ 124 h 249"/>
                <a:gd name="T34" fmla="*/ 145 w 159"/>
                <a:gd name="T35" fmla="*/ 135 h 249"/>
                <a:gd name="T36" fmla="*/ 156 w 159"/>
                <a:gd name="T37" fmla="*/ 151 h 249"/>
                <a:gd name="T38" fmla="*/ 159 w 159"/>
                <a:gd name="T39" fmla="*/ 177 h 249"/>
                <a:gd name="T40" fmla="*/ 156 w 159"/>
                <a:gd name="T41" fmla="*/ 203 h 249"/>
                <a:gd name="T42" fmla="*/ 145 w 159"/>
                <a:gd name="T43" fmla="*/ 221 h 249"/>
                <a:gd name="T44" fmla="*/ 126 w 159"/>
                <a:gd name="T45" fmla="*/ 238 h 249"/>
                <a:gd name="T46" fmla="*/ 103 w 159"/>
                <a:gd name="T47" fmla="*/ 247 h 249"/>
                <a:gd name="T48" fmla="*/ 77 w 159"/>
                <a:gd name="T49" fmla="*/ 249 h 249"/>
                <a:gd name="T50" fmla="*/ 47 w 159"/>
                <a:gd name="T51" fmla="*/ 247 h 249"/>
                <a:gd name="T52" fmla="*/ 21 w 159"/>
                <a:gd name="T53" fmla="*/ 235 h 249"/>
                <a:gd name="T54" fmla="*/ 0 w 159"/>
                <a:gd name="T55" fmla="*/ 217 h 249"/>
                <a:gd name="T56" fmla="*/ 26 w 159"/>
                <a:gd name="T57" fmla="*/ 193 h 249"/>
                <a:gd name="T58" fmla="*/ 40 w 159"/>
                <a:gd name="T59" fmla="*/ 210 h 249"/>
                <a:gd name="T60" fmla="*/ 59 w 159"/>
                <a:gd name="T61" fmla="*/ 217 h 249"/>
                <a:gd name="T62" fmla="*/ 77 w 159"/>
                <a:gd name="T63" fmla="*/ 219 h 249"/>
                <a:gd name="T64" fmla="*/ 93 w 159"/>
                <a:gd name="T65" fmla="*/ 217 h 249"/>
                <a:gd name="T66" fmla="*/ 110 w 159"/>
                <a:gd name="T67" fmla="*/ 210 h 249"/>
                <a:gd name="T68" fmla="*/ 121 w 159"/>
                <a:gd name="T69" fmla="*/ 198 h 249"/>
                <a:gd name="T70" fmla="*/ 126 w 159"/>
                <a:gd name="T71" fmla="*/ 179 h 249"/>
                <a:gd name="T72" fmla="*/ 121 w 159"/>
                <a:gd name="T73" fmla="*/ 165 h 249"/>
                <a:gd name="T74" fmla="*/ 110 w 159"/>
                <a:gd name="T75" fmla="*/ 154 h 249"/>
                <a:gd name="T76" fmla="*/ 96 w 159"/>
                <a:gd name="T77" fmla="*/ 147 h 249"/>
                <a:gd name="T78" fmla="*/ 77 w 159"/>
                <a:gd name="T79" fmla="*/ 140 h 249"/>
                <a:gd name="T80" fmla="*/ 56 w 159"/>
                <a:gd name="T81" fmla="*/ 133 h 249"/>
                <a:gd name="T82" fmla="*/ 38 w 159"/>
                <a:gd name="T83" fmla="*/ 126 h 249"/>
                <a:gd name="T84" fmla="*/ 21 w 159"/>
                <a:gd name="T85" fmla="*/ 112 h 249"/>
                <a:gd name="T86" fmla="*/ 12 w 159"/>
                <a:gd name="T87" fmla="*/ 93 h 249"/>
                <a:gd name="T88" fmla="*/ 7 w 159"/>
                <a:gd name="T89" fmla="*/ 65 h 249"/>
                <a:gd name="T90" fmla="*/ 10 w 159"/>
                <a:gd name="T91" fmla="*/ 49 h 249"/>
                <a:gd name="T92" fmla="*/ 19 w 159"/>
                <a:gd name="T93" fmla="*/ 30 h 249"/>
                <a:gd name="T94" fmla="*/ 35 w 159"/>
                <a:gd name="T95" fmla="*/ 14 h 249"/>
                <a:gd name="T96" fmla="*/ 59 w 159"/>
                <a:gd name="T97" fmla="*/ 2 h 249"/>
                <a:gd name="T98" fmla="*/ 89 w 159"/>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49">
                  <a:moveTo>
                    <a:pt x="89" y="0"/>
                  </a:moveTo>
                  <a:lnTo>
                    <a:pt x="114" y="2"/>
                  </a:lnTo>
                  <a:lnTo>
                    <a:pt x="138" y="9"/>
                  </a:lnTo>
                  <a:lnTo>
                    <a:pt x="156" y="26"/>
                  </a:lnTo>
                  <a:lnTo>
                    <a:pt x="131" y="51"/>
                  </a:lnTo>
                  <a:lnTo>
                    <a:pt x="114" y="35"/>
                  </a:lnTo>
                  <a:lnTo>
                    <a:pt x="89" y="30"/>
                  </a:lnTo>
                  <a:lnTo>
                    <a:pt x="66" y="33"/>
                  </a:lnTo>
                  <a:lnTo>
                    <a:pt x="52" y="42"/>
                  </a:lnTo>
                  <a:lnTo>
                    <a:pt x="45" y="54"/>
                  </a:lnTo>
                  <a:lnTo>
                    <a:pt x="42" y="65"/>
                  </a:lnTo>
                  <a:lnTo>
                    <a:pt x="47" y="84"/>
                  </a:lnTo>
                  <a:lnTo>
                    <a:pt x="56" y="93"/>
                  </a:lnTo>
                  <a:lnTo>
                    <a:pt x="73" y="103"/>
                  </a:lnTo>
                  <a:lnTo>
                    <a:pt x="91" y="110"/>
                  </a:lnTo>
                  <a:lnTo>
                    <a:pt x="110" y="114"/>
                  </a:lnTo>
                  <a:lnTo>
                    <a:pt x="128" y="124"/>
                  </a:lnTo>
                  <a:lnTo>
                    <a:pt x="145" y="135"/>
                  </a:lnTo>
                  <a:lnTo>
                    <a:pt x="156" y="151"/>
                  </a:lnTo>
                  <a:lnTo>
                    <a:pt x="159" y="177"/>
                  </a:lnTo>
                  <a:lnTo>
                    <a:pt x="156" y="203"/>
                  </a:lnTo>
                  <a:lnTo>
                    <a:pt x="145" y="221"/>
                  </a:lnTo>
                  <a:lnTo>
                    <a:pt x="126" y="238"/>
                  </a:lnTo>
                  <a:lnTo>
                    <a:pt x="103" y="247"/>
                  </a:lnTo>
                  <a:lnTo>
                    <a:pt x="77" y="249"/>
                  </a:lnTo>
                  <a:lnTo>
                    <a:pt x="47" y="247"/>
                  </a:lnTo>
                  <a:lnTo>
                    <a:pt x="21" y="235"/>
                  </a:lnTo>
                  <a:lnTo>
                    <a:pt x="0" y="217"/>
                  </a:lnTo>
                  <a:lnTo>
                    <a:pt x="26" y="193"/>
                  </a:lnTo>
                  <a:lnTo>
                    <a:pt x="40" y="210"/>
                  </a:lnTo>
                  <a:lnTo>
                    <a:pt x="59" y="217"/>
                  </a:lnTo>
                  <a:lnTo>
                    <a:pt x="77" y="219"/>
                  </a:lnTo>
                  <a:lnTo>
                    <a:pt x="93" y="217"/>
                  </a:lnTo>
                  <a:lnTo>
                    <a:pt x="110" y="210"/>
                  </a:lnTo>
                  <a:lnTo>
                    <a:pt x="121" y="198"/>
                  </a:lnTo>
                  <a:lnTo>
                    <a:pt x="126" y="179"/>
                  </a:lnTo>
                  <a:lnTo>
                    <a:pt x="121" y="165"/>
                  </a:lnTo>
                  <a:lnTo>
                    <a:pt x="110" y="154"/>
                  </a:lnTo>
                  <a:lnTo>
                    <a:pt x="96" y="147"/>
                  </a:lnTo>
                  <a:lnTo>
                    <a:pt x="77" y="140"/>
                  </a:lnTo>
                  <a:lnTo>
                    <a:pt x="56" y="133"/>
                  </a:lnTo>
                  <a:lnTo>
                    <a:pt x="38" y="126"/>
                  </a:lnTo>
                  <a:lnTo>
                    <a:pt x="21" y="112"/>
                  </a:lnTo>
                  <a:lnTo>
                    <a:pt x="12" y="93"/>
                  </a:lnTo>
                  <a:lnTo>
                    <a:pt x="7" y="65"/>
                  </a:lnTo>
                  <a:lnTo>
                    <a:pt x="10" y="49"/>
                  </a:lnTo>
                  <a:lnTo>
                    <a:pt x="19" y="30"/>
                  </a:lnTo>
                  <a:lnTo>
                    <a:pt x="35" y="14"/>
                  </a:lnTo>
                  <a:lnTo>
                    <a:pt x="59" y="2"/>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1"/>
            <p:cNvSpPr>
              <a:spLocks/>
            </p:cNvSpPr>
            <p:nvPr userDrawn="1"/>
          </p:nvSpPr>
          <p:spPr bwMode="auto">
            <a:xfrm>
              <a:off x="10836275" y="3175"/>
              <a:ext cx="239713" cy="381000"/>
            </a:xfrm>
            <a:custGeom>
              <a:avLst/>
              <a:gdLst>
                <a:gd name="T0" fmla="*/ 0 w 151"/>
                <a:gd name="T1" fmla="*/ 0 h 240"/>
                <a:gd name="T2" fmla="*/ 151 w 151"/>
                <a:gd name="T3" fmla="*/ 0 h 240"/>
                <a:gd name="T4" fmla="*/ 151 w 151"/>
                <a:gd name="T5" fmla="*/ 30 h 240"/>
                <a:gd name="T6" fmla="*/ 33 w 151"/>
                <a:gd name="T7" fmla="*/ 30 h 240"/>
                <a:gd name="T8" fmla="*/ 33 w 151"/>
                <a:gd name="T9" fmla="*/ 105 h 240"/>
                <a:gd name="T10" fmla="*/ 142 w 151"/>
                <a:gd name="T11" fmla="*/ 105 h 240"/>
                <a:gd name="T12" fmla="*/ 142 w 151"/>
                <a:gd name="T13" fmla="*/ 135 h 240"/>
                <a:gd name="T14" fmla="*/ 33 w 151"/>
                <a:gd name="T15" fmla="*/ 135 h 240"/>
                <a:gd name="T16" fmla="*/ 33 w 151"/>
                <a:gd name="T17" fmla="*/ 240 h 240"/>
                <a:gd name="T18" fmla="*/ 0 w 151"/>
                <a:gd name="T19" fmla="*/ 240 h 240"/>
                <a:gd name="T20" fmla="*/ 0 w 151"/>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0">
                  <a:moveTo>
                    <a:pt x="0" y="0"/>
                  </a:moveTo>
                  <a:lnTo>
                    <a:pt x="151" y="0"/>
                  </a:lnTo>
                  <a:lnTo>
                    <a:pt x="151" y="30"/>
                  </a:lnTo>
                  <a:lnTo>
                    <a:pt x="33" y="30"/>
                  </a:lnTo>
                  <a:lnTo>
                    <a:pt x="33" y="105"/>
                  </a:lnTo>
                  <a:lnTo>
                    <a:pt x="142" y="105"/>
                  </a:lnTo>
                  <a:lnTo>
                    <a:pt x="142" y="135"/>
                  </a:lnTo>
                  <a:lnTo>
                    <a:pt x="33" y="135"/>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2"/>
            <p:cNvSpPr>
              <a:spLocks noEditPoints="1"/>
            </p:cNvSpPr>
            <p:nvPr userDrawn="1"/>
          </p:nvSpPr>
          <p:spPr bwMode="auto">
            <a:xfrm>
              <a:off x="11114088" y="-7938"/>
              <a:ext cx="395288" cy="400050"/>
            </a:xfrm>
            <a:custGeom>
              <a:avLst/>
              <a:gdLst>
                <a:gd name="T0" fmla="*/ 125 w 249"/>
                <a:gd name="T1" fmla="*/ 33 h 252"/>
                <a:gd name="T2" fmla="*/ 95 w 249"/>
                <a:gd name="T3" fmla="*/ 37 h 252"/>
                <a:gd name="T4" fmla="*/ 70 w 249"/>
                <a:gd name="T5" fmla="*/ 49 h 252"/>
                <a:gd name="T6" fmla="*/ 51 w 249"/>
                <a:gd name="T7" fmla="*/ 70 h 252"/>
                <a:gd name="T8" fmla="*/ 39 w 249"/>
                <a:gd name="T9" fmla="*/ 98 h 252"/>
                <a:gd name="T10" fmla="*/ 35 w 249"/>
                <a:gd name="T11" fmla="*/ 126 h 252"/>
                <a:gd name="T12" fmla="*/ 39 w 249"/>
                <a:gd name="T13" fmla="*/ 156 h 252"/>
                <a:gd name="T14" fmla="*/ 51 w 249"/>
                <a:gd name="T15" fmla="*/ 182 h 252"/>
                <a:gd name="T16" fmla="*/ 70 w 249"/>
                <a:gd name="T17" fmla="*/ 203 h 252"/>
                <a:gd name="T18" fmla="*/ 95 w 249"/>
                <a:gd name="T19" fmla="*/ 217 h 252"/>
                <a:gd name="T20" fmla="*/ 125 w 249"/>
                <a:gd name="T21" fmla="*/ 221 h 252"/>
                <a:gd name="T22" fmla="*/ 156 w 249"/>
                <a:gd name="T23" fmla="*/ 217 h 252"/>
                <a:gd name="T24" fmla="*/ 179 w 249"/>
                <a:gd name="T25" fmla="*/ 203 h 252"/>
                <a:gd name="T26" fmla="*/ 200 w 249"/>
                <a:gd name="T27" fmla="*/ 182 h 252"/>
                <a:gd name="T28" fmla="*/ 212 w 249"/>
                <a:gd name="T29" fmla="*/ 156 h 252"/>
                <a:gd name="T30" fmla="*/ 214 w 249"/>
                <a:gd name="T31" fmla="*/ 126 h 252"/>
                <a:gd name="T32" fmla="*/ 212 w 249"/>
                <a:gd name="T33" fmla="*/ 98 h 252"/>
                <a:gd name="T34" fmla="*/ 200 w 249"/>
                <a:gd name="T35" fmla="*/ 70 h 252"/>
                <a:gd name="T36" fmla="*/ 179 w 249"/>
                <a:gd name="T37" fmla="*/ 49 h 252"/>
                <a:gd name="T38" fmla="*/ 156 w 249"/>
                <a:gd name="T39" fmla="*/ 37 h 252"/>
                <a:gd name="T40" fmla="*/ 125 w 249"/>
                <a:gd name="T41" fmla="*/ 33 h 252"/>
                <a:gd name="T42" fmla="*/ 125 w 249"/>
                <a:gd name="T43" fmla="*/ 0 h 252"/>
                <a:gd name="T44" fmla="*/ 165 w 249"/>
                <a:gd name="T45" fmla="*/ 7 h 252"/>
                <a:gd name="T46" fmla="*/ 200 w 249"/>
                <a:gd name="T47" fmla="*/ 26 h 252"/>
                <a:gd name="T48" fmla="*/ 226 w 249"/>
                <a:gd name="T49" fmla="*/ 51 h 252"/>
                <a:gd name="T50" fmla="*/ 244 w 249"/>
                <a:gd name="T51" fmla="*/ 86 h 252"/>
                <a:gd name="T52" fmla="*/ 249 w 249"/>
                <a:gd name="T53" fmla="*/ 126 h 252"/>
                <a:gd name="T54" fmla="*/ 244 w 249"/>
                <a:gd name="T55" fmla="*/ 168 h 252"/>
                <a:gd name="T56" fmla="*/ 226 w 249"/>
                <a:gd name="T57" fmla="*/ 203 h 252"/>
                <a:gd name="T58" fmla="*/ 200 w 249"/>
                <a:gd name="T59" fmla="*/ 228 h 252"/>
                <a:gd name="T60" fmla="*/ 165 w 249"/>
                <a:gd name="T61" fmla="*/ 247 h 252"/>
                <a:gd name="T62" fmla="*/ 125 w 249"/>
                <a:gd name="T63" fmla="*/ 252 h 252"/>
                <a:gd name="T64" fmla="*/ 84 w 249"/>
                <a:gd name="T65" fmla="*/ 247 h 252"/>
                <a:gd name="T66" fmla="*/ 49 w 249"/>
                <a:gd name="T67" fmla="*/ 228 h 252"/>
                <a:gd name="T68" fmla="*/ 23 w 249"/>
                <a:gd name="T69" fmla="*/ 203 h 252"/>
                <a:gd name="T70" fmla="*/ 7 w 249"/>
                <a:gd name="T71" fmla="*/ 168 h 252"/>
                <a:gd name="T72" fmla="*/ 0 w 249"/>
                <a:gd name="T73" fmla="*/ 126 h 252"/>
                <a:gd name="T74" fmla="*/ 7 w 249"/>
                <a:gd name="T75" fmla="*/ 86 h 252"/>
                <a:gd name="T76" fmla="*/ 23 w 249"/>
                <a:gd name="T77" fmla="*/ 51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7"/>
                  </a:lnTo>
                  <a:lnTo>
                    <a:pt x="70" y="49"/>
                  </a:lnTo>
                  <a:lnTo>
                    <a:pt x="51" y="70"/>
                  </a:lnTo>
                  <a:lnTo>
                    <a:pt x="39" y="98"/>
                  </a:lnTo>
                  <a:lnTo>
                    <a:pt x="35" y="126"/>
                  </a:lnTo>
                  <a:lnTo>
                    <a:pt x="39" y="156"/>
                  </a:lnTo>
                  <a:lnTo>
                    <a:pt x="51" y="182"/>
                  </a:lnTo>
                  <a:lnTo>
                    <a:pt x="70" y="203"/>
                  </a:lnTo>
                  <a:lnTo>
                    <a:pt x="95" y="217"/>
                  </a:lnTo>
                  <a:lnTo>
                    <a:pt x="125" y="221"/>
                  </a:lnTo>
                  <a:lnTo>
                    <a:pt x="156" y="217"/>
                  </a:lnTo>
                  <a:lnTo>
                    <a:pt x="179" y="203"/>
                  </a:lnTo>
                  <a:lnTo>
                    <a:pt x="200" y="182"/>
                  </a:lnTo>
                  <a:lnTo>
                    <a:pt x="212" y="156"/>
                  </a:lnTo>
                  <a:lnTo>
                    <a:pt x="214" y="126"/>
                  </a:lnTo>
                  <a:lnTo>
                    <a:pt x="212" y="98"/>
                  </a:lnTo>
                  <a:lnTo>
                    <a:pt x="200" y="70"/>
                  </a:lnTo>
                  <a:lnTo>
                    <a:pt x="179" y="49"/>
                  </a:lnTo>
                  <a:lnTo>
                    <a:pt x="156" y="37"/>
                  </a:lnTo>
                  <a:lnTo>
                    <a:pt x="125" y="33"/>
                  </a:lnTo>
                  <a:close/>
                  <a:moveTo>
                    <a:pt x="125" y="0"/>
                  </a:moveTo>
                  <a:lnTo>
                    <a:pt x="165" y="7"/>
                  </a:lnTo>
                  <a:lnTo>
                    <a:pt x="200" y="26"/>
                  </a:lnTo>
                  <a:lnTo>
                    <a:pt x="226" y="51"/>
                  </a:lnTo>
                  <a:lnTo>
                    <a:pt x="244" y="86"/>
                  </a:lnTo>
                  <a:lnTo>
                    <a:pt x="249" y="126"/>
                  </a:lnTo>
                  <a:lnTo>
                    <a:pt x="244" y="168"/>
                  </a:lnTo>
                  <a:lnTo>
                    <a:pt x="226" y="203"/>
                  </a:lnTo>
                  <a:lnTo>
                    <a:pt x="200" y="228"/>
                  </a:lnTo>
                  <a:lnTo>
                    <a:pt x="165" y="247"/>
                  </a:lnTo>
                  <a:lnTo>
                    <a:pt x="125" y="252"/>
                  </a:lnTo>
                  <a:lnTo>
                    <a:pt x="84" y="247"/>
                  </a:lnTo>
                  <a:lnTo>
                    <a:pt x="49" y="228"/>
                  </a:lnTo>
                  <a:lnTo>
                    <a:pt x="23" y="203"/>
                  </a:lnTo>
                  <a:lnTo>
                    <a:pt x="7" y="168"/>
                  </a:lnTo>
                  <a:lnTo>
                    <a:pt x="0" y="126"/>
                  </a:lnTo>
                  <a:lnTo>
                    <a:pt x="7" y="86"/>
                  </a:lnTo>
                  <a:lnTo>
                    <a:pt x="23" y="51"/>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3"/>
            <p:cNvSpPr>
              <a:spLocks noEditPoints="1"/>
            </p:cNvSpPr>
            <p:nvPr userDrawn="1"/>
          </p:nvSpPr>
          <p:spPr bwMode="auto">
            <a:xfrm>
              <a:off x="11576050" y="3175"/>
              <a:ext cx="269875" cy="381000"/>
            </a:xfrm>
            <a:custGeom>
              <a:avLst/>
              <a:gdLst>
                <a:gd name="T0" fmla="*/ 32 w 170"/>
                <a:gd name="T1" fmla="*/ 28 h 240"/>
                <a:gd name="T2" fmla="*/ 32 w 170"/>
                <a:gd name="T3" fmla="*/ 105 h 240"/>
                <a:gd name="T4" fmla="*/ 74 w 170"/>
                <a:gd name="T5" fmla="*/ 105 h 240"/>
                <a:gd name="T6" fmla="*/ 90 w 170"/>
                <a:gd name="T7" fmla="*/ 105 h 240"/>
                <a:gd name="T8" fmla="*/ 104 w 170"/>
                <a:gd name="T9" fmla="*/ 100 h 240"/>
                <a:gd name="T10" fmla="*/ 116 w 170"/>
                <a:gd name="T11" fmla="*/ 96 h 240"/>
                <a:gd name="T12" fmla="*/ 123 w 170"/>
                <a:gd name="T13" fmla="*/ 84 h 240"/>
                <a:gd name="T14" fmla="*/ 125 w 170"/>
                <a:gd name="T15" fmla="*/ 68 h 240"/>
                <a:gd name="T16" fmla="*/ 123 w 170"/>
                <a:gd name="T17" fmla="*/ 51 h 240"/>
                <a:gd name="T18" fmla="*/ 116 w 170"/>
                <a:gd name="T19" fmla="*/ 40 h 240"/>
                <a:gd name="T20" fmla="*/ 104 w 170"/>
                <a:gd name="T21" fmla="*/ 33 h 240"/>
                <a:gd name="T22" fmla="*/ 90 w 170"/>
                <a:gd name="T23" fmla="*/ 30 h 240"/>
                <a:gd name="T24" fmla="*/ 74 w 170"/>
                <a:gd name="T25" fmla="*/ 28 h 240"/>
                <a:gd name="T26" fmla="*/ 32 w 170"/>
                <a:gd name="T27" fmla="*/ 28 h 240"/>
                <a:gd name="T28" fmla="*/ 0 w 170"/>
                <a:gd name="T29" fmla="*/ 0 h 240"/>
                <a:gd name="T30" fmla="*/ 83 w 170"/>
                <a:gd name="T31" fmla="*/ 0 h 240"/>
                <a:gd name="T32" fmla="*/ 111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2 w 170"/>
                <a:gd name="T51" fmla="*/ 130 h 240"/>
                <a:gd name="T52" fmla="*/ 170 w 170"/>
                <a:gd name="T53" fmla="*/ 240 h 240"/>
                <a:gd name="T54" fmla="*/ 130 w 170"/>
                <a:gd name="T55" fmla="*/ 240 h 240"/>
                <a:gd name="T56" fmla="*/ 69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90" y="105"/>
                  </a:lnTo>
                  <a:lnTo>
                    <a:pt x="104" y="100"/>
                  </a:lnTo>
                  <a:lnTo>
                    <a:pt x="116" y="96"/>
                  </a:lnTo>
                  <a:lnTo>
                    <a:pt x="123" y="84"/>
                  </a:lnTo>
                  <a:lnTo>
                    <a:pt x="125" y="68"/>
                  </a:lnTo>
                  <a:lnTo>
                    <a:pt x="123" y="51"/>
                  </a:lnTo>
                  <a:lnTo>
                    <a:pt x="116" y="40"/>
                  </a:lnTo>
                  <a:lnTo>
                    <a:pt x="104" y="33"/>
                  </a:lnTo>
                  <a:lnTo>
                    <a:pt x="90" y="30"/>
                  </a:lnTo>
                  <a:lnTo>
                    <a:pt x="74" y="28"/>
                  </a:lnTo>
                  <a:lnTo>
                    <a:pt x="32" y="28"/>
                  </a:lnTo>
                  <a:close/>
                  <a:moveTo>
                    <a:pt x="0" y="0"/>
                  </a:moveTo>
                  <a:lnTo>
                    <a:pt x="83" y="0"/>
                  </a:lnTo>
                  <a:lnTo>
                    <a:pt x="111" y="2"/>
                  </a:lnTo>
                  <a:lnTo>
                    <a:pt x="130" y="12"/>
                  </a:lnTo>
                  <a:lnTo>
                    <a:pt x="144" y="23"/>
                  </a:lnTo>
                  <a:lnTo>
                    <a:pt x="153" y="37"/>
                  </a:lnTo>
                  <a:lnTo>
                    <a:pt x="158" y="51"/>
                  </a:lnTo>
                  <a:lnTo>
                    <a:pt x="160" y="68"/>
                  </a:lnTo>
                  <a:lnTo>
                    <a:pt x="156" y="89"/>
                  </a:lnTo>
                  <a:lnTo>
                    <a:pt x="144" y="109"/>
                  </a:lnTo>
                  <a:lnTo>
                    <a:pt x="125" y="123"/>
                  </a:lnTo>
                  <a:lnTo>
                    <a:pt x="102" y="130"/>
                  </a:lnTo>
                  <a:lnTo>
                    <a:pt x="170" y="240"/>
                  </a:lnTo>
                  <a:lnTo>
                    <a:pt x="130" y="240"/>
                  </a:lnTo>
                  <a:lnTo>
                    <a:pt x="69"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1988800" y="3175"/>
              <a:ext cx="373063" cy="381000"/>
            </a:xfrm>
            <a:custGeom>
              <a:avLst/>
              <a:gdLst>
                <a:gd name="T0" fmla="*/ 117 w 235"/>
                <a:gd name="T1" fmla="*/ 42 h 240"/>
                <a:gd name="T2" fmla="*/ 72 w 235"/>
                <a:gd name="T3" fmla="*/ 151 h 240"/>
                <a:gd name="T4" fmla="*/ 163 w 235"/>
                <a:gd name="T5" fmla="*/ 151 h 240"/>
                <a:gd name="T6" fmla="*/ 119 w 235"/>
                <a:gd name="T7" fmla="*/ 42 h 240"/>
                <a:gd name="T8" fmla="*/ 117 w 235"/>
                <a:gd name="T9" fmla="*/ 42 h 240"/>
                <a:gd name="T10" fmla="*/ 105 w 235"/>
                <a:gd name="T11" fmla="*/ 0 h 240"/>
                <a:gd name="T12" fmla="*/ 135 w 235"/>
                <a:gd name="T13" fmla="*/ 0 h 240"/>
                <a:gd name="T14" fmla="*/ 235 w 235"/>
                <a:gd name="T15" fmla="*/ 240 h 240"/>
                <a:gd name="T16" fmla="*/ 198 w 235"/>
                <a:gd name="T17" fmla="*/ 240 h 240"/>
                <a:gd name="T18" fmla="*/ 175 w 235"/>
                <a:gd name="T19" fmla="*/ 179 h 240"/>
                <a:gd name="T20" fmla="*/ 61 w 235"/>
                <a:gd name="T21" fmla="*/ 179 h 240"/>
                <a:gd name="T22" fmla="*/ 38 w 235"/>
                <a:gd name="T23" fmla="*/ 240 h 240"/>
                <a:gd name="T24" fmla="*/ 0 w 235"/>
                <a:gd name="T25" fmla="*/ 240 h 240"/>
                <a:gd name="T26" fmla="*/ 105 w 235"/>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0">
                  <a:moveTo>
                    <a:pt x="117" y="42"/>
                  </a:moveTo>
                  <a:lnTo>
                    <a:pt x="72" y="151"/>
                  </a:lnTo>
                  <a:lnTo>
                    <a:pt x="163" y="151"/>
                  </a:lnTo>
                  <a:lnTo>
                    <a:pt x="119" y="42"/>
                  </a:lnTo>
                  <a:lnTo>
                    <a:pt x="117" y="42"/>
                  </a:lnTo>
                  <a:close/>
                  <a:moveTo>
                    <a:pt x="105" y="0"/>
                  </a:moveTo>
                  <a:lnTo>
                    <a:pt x="135" y="0"/>
                  </a:lnTo>
                  <a:lnTo>
                    <a:pt x="235" y="240"/>
                  </a:lnTo>
                  <a:lnTo>
                    <a:pt x="198" y="240"/>
                  </a:lnTo>
                  <a:lnTo>
                    <a:pt x="175" y="179"/>
                  </a:lnTo>
                  <a:lnTo>
                    <a:pt x="61" y="179"/>
                  </a:lnTo>
                  <a:lnTo>
                    <a:pt x="38"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p:cNvSpPr>
            <p:nvPr userDrawn="1"/>
          </p:nvSpPr>
          <p:spPr bwMode="auto">
            <a:xfrm>
              <a:off x="12514263" y="-7938"/>
              <a:ext cx="254000" cy="400050"/>
            </a:xfrm>
            <a:custGeom>
              <a:avLst/>
              <a:gdLst>
                <a:gd name="T0" fmla="*/ 88 w 160"/>
                <a:gd name="T1" fmla="*/ 0 h 252"/>
                <a:gd name="T2" fmla="*/ 114 w 160"/>
                <a:gd name="T3" fmla="*/ 2 h 252"/>
                <a:gd name="T4" fmla="*/ 137 w 160"/>
                <a:gd name="T5" fmla="*/ 12 h 252"/>
                <a:gd name="T6" fmla="*/ 158 w 160"/>
                <a:gd name="T7" fmla="*/ 28 h 252"/>
                <a:gd name="T8" fmla="*/ 130 w 160"/>
                <a:gd name="T9" fmla="*/ 54 h 252"/>
                <a:gd name="T10" fmla="*/ 114 w 160"/>
                <a:gd name="T11" fmla="*/ 37 h 252"/>
                <a:gd name="T12" fmla="*/ 88 w 160"/>
                <a:gd name="T13" fmla="*/ 33 h 252"/>
                <a:gd name="T14" fmla="*/ 65 w 160"/>
                <a:gd name="T15" fmla="*/ 35 h 252"/>
                <a:gd name="T16" fmla="*/ 51 w 160"/>
                <a:gd name="T17" fmla="*/ 44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09 h 252"/>
                <a:gd name="T30" fmla="*/ 112 w 160"/>
                <a:gd name="T31" fmla="*/ 116 h 252"/>
                <a:gd name="T32" fmla="*/ 130 w 160"/>
                <a:gd name="T33" fmla="*/ 126 h 252"/>
                <a:gd name="T34" fmla="*/ 144 w 160"/>
                <a:gd name="T35" fmla="*/ 137 h 252"/>
                <a:gd name="T36" fmla="*/ 156 w 160"/>
                <a:gd name="T37" fmla="*/ 154 h 252"/>
                <a:gd name="T38" fmla="*/ 160 w 160"/>
                <a:gd name="T39" fmla="*/ 179 h 252"/>
                <a:gd name="T40" fmla="*/ 156 w 160"/>
                <a:gd name="T41" fmla="*/ 203 h 252"/>
                <a:gd name="T42" fmla="*/ 144 w 160"/>
                <a:gd name="T43" fmla="*/ 224 h 252"/>
                <a:gd name="T44" fmla="*/ 125 w 160"/>
                <a:gd name="T45" fmla="*/ 240 h 252"/>
                <a:gd name="T46" fmla="*/ 102 w 160"/>
                <a:gd name="T47" fmla="*/ 249 h 252"/>
                <a:gd name="T48" fmla="*/ 77 w 160"/>
                <a:gd name="T49" fmla="*/ 252 h 252"/>
                <a:gd name="T50" fmla="*/ 46 w 160"/>
                <a:gd name="T51" fmla="*/ 249 h 252"/>
                <a:gd name="T52" fmla="*/ 21 w 160"/>
                <a:gd name="T53" fmla="*/ 238 h 252"/>
                <a:gd name="T54" fmla="*/ 0 w 160"/>
                <a:gd name="T55" fmla="*/ 219 h 252"/>
                <a:gd name="T56" fmla="*/ 28 w 160"/>
                <a:gd name="T57" fmla="*/ 196 h 252"/>
                <a:gd name="T58" fmla="*/ 42 w 160"/>
                <a:gd name="T59" fmla="*/ 210 h 252"/>
                <a:gd name="T60" fmla="*/ 58 w 160"/>
                <a:gd name="T61" fmla="*/ 219 h 252"/>
                <a:gd name="T62" fmla="*/ 77 w 160"/>
                <a:gd name="T63" fmla="*/ 221 h 252"/>
                <a:gd name="T64" fmla="*/ 93 w 160"/>
                <a:gd name="T65" fmla="*/ 219 h 252"/>
                <a:gd name="T66" fmla="*/ 109 w 160"/>
                <a:gd name="T67" fmla="*/ 212 h 252"/>
                <a:gd name="T68" fmla="*/ 121 w 160"/>
                <a:gd name="T69" fmla="*/ 200 h 252"/>
                <a:gd name="T70" fmla="*/ 125 w 160"/>
                <a:gd name="T71" fmla="*/ 182 h 252"/>
                <a:gd name="T72" fmla="*/ 121 w 160"/>
                <a:gd name="T73" fmla="*/ 168 h 252"/>
                <a:gd name="T74" fmla="*/ 109 w 160"/>
                <a:gd name="T75" fmla="*/ 156 h 252"/>
                <a:gd name="T76" fmla="*/ 95 w 160"/>
                <a:gd name="T77" fmla="*/ 149 h 252"/>
                <a:gd name="T78" fmla="*/ 77 w 160"/>
                <a:gd name="T79" fmla="*/ 142 h 252"/>
                <a:gd name="T80" fmla="*/ 56 w 160"/>
                <a:gd name="T81" fmla="*/ 135 h 252"/>
                <a:gd name="T82" fmla="*/ 37 w 160"/>
                <a:gd name="T83" fmla="*/ 126 h 252"/>
                <a:gd name="T84" fmla="*/ 23 w 160"/>
                <a:gd name="T85" fmla="*/ 114 h 252"/>
                <a:gd name="T86" fmla="*/ 11 w 160"/>
                <a:gd name="T87" fmla="*/ 96 h 252"/>
                <a:gd name="T88" fmla="*/ 7 w 160"/>
                <a:gd name="T89" fmla="*/ 68 h 252"/>
                <a:gd name="T90" fmla="*/ 11 w 160"/>
                <a:gd name="T91" fmla="*/ 51 h 252"/>
                <a:gd name="T92" fmla="*/ 18 w 160"/>
                <a:gd name="T93" fmla="*/ 33 h 252"/>
                <a:gd name="T94" fmla="*/ 35 w 160"/>
                <a:gd name="T95" fmla="*/ 16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2"/>
                  </a:lnTo>
                  <a:lnTo>
                    <a:pt x="137" y="12"/>
                  </a:lnTo>
                  <a:lnTo>
                    <a:pt x="158" y="28"/>
                  </a:lnTo>
                  <a:lnTo>
                    <a:pt x="130" y="54"/>
                  </a:lnTo>
                  <a:lnTo>
                    <a:pt x="114" y="37"/>
                  </a:lnTo>
                  <a:lnTo>
                    <a:pt x="88" y="33"/>
                  </a:lnTo>
                  <a:lnTo>
                    <a:pt x="65" y="35"/>
                  </a:lnTo>
                  <a:lnTo>
                    <a:pt x="51" y="44"/>
                  </a:lnTo>
                  <a:lnTo>
                    <a:pt x="44" y="56"/>
                  </a:lnTo>
                  <a:lnTo>
                    <a:pt x="42" y="68"/>
                  </a:lnTo>
                  <a:lnTo>
                    <a:pt x="46" y="84"/>
                  </a:lnTo>
                  <a:lnTo>
                    <a:pt x="56" y="96"/>
                  </a:lnTo>
                  <a:lnTo>
                    <a:pt x="72" y="105"/>
                  </a:lnTo>
                  <a:lnTo>
                    <a:pt x="91" y="109"/>
                  </a:lnTo>
                  <a:lnTo>
                    <a:pt x="112" y="116"/>
                  </a:lnTo>
                  <a:lnTo>
                    <a:pt x="130" y="126"/>
                  </a:lnTo>
                  <a:lnTo>
                    <a:pt x="144" y="137"/>
                  </a:lnTo>
                  <a:lnTo>
                    <a:pt x="156" y="154"/>
                  </a:lnTo>
                  <a:lnTo>
                    <a:pt x="160" y="179"/>
                  </a:lnTo>
                  <a:lnTo>
                    <a:pt x="156" y="203"/>
                  </a:lnTo>
                  <a:lnTo>
                    <a:pt x="144" y="224"/>
                  </a:lnTo>
                  <a:lnTo>
                    <a:pt x="125" y="240"/>
                  </a:lnTo>
                  <a:lnTo>
                    <a:pt x="102" y="249"/>
                  </a:lnTo>
                  <a:lnTo>
                    <a:pt x="77" y="252"/>
                  </a:lnTo>
                  <a:lnTo>
                    <a:pt x="46" y="249"/>
                  </a:lnTo>
                  <a:lnTo>
                    <a:pt x="21" y="238"/>
                  </a:lnTo>
                  <a:lnTo>
                    <a:pt x="0" y="219"/>
                  </a:lnTo>
                  <a:lnTo>
                    <a:pt x="28" y="196"/>
                  </a:lnTo>
                  <a:lnTo>
                    <a:pt x="42" y="210"/>
                  </a:lnTo>
                  <a:lnTo>
                    <a:pt x="58" y="219"/>
                  </a:lnTo>
                  <a:lnTo>
                    <a:pt x="77" y="221"/>
                  </a:lnTo>
                  <a:lnTo>
                    <a:pt x="93" y="219"/>
                  </a:lnTo>
                  <a:lnTo>
                    <a:pt x="109" y="212"/>
                  </a:lnTo>
                  <a:lnTo>
                    <a:pt x="121" y="200"/>
                  </a:lnTo>
                  <a:lnTo>
                    <a:pt x="125" y="182"/>
                  </a:lnTo>
                  <a:lnTo>
                    <a:pt x="121" y="168"/>
                  </a:lnTo>
                  <a:lnTo>
                    <a:pt x="109" y="156"/>
                  </a:lnTo>
                  <a:lnTo>
                    <a:pt x="95" y="149"/>
                  </a:lnTo>
                  <a:lnTo>
                    <a:pt x="77" y="142"/>
                  </a:lnTo>
                  <a:lnTo>
                    <a:pt x="56" y="135"/>
                  </a:lnTo>
                  <a:lnTo>
                    <a:pt x="37" y="126"/>
                  </a:lnTo>
                  <a:lnTo>
                    <a:pt x="23" y="114"/>
                  </a:lnTo>
                  <a:lnTo>
                    <a:pt x="11" y="96"/>
                  </a:lnTo>
                  <a:lnTo>
                    <a:pt x="7" y="68"/>
                  </a:lnTo>
                  <a:lnTo>
                    <a:pt x="11" y="51"/>
                  </a:lnTo>
                  <a:lnTo>
                    <a:pt x="18" y="33"/>
                  </a:lnTo>
                  <a:lnTo>
                    <a:pt x="35" y="16"/>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p:cNvSpPr>
            <p:nvPr userDrawn="1"/>
          </p:nvSpPr>
          <p:spPr bwMode="auto">
            <a:xfrm>
              <a:off x="12831763" y="3175"/>
              <a:ext cx="395288" cy="381000"/>
            </a:xfrm>
            <a:custGeom>
              <a:avLst/>
              <a:gdLst>
                <a:gd name="T0" fmla="*/ 0 w 249"/>
                <a:gd name="T1" fmla="*/ 0 h 240"/>
                <a:gd name="T2" fmla="*/ 49 w 249"/>
                <a:gd name="T3" fmla="*/ 0 h 240"/>
                <a:gd name="T4" fmla="*/ 123 w 249"/>
                <a:gd name="T5" fmla="*/ 182 h 240"/>
                <a:gd name="T6" fmla="*/ 126 w 249"/>
                <a:gd name="T7" fmla="*/ 182 h 240"/>
                <a:gd name="T8" fmla="*/ 200 w 249"/>
                <a:gd name="T9" fmla="*/ 0 h 240"/>
                <a:gd name="T10" fmla="*/ 249 w 249"/>
                <a:gd name="T11" fmla="*/ 0 h 240"/>
                <a:gd name="T12" fmla="*/ 249 w 249"/>
                <a:gd name="T13" fmla="*/ 240 h 240"/>
                <a:gd name="T14" fmla="*/ 216 w 249"/>
                <a:gd name="T15" fmla="*/ 240 h 240"/>
                <a:gd name="T16" fmla="*/ 216 w 249"/>
                <a:gd name="T17" fmla="*/ 42 h 240"/>
                <a:gd name="T18" fmla="*/ 216 w 249"/>
                <a:gd name="T19" fmla="*/ 42 h 240"/>
                <a:gd name="T20" fmla="*/ 135 w 249"/>
                <a:gd name="T21" fmla="*/ 240 h 240"/>
                <a:gd name="T22" fmla="*/ 114 w 249"/>
                <a:gd name="T23" fmla="*/ 240 h 240"/>
                <a:gd name="T24" fmla="*/ 33 w 249"/>
                <a:gd name="T25" fmla="*/ 42 h 240"/>
                <a:gd name="T26" fmla="*/ 33 w 249"/>
                <a:gd name="T27" fmla="*/ 42 h 240"/>
                <a:gd name="T28" fmla="*/ 33 w 249"/>
                <a:gd name="T29" fmla="*/ 240 h 240"/>
                <a:gd name="T30" fmla="*/ 0 w 249"/>
                <a:gd name="T31" fmla="*/ 240 h 240"/>
                <a:gd name="T32" fmla="*/ 0 w 249"/>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0">
                  <a:moveTo>
                    <a:pt x="0" y="0"/>
                  </a:moveTo>
                  <a:lnTo>
                    <a:pt x="49" y="0"/>
                  </a:lnTo>
                  <a:lnTo>
                    <a:pt x="123" y="182"/>
                  </a:lnTo>
                  <a:lnTo>
                    <a:pt x="126" y="182"/>
                  </a:lnTo>
                  <a:lnTo>
                    <a:pt x="200" y="0"/>
                  </a:lnTo>
                  <a:lnTo>
                    <a:pt x="249" y="0"/>
                  </a:lnTo>
                  <a:lnTo>
                    <a:pt x="249" y="240"/>
                  </a:lnTo>
                  <a:lnTo>
                    <a:pt x="216" y="240"/>
                  </a:lnTo>
                  <a:lnTo>
                    <a:pt x="216" y="42"/>
                  </a:lnTo>
                  <a:lnTo>
                    <a:pt x="216" y="42"/>
                  </a:lnTo>
                  <a:lnTo>
                    <a:pt x="135" y="240"/>
                  </a:lnTo>
                  <a:lnTo>
                    <a:pt x="114"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noEditPoints="1"/>
            </p:cNvSpPr>
            <p:nvPr userDrawn="1"/>
          </p:nvSpPr>
          <p:spPr bwMode="auto">
            <a:xfrm>
              <a:off x="13263563" y="3175"/>
              <a:ext cx="377825" cy="381000"/>
            </a:xfrm>
            <a:custGeom>
              <a:avLst/>
              <a:gdLst>
                <a:gd name="T0" fmla="*/ 119 w 238"/>
                <a:gd name="T1" fmla="*/ 42 h 240"/>
                <a:gd name="T2" fmla="*/ 72 w 238"/>
                <a:gd name="T3" fmla="*/ 151 h 240"/>
                <a:gd name="T4" fmla="*/ 163 w 238"/>
                <a:gd name="T5" fmla="*/ 151 h 240"/>
                <a:gd name="T6" fmla="*/ 119 w 238"/>
                <a:gd name="T7" fmla="*/ 42 h 240"/>
                <a:gd name="T8" fmla="*/ 119 w 238"/>
                <a:gd name="T9" fmla="*/ 42 h 240"/>
                <a:gd name="T10" fmla="*/ 105 w 238"/>
                <a:gd name="T11" fmla="*/ 0 h 240"/>
                <a:gd name="T12" fmla="*/ 135 w 238"/>
                <a:gd name="T13" fmla="*/ 0 h 240"/>
                <a:gd name="T14" fmla="*/ 238 w 238"/>
                <a:gd name="T15" fmla="*/ 240 h 240"/>
                <a:gd name="T16" fmla="*/ 200 w 238"/>
                <a:gd name="T17" fmla="*/ 240 h 240"/>
                <a:gd name="T18" fmla="*/ 175 w 238"/>
                <a:gd name="T19" fmla="*/ 179 h 240"/>
                <a:gd name="T20" fmla="*/ 61 w 238"/>
                <a:gd name="T21" fmla="*/ 179 h 240"/>
                <a:gd name="T22" fmla="*/ 37 w 238"/>
                <a:gd name="T23" fmla="*/ 240 h 240"/>
                <a:gd name="T24" fmla="*/ 0 w 238"/>
                <a:gd name="T25" fmla="*/ 240 h 240"/>
                <a:gd name="T26" fmla="*/ 105 w 238"/>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0">
                  <a:moveTo>
                    <a:pt x="119" y="42"/>
                  </a:moveTo>
                  <a:lnTo>
                    <a:pt x="72" y="151"/>
                  </a:lnTo>
                  <a:lnTo>
                    <a:pt x="163" y="151"/>
                  </a:lnTo>
                  <a:lnTo>
                    <a:pt x="119" y="42"/>
                  </a:lnTo>
                  <a:lnTo>
                    <a:pt x="119" y="42"/>
                  </a:lnTo>
                  <a:close/>
                  <a:moveTo>
                    <a:pt x="105" y="0"/>
                  </a:moveTo>
                  <a:lnTo>
                    <a:pt x="135" y="0"/>
                  </a:lnTo>
                  <a:lnTo>
                    <a:pt x="238" y="240"/>
                  </a:lnTo>
                  <a:lnTo>
                    <a:pt x="200" y="240"/>
                  </a:lnTo>
                  <a:lnTo>
                    <a:pt x="175" y="179"/>
                  </a:lnTo>
                  <a:lnTo>
                    <a:pt x="61" y="179"/>
                  </a:lnTo>
                  <a:lnTo>
                    <a:pt x="37"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noEditPoints="1"/>
            </p:cNvSpPr>
            <p:nvPr userDrawn="1"/>
          </p:nvSpPr>
          <p:spPr bwMode="auto">
            <a:xfrm>
              <a:off x="13681075" y="3175"/>
              <a:ext cx="269875" cy="381000"/>
            </a:xfrm>
            <a:custGeom>
              <a:avLst/>
              <a:gdLst>
                <a:gd name="T0" fmla="*/ 33 w 170"/>
                <a:gd name="T1" fmla="*/ 28 h 240"/>
                <a:gd name="T2" fmla="*/ 33 w 170"/>
                <a:gd name="T3" fmla="*/ 105 h 240"/>
                <a:gd name="T4" fmla="*/ 75 w 170"/>
                <a:gd name="T5" fmla="*/ 105 h 240"/>
                <a:gd name="T6" fmla="*/ 91 w 170"/>
                <a:gd name="T7" fmla="*/ 105 h 240"/>
                <a:gd name="T8" fmla="*/ 105 w 170"/>
                <a:gd name="T9" fmla="*/ 100 h 240"/>
                <a:gd name="T10" fmla="*/ 117 w 170"/>
                <a:gd name="T11" fmla="*/ 96 h 240"/>
                <a:gd name="T12" fmla="*/ 124 w 170"/>
                <a:gd name="T13" fmla="*/ 84 h 240"/>
                <a:gd name="T14" fmla="*/ 126 w 170"/>
                <a:gd name="T15" fmla="*/ 68 h 240"/>
                <a:gd name="T16" fmla="*/ 124 w 170"/>
                <a:gd name="T17" fmla="*/ 51 h 240"/>
                <a:gd name="T18" fmla="*/ 117 w 170"/>
                <a:gd name="T19" fmla="*/ 40 h 240"/>
                <a:gd name="T20" fmla="*/ 105 w 170"/>
                <a:gd name="T21" fmla="*/ 33 h 240"/>
                <a:gd name="T22" fmla="*/ 91 w 170"/>
                <a:gd name="T23" fmla="*/ 30 h 240"/>
                <a:gd name="T24" fmla="*/ 75 w 170"/>
                <a:gd name="T25" fmla="*/ 28 h 240"/>
                <a:gd name="T26" fmla="*/ 33 w 170"/>
                <a:gd name="T27" fmla="*/ 28 h 240"/>
                <a:gd name="T28" fmla="*/ 0 w 170"/>
                <a:gd name="T29" fmla="*/ 0 h 240"/>
                <a:gd name="T30" fmla="*/ 84 w 170"/>
                <a:gd name="T31" fmla="*/ 0 h 240"/>
                <a:gd name="T32" fmla="*/ 112 w 170"/>
                <a:gd name="T33" fmla="*/ 2 h 240"/>
                <a:gd name="T34" fmla="*/ 131 w 170"/>
                <a:gd name="T35" fmla="*/ 12 h 240"/>
                <a:gd name="T36" fmla="*/ 145 w 170"/>
                <a:gd name="T37" fmla="*/ 23 h 240"/>
                <a:gd name="T38" fmla="*/ 154 w 170"/>
                <a:gd name="T39" fmla="*/ 37 h 240"/>
                <a:gd name="T40" fmla="*/ 158 w 170"/>
                <a:gd name="T41" fmla="*/ 51 h 240"/>
                <a:gd name="T42" fmla="*/ 161 w 170"/>
                <a:gd name="T43" fmla="*/ 68 h 240"/>
                <a:gd name="T44" fmla="*/ 156 w 170"/>
                <a:gd name="T45" fmla="*/ 89 h 240"/>
                <a:gd name="T46" fmla="*/ 145 w 170"/>
                <a:gd name="T47" fmla="*/ 109 h 240"/>
                <a:gd name="T48" fmla="*/ 126 w 170"/>
                <a:gd name="T49" fmla="*/ 123 h 240"/>
                <a:gd name="T50" fmla="*/ 103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91" y="105"/>
                  </a:lnTo>
                  <a:lnTo>
                    <a:pt x="105" y="100"/>
                  </a:lnTo>
                  <a:lnTo>
                    <a:pt x="117" y="96"/>
                  </a:lnTo>
                  <a:lnTo>
                    <a:pt x="124" y="84"/>
                  </a:lnTo>
                  <a:lnTo>
                    <a:pt x="126" y="68"/>
                  </a:lnTo>
                  <a:lnTo>
                    <a:pt x="124" y="51"/>
                  </a:lnTo>
                  <a:lnTo>
                    <a:pt x="117" y="40"/>
                  </a:lnTo>
                  <a:lnTo>
                    <a:pt x="105" y="33"/>
                  </a:lnTo>
                  <a:lnTo>
                    <a:pt x="91" y="30"/>
                  </a:lnTo>
                  <a:lnTo>
                    <a:pt x="75" y="28"/>
                  </a:lnTo>
                  <a:lnTo>
                    <a:pt x="33" y="28"/>
                  </a:lnTo>
                  <a:close/>
                  <a:moveTo>
                    <a:pt x="0" y="0"/>
                  </a:moveTo>
                  <a:lnTo>
                    <a:pt x="84" y="0"/>
                  </a:lnTo>
                  <a:lnTo>
                    <a:pt x="112" y="2"/>
                  </a:lnTo>
                  <a:lnTo>
                    <a:pt x="131" y="12"/>
                  </a:lnTo>
                  <a:lnTo>
                    <a:pt x="145" y="23"/>
                  </a:lnTo>
                  <a:lnTo>
                    <a:pt x="154" y="37"/>
                  </a:lnTo>
                  <a:lnTo>
                    <a:pt x="158" y="51"/>
                  </a:lnTo>
                  <a:lnTo>
                    <a:pt x="161" y="68"/>
                  </a:lnTo>
                  <a:lnTo>
                    <a:pt x="156" y="89"/>
                  </a:lnTo>
                  <a:lnTo>
                    <a:pt x="145" y="109"/>
                  </a:lnTo>
                  <a:lnTo>
                    <a:pt x="126" y="123"/>
                  </a:lnTo>
                  <a:lnTo>
                    <a:pt x="103"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p:cNvSpPr>
            <p:nvPr userDrawn="1"/>
          </p:nvSpPr>
          <p:spPr bwMode="auto">
            <a:xfrm>
              <a:off x="13958888" y="3175"/>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7 w 186"/>
                <a:gd name="T11" fmla="*/ 240 h 240"/>
                <a:gd name="T12" fmla="*/ 77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7" y="240"/>
                  </a:lnTo>
                  <a:lnTo>
                    <a:pt x="77"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14298613" y="3175"/>
              <a:ext cx="254000" cy="381000"/>
            </a:xfrm>
            <a:custGeom>
              <a:avLst/>
              <a:gdLst>
                <a:gd name="T0" fmla="*/ 0 w 160"/>
                <a:gd name="T1" fmla="*/ 0 h 240"/>
                <a:gd name="T2" fmla="*/ 156 w 160"/>
                <a:gd name="T3" fmla="*/ 0 h 240"/>
                <a:gd name="T4" fmla="*/ 156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6" y="0"/>
                  </a:lnTo>
                  <a:lnTo>
                    <a:pt x="156" y="30"/>
                  </a:lnTo>
                  <a:lnTo>
                    <a:pt x="32" y="30"/>
                  </a:lnTo>
                  <a:lnTo>
                    <a:pt x="32" y="102"/>
                  </a:lnTo>
                  <a:lnTo>
                    <a:pt x="146" y="102"/>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14619288" y="3175"/>
              <a:ext cx="269875" cy="381000"/>
            </a:xfrm>
            <a:custGeom>
              <a:avLst/>
              <a:gdLst>
                <a:gd name="T0" fmla="*/ 33 w 170"/>
                <a:gd name="T1" fmla="*/ 28 h 240"/>
                <a:gd name="T2" fmla="*/ 33 w 170"/>
                <a:gd name="T3" fmla="*/ 105 h 240"/>
                <a:gd name="T4" fmla="*/ 75 w 170"/>
                <a:gd name="T5" fmla="*/ 105 h 240"/>
                <a:gd name="T6" fmla="*/ 89 w 170"/>
                <a:gd name="T7" fmla="*/ 105 h 240"/>
                <a:gd name="T8" fmla="*/ 103 w 170"/>
                <a:gd name="T9" fmla="*/ 100 h 240"/>
                <a:gd name="T10" fmla="*/ 114 w 170"/>
                <a:gd name="T11" fmla="*/ 96 h 240"/>
                <a:gd name="T12" fmla="*/ 124 w 170"/>
                <a:gd name="T13" fmla="*/ 84 h 240"/>
                <a:gd name="T14" fmla="*/ 126 w 170"/>
                <a:gd name="T15" fmla="*/ 68 h 240"/>
                <a:gd name="T16" fmla="*/ 124 w 170"/>
                <a:gd name="T17" fmla="*/ 51 h 240"/>
                <a:gd name="T18" fmla="*/ 114 w 170"/>
                <a:gd name="T19" fmla="*/ 40 h 240"/>
                <a:gd name="T20" fmla="*/ 103 w 170"/>
                <a:gd name="T21" fmla="*/ 33 h 240"/>
                <a:gd name="T22" fmla="*/ 89 w 170"/>
                <a:gd name="T23" fmla="*/ 30 h 240"/>
                <a:gd name="T24" fmla="*/ 75 w 170"/>
                <a:gd name="T25" fmla="*/ 28 h 240"/>
                <a:gd name="T26" fmla="*/ 33 w 170"/>
                <a:gd name="T27" fmla="*/ 28 h 240"/>
                <a:gd name="T28" fmla="*/ 0 w 170"/>
                <a:gd name="T29" fmla="*/ 0 h 240"/>
                <a:gd name="T30" fmla="*/ 84 w 170"/>
                <a:gd name="T31" fmla="*/ 0 h 240"/>
                <a:gd name="T32" fmla="*/ 110 w 170"/>
                <a:gd name="T33" fmla="*/ 2 h 240"/>
                <a:gd name="T34" fmla="*/ 131 w 170"/>
                <a:gd name="T35" fmla="*/ 12 h 240"/>
                <a:gd name="T36" fmla="*/ 145 w 170"/>
                <a:gd name="T37" fmla="*/ 23 h 240"/>
                <a:gd name="T38" fmla="*/ 154 w 170"/>
                <a:gd name="T39" fmla="*/ 37 h 240"/>
                <a:gd name="T40" fmla="*/ 159 w 170"/>
                <a:gd name="T41" fmla="*/ 51 h 240"/>
                <a:gd name="T42" fmla="*/ 161 w 170"/>
                <a:gd name="T43" fmla="*/ 68 h 240"/>
                <a:gd name="T44" fmla="*/ 156 w 170"/>
                <a:gd name="T45" fmla="*/ 89 h 240"/>
                <a:gd name="T46" fmla="*/ 145 w 170"/>
                <a:gd name="T47" fmla="*/ 109 h 240"/>
                <a:gd name="T48" fmla="*/ 126 w 170"/>
                <a:gd name="T49" fmla="*/ 123 h 240"/>
                <a:gd name="T50" fmla="*/ 100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89" y="105"/>
                  </a:lnTo>
                  <a:lnTo>
                    <a:pt x="103" y="100"/>
                  </a:lnTo>
                  <a:lnTo>
                    <a:pt x="114" y="96"/>
                  </a:lnTo>
                  <a:lnTo>
                    <a:pt x="124" y="84"/>
                  </a:lnTo>
                  <a:lnTo>
                    <a:pt x="126" y="68"/>
                  </a:lnTo>
                  <a:lnTo>
                    <a:pt x="124" y="51"/>
                  </a:lnTo>
                  <a:lnTo>
                    <a:pt x="114" y="40"/>
                  </a:lnTo>
                  <a:lnTo>
                    <a:pt x="103" y="33"/>
                  </a:lnTo>
                  <a:lnTo>
                    <a:pt x="89" y="30"/>
                  </a:lnTo>
                  <a:lnTo>
                    <a:pt x="75" y="28"/>
                  </a:lnTo>
                  <a:lnTo>
                    <a:pt x="33" y="28"/>
                  </a:lnTo>
                  <a:close/>
                  <a:moveTo>
                    <a:pt x="0" y="0"/>
                  </a:moveTo>
                  <a:lnTo>
                    <a:pt x="84" y="0"/>
                  </a:lnTo>
                  <a:lnTo>
                    <a:pt x="110" y="2"/>
                  </a:lnTo>
                  <a:lnTo>
                    <a:pt x="131" y="12"/>
                  </a:lnTo>
                  <a:lnTo>
                    <a:pt x="145" y="23"/>
                  </a:lnTo>
                  <a:lnTo>
                    <a:pt x="154" y="37"/>
                  </a:lnTo>
                  <a:lnTo>
                    <a:pt x="159" y="51"/>
                  </a:lnTo>
                  <a:lnTo>
                    <a:pt x="161" y="68"/>
                  </a:lnTo>
                  <a:lnTo>
                    <a:pt x="156" y="89"/>
                  </a:lnTo>
                  <a:lnTo>
                    <a:pt x="145" y="109"/>
                  </a:lnTo>
                  <a:lnTo>
                    <a:pt x="126" y="123"/>
                  </a:lnTo>
                  <a:lnTo>
                    <a:pt x="100"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15030450" y="3175"/>
              <a:ext cx="512763" cy="381000"/>
            </a:xfrm>
            <a:custGeom>
              <a:avLst/>
              <a:gdLst>
                <a:gd name="T0" fmla="*/ 0 w 323"/>
                <a:gd name="T1" fmla="*/ 0 h 240"/>
                <a:gd name="T2" fmla="*/ 35 w 323"/>
                <a:gd name="T3" fmla="*/ 0 h 240"/>
                <a:gd name="T4" fmla="*/ 86 w 323"/>
                <a:gd name="T5" fmla="*/ 191 h 240"/>
                <a:gd name="T6" fmla="*/ 86 w 323"/>
                <a:gd name="T7" fmla="*/ 191 h 240"/>
                <a:gd name="T8" fmla="*/ 144 w 323"/>
                <a:gd name="T9" fmla="*/ 0 h 240"/>
                <a:gd name="T10" fmla="*/ 181 w 323"/>
                <a:gd name="T11" fmla="*/ 0 h 240"/>
                <a:gd name="T12" fmla="*/ 237 w 323"/>
                <a:gd name="T13" fmla="*/ 191 h 240"/>
                <a:gd name="T14" fmla="*/ 237 w 323"/>
                <a:gd name="T15" fmla="*/ 191 h 240"/>
                <a:gd name="T16" fmla="*/ 291 w 323"/>
                <a:gd name="T17" fmla="*/ 0 h 240"/>
                <a:gd name="T18" fmla="*/ 323 w 323"/>
                <a:gd name="T19" fmla="*/ 0 h 240"/>
                <a:gd name="T20" fmla="*/ 253 w 323"/>
                <a:gd name="T21" fmla="*/ 240 h 240"/>
                <a:gd name="T22" fmla="*/ 221 w 323"/>
                <a:gd name="T23" fmla="*/ 240 h 240"/>
                <a:gd name="T24" fmla="*/ 163 w 323"/>
                <a:gd name="T25" fmla="*/ 44 h 240"/>
                <a:gd name="T26" fmla="*/ 160 w 323"/>
                <a:gd name="T27" fmla="*/ 44 h 240"/>
                <a:gd name="T28" fmla="*/ 104 w 323"/>
                <a:gd name="T29" fmla="*/ 240 h 240"/>
                <a:gd name="T30" fmla="*/ 69 w 323"/>
                <a:gd name="T31" fmla="*/ 240 h 240"/>
                <a:gd name="T32" fmla="*/ 0 w 323"/>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0">
                  <a:moveTo>
                    <a:pt x="0" y="0"/>
                  </a:moveTo>
                  <a:lnTo>
                    <a:pt x="35" y="0"/>
                  </a:lnTo>
                  <a:lnTo>
                    <a:pt x="86" y="191"/>
                  </a:lnTo>
                  <a:lnTo>
                    <a:pt x="86" y="191"/>
                  </a:lnTo>
                  <a:lnTo>
                    <a:pt x="144" y="0"/>
                  </a:lnTo>
                  <a:lnTo>
                    <a:pt x="181" y="0"/>
                  </a:lnTo>
                  <a:lnTo>
                    <a:pt x="237" y="191"/>
                  </a:lnTo>
                  <a:lnTo>
                    <a:pt x="237" y="191"/>
                  </a:lnTo>
                  <a:lnTo>
                    <a:pt x="291" y="0"/>
                  </a:lnTo>
                  <a:lnTo>
                    <a:pt x="323" y="0"/>
                  </a:lnTo>
                  <a:lnTo>
                    <a:pt x="253" y="240"/>
                  </a:lnTo>
                  <a:lnTo>
                    <a:pt x="221" y="240"/>
                  </a:lnTo>
                  <a:lnTo>
                    <a:pt x="163" y="44"/>
                  </a:lnTo>
                  <a:lnTo>
                    <a:pt x="160" y="44"/>
                  </a:lnTo>
                  <a:lnTo>
                    <a:pt x="104" y="240"/>
                  </a:lnTo>
                  <a:lnTo>
                    <a:pt x="69"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15562263" y="-7938"/>
              <a:ext cx="395288" cy="400050"/>
            </a:xfrm>
            <a:custGeom>
              <a:avLst/>
              <a:gdLst>
                <a:gd name="T0" fmla="*/ 123 w 249"/>
                <a:gd name="T1" fmla="*/ 33 h 252"/>
                <a:gd name="T2" fmla="*/ 93 w 249"/>
                <a:gd name="T3" fmla="*/ 37 h 252"/>
                <a:gd name="T4" fmla="*/ 70 w 249"/>
                <a:gd name="T5" fmla="*/ 49 h 252"/>
                <a:gd name="T6" fmla="*/ 51 w 249"/>
                <a:gd name="T7" fmla="*/ 70 h 252"/>
                <a:gd name="T8" fmla="*/ 37 w 249"/>
                <a:gd name="T9" fmla="*/ 98 h 252"/>
                <a:gd name="T10" fmla="*/ 35 w 249"/>
                <a:gd name="T11" fmla="*/ 126 h 252"/>
                <a:gd name="T12" fmla="*/ 37 w 249"/>
                <a:gd name="T13" fmla="*/ 156 h 252"/>
                <a:gd name="T14" fmla="*/ 51 w 249"/>
                <a:gd name="T15" fmla="*/ 182 h 252"/>
                <a:gd name="T16" fmla="*/ 70 w 249"/>
                <a:gd name="T17" fmla="*/ 203 h 252"/>
                <a:gd name="T18" fmla="*/ 93 w 249"/>
                <a:gd name="T19" fmla="*/ 217 h 252"/>
                <a:gd name="T20" fmla="*/ 123 w 249"/>
                <a:gd name="T21" fmla="*/ 221 h 252"/>
                <a:gd name="T22" fmla="*/ 153 w 249"/>
                <a:gd name="T23" fmla="*/ 217 h 252"/>
                <a:gd name="T24" fmla="*/ 179 w 249"/>
                <a:gd name="T25" fmla="*/ 203 h 252"/>
                <a:gd name="T26" fmla="*/ 198 w 249"/>
                <a:gd name="T27" fmla="*/ 182 h 252"/>
                <a:gd name="T28" fmla="*/ 209 w 249"/>
                <a:gd name="T29" fmla="*/ 156 h 252"/>
                <a:gd name="T30" fmla="*/ 214 w 249"/>
                <a:gd name="T31" fmla="*/ 126 h 252"/>
                <a:gd name="T32" fmla="*/ 209 w 249"/>
                <a:gd name="T33" fmla="*/ 98 h 252"/>
                <a:gd name="T34" fmla="*/ 198 w 249"/>
                <a:gd name="T35" fmla="*/ 70 h 252"/>
                <a:gd name="T36" fmla="*/ 179 w 249"/>
                <a:gd name="T37" fmla="*/ 49 h 252"/>
                <a:gd name="T38" fmla="*/ 153 w 249"/>
                <a:gd name="T39" fmla="*/ 37 h 252"/>
                <a:gd name="T40" fmla="*/ 123 w 249"/>
                <a:gd name="T41" fmla="*/ 33 h 252"/>
                <a:gd name="T42" fmla="*/ 123 w 249"/>
                <a:gd name="T43" fmla="*/ 0 h 252"/>
                <a:gd name="T44" fmla="*/ 165 w 249"/>
                <a:gd name="T45" fmla="*/ 7 h 252"/>
                <a:gd name="T46" fmla="*/ 200 w 249"/>
                <a:gd name="T47" fmla="*/ 26 h 252"/>
                <a:gd name="T48" fmla="*/ 226 w 249"/>
                <a:gd name="T49" fmla="*/ 51 h 252"/>
                <a:gd name="T50" fmla="*/ 242 w 249"/>
                <a:gd name="T51" fmla="*/ 86 h 252"/>
                <a:gd name="T52" fmla="*/ 249 w 249"/>
                <a:gd name="T53" fmla="*/ 126 h 252"/>
                <a:gd name="T54" fmla="*/ 242 w 249"/>
                <a:gd name="T55" fmla="*/ 168 h 252"/>
                <a:gd name="T56" fmla="*/ 226 w 249"/>
                <a:gd name="T57" fmla="*/ 203 h 252"/>
                <a:gd name="T58" fmla="*/ 200 w 249"/>
                <a:gd name="T59" fmla="*/ 228 h 252"/>
                <a:gd name="T60" fmla="*/ 165 w 249"/>
                <a:gd name="T61" fmla="*/ 247 h 252"/>
                <a:gd name="T62" fmla="*/ 123 w 249"/>
                <a:gd name="T63" fmla="*/ 252 h 252"/>
                <a:gd name="T64" fmla="*/ 84 w 249"/>
                <a:gd name="T65" fmla="*/ 247 h 252"/>
                <a:gd name="T66" fmla="*/ 49 w 249"/>
                <a:gd name="T67" fmla="*/ 228 h 252"/>
                <a:gd name="T68" fmla="*/ 23 w 249"/>
                <a:gd name="T69" fmla="*/ 203 h 252"/>
                <a:gd name="T70" fmla="*/ 4 w 249"/>
                <a:gd name="T71" fmla="*/ 168 h 252"/>
                <a:gd name="T72" fmla="*/ 0 w 249"/>
                <a:gd name="T73" fmla="*/ 126 h 252"/>
                <a:gd name="T74" fmla="*/ 4 w 249"/>
                <a:gd name="T75" fmla="*/ 86 h 252"/>
                <a:gd name="T76" fmla="*/ 23 w 249"/>
                <a:gd name="T77" fmla="*/ 51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7"/>
                  </a:lnTo>
                  <a:lnTo>
                    <a:pt x="70" y="49"/>
                  </a:lnTo>
                  <a:lnTo>
                    <a:pt x="51" y="70"/>
                  </a:lnTo>
                  <a:lnTo>
                    <a:pt x="37" y="98"/>
                  </a:lnTo>
                  <a:lnTo>
                    <a:pt x="35" y="126"/>
                  </a:lnTo>
                  <a:lnTo>
                    <a:pt x="37" y="156"/>
                  </a:lnTo>
                  <a:lnTo>
                    <a:pt x="51" y="182"/>
                  </a:lnTo>
                  <a:lnTo>
                    <a:pt x="70" y="203"/>
                  </a:lnTo>
                  <a:lnTo>
                    <a:pt x="93" y="217"/>
                  </a:lnTo>
                  <a:lnTo>
                    <a:pt x="123" y="221"/>
                  </a:lnTo>
                  <a:lnTo>
                    <a:pt x="153" y="217"/>
                  </a:lnTo>
                  <a:lnTo>
                    <a:pt x="179" y="203"/>
                  </a:lnTo>
                  <a:lnTo>
                    <a:pt x="198" y="182"/>
                  </a:lnTo>
                  <a:lnTo>
                    <a:pt x="209" y="156"/>
                  </a:lnTo>
                  <a:lnTo>
                    <a:pt x="214" y="126"/>
                  </a:lnTo>
                  <a:lnTo>
                    <a:pt x="209" y="98"/>
                  </a:lnTo>
                  <a:lnTo>
                    <a:pt x="198" y="70"/>
                  </a:lnTo>
                  <a:lnTo>
                    <a:pt x="179" y="49"/>
                  </a:lnTo>
                  <a:lnTo>
                    <a:pt x="153" y="37"/>
                  </a:lnTo>
                  <a:lnTo>
                    <a:pt x="123" y="33"/>
                  </a:lnTo>
                  <a:close/>
                  <a:moveTo>
                    <a:pt x="123" y="0"/>
                  </a:moveTo>
                  <a:lnTo>
                    <a:pt x="165" y="7"/>
                  </a:lnTo>
                  <a:lnTo>
                    <a:pt x="200" y="26"/>
                  </a:lnTo>
                  <a:lnTo>
                    <a:pt x="226" y="51"/>
                  </a:lnTo>
                  <a:lnTo>
                    <a:pt x="242" y="86"/>
                  </a:lnTo>
                  <a:lnTo>
                    <a:pt x="249" y="126"/>
                  </a:lnTo>
                  <a:lnTo>
                    <a:pt x="242" y="168"/>
                  </a:lnTo>
                  <a:lnTo>
                    <a:pt x="226" y="203"/>
                  </a:lnTo>
                  <a:lnTo>
                    <a:pt x="200" y="228"/>
                  </a:lnTo>
                  <a:lnTo>
                    <a:pt x="165" y="247"/>
                  </a:lnTo>
                  <a:lnTo>
                    <a:pt x="123" y="252"/>
                  </a:lnTo>
                  <a:lnTo>
                    <a:pt x="84" y="247"/>
                  </a:lnTo>
                  <a:lnTo>
                    <a:pt x="49" y="228"/>
                  </a:lnTo>
                  <a:lnTo>
                    <a:pt x="23" y="203"/>
                  </a:lnTo>
                  <a:lnTo>
                    <a:pt x="4" y="168"/>
                  </a:lnTo>
                  <a:lnTo>
                    <a:pt x="0" y="126"/>
                  </a:lnTo>
                  <a:lnTo>
                    <a:pt x="4" y="86"/>
                  </a:lnTo>
                  <a:lnTo>
                    <a:pt x="23" y="51"/>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noEditPoints="1"/>
            </p:cNvSpPr>
            <p:nvPr userDrawn="1"/>
          </p:nvSpPr>
          <p:spPr bwMode="auto">
            <a:xfrm>
              <a:off x="16024225" y="3175"/>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0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0 w 170"/>
                <a:gd name="T51" fmla="*/ 130 h 240"/>
                <a:gd name="T52" fmla="*/ 170 w 170"/>
                <a:gd name="T53" fmla="*/ 240 h 240"/>
                <a:gd name="T54" fmla="*/ 128 w 170"/>
                <a:gd name="T55" fmla="*/ 240 h 240"/>
                <a:gd name="T56" fmla="*/ 67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0"/>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09"/>
                  </a:lnTo>
                  <a:lnTo>
                    <a:pt x="125" y="123"/>
                  </a:lnTo>
                  <a:lnTo>
                    <a:pt x="100" y="130"/>
                  </a:lnTo>
                  <a:lnTo>
                    <a:pt x="170" y="240"/>
                  </a:lnTo>
                  <a:lnTo>
                    <a:pt x="128" y="240"/>
                  </a:lnTo>
                  <a:lnTo>
                    <a:pt x="67"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5"/>
            <p:cNvSpPr>
              <a:spLocks/>
            </p:cNvSpPr>
            <p:nvPr userDrawn="1"/>
          </p:nvSpPr>
          <p:spPr bwMode="auto">
            <a:xfrm>
              <a:off x="16341725" y="3175"/>
              <a:ext cx="225425" cy="381000"/>
            </a:xfrm>
            <a:custGeom>
              <a:avLst/>
              <a:gdLst>
                <a:gd name="T0" fmla="*/ 0 w 142"/>
                <a:gd name="T1" fmla="*/ 0 h 240"/>
                <a:gd name="T2" fmla="*/ 32 w 142"/>
                <a:gd name="T3" fmla="*/ 0 h 240"/>
                <a:gd name="T4" fmla="*/ 32 w 142"/>
                <a:gd name="T5" fmla="*/ 210 h 240"/>
                <a:gd name="T6" fmla="*/ 142 w 142"/>
                <a:gd name="T7" fmla="*/ 210 h 240"/>
                <a:gd name="T8" fmla="*/ 142 w 142"/>
                <a:gd name="T9" fmla="*/ 240 h 240"/>
                <a:gd name="T10" fmla="*/ 0 w 142"/>
                <a:gd name="T11" fmla="*/ 240 h 240"/>
                <a:gd name="T12" fmla="*/ 0 w 142"/>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142" h="240">
                  <a:moveTo>
                    <a:pt x="0" y="0"/>
                  </a:moveTo>
                  <a:lnTo>
                    <a:pt x="32" y="0"/>
                  </a:lnTo>
                  <a:lnTo>
                    <a:pt x="32" y="210"/>
                  </a:lnTo>
                  <a:lnTo>
                    <a:pt x="142" y="210"/>
                  </a:lnTo>
                  <a:lnTo>
                    <a:pt x="14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46"/>
            <p:cNvSpPr>
              <a:spLocks noEditPoints="1"/>
            </p:cNvSpPr>
            <p:nvPr userDrawn="1"/>
          </p:nvSpPr>
          <p:spPr bwMode="auto">
            <a:xfrm>
              <a:off x="16603663" y="3175"/>
              <a:ext cx="328613" cy="381000"/>
            </a:xfrm>
            <a:custGeom>
              <a:avLst/>
              <a:gdLst>
                <a:gd name="T0" fmla="*/ 33 w 207"/>
                <a:gd name="T1" fmla="*/ 30 h 240"/>
                <a:gd name="T2" fmla="*/ 33 w 207"/>
                <a:gd name="T3" fmla="*/ 210 h 240"/>
                <a:gd name="T4" fmla="*/ 72 w 207"/>
                <a:gd name="T5" fmla="*/ 210 h 240"/>
                <a:gd name="T6" fmla="*/ 105 w 207"/>
                <a:gd name="T7" fmla="*/ 205 h 240"/>
                <a:gd name="T8" fmla="*/ 133 w 207"/>
                <a:gd name="T9" fmla="*/ 193 h 240"/>
                <a:gd name="T10" fmla="*/ 154 w 207"/>
                <a:gd name="T11" fmla="*/ 177 h 240"/>
                <a:gd name="T12" fmla="*/ 168 w 207"/>
                <a:gd name="T13" fmla="*/ 151 h 240"/>
                <a:gd name="T14" fmla="*/ 175 w 207"/>
                <a:gd name="T15" fmla="*/ 119 h 240"/>
                <a:gd name="T16" fmla="*/ 172 w 207"/>
                <a:gd name="T17" fmla="*/ 105 h 240"/>
                <a:gd name="T18" fmla="*/ 170 w 207"/>
                <a:gd name="T19" fmla="*/ 89 h 240"/>
                <a:gd name="T20" fmla="*/ 161 w 207"/>
                <a:gd name="T21" fmla="*/ 72 h 240"/>
                <a:gd name="T22" fmla="*/ 149 w 207"/>
                <a:gd name="T23" fmla="*/ 56 h 240"/>
                <a:gd name="T24" fmla="*/ 133 w 207"/>
                <a:gd name="T25" fmla="*/ 42 h 240"/>
                <a:gd name="T26" fmla="*/ 109 w 207"/>
                <a:gd name="T27" fmla="*/ 35 h 240"/>
                <a:gd name="T28" fmla="*/ 82 w 207"/>
                <a:gd name="T29" fmla="*/ 30 h 240"/>
                <a:gd name="T30" fmla="*/ 33 w 207"/>
                <a:gd name="T31" fmla="*/ 30 h 240"/>
                <a:gd name="T32" fmla="*/ 0 w 207"/>
                <a:gd name="T33" fmla="*/ 0 h 240"/>
                <a:gd name="T34" fmla="*/ 84 w 207"/>
                <a:gd name="T35" fmla="*/ 0 h 240"/>
                <a:gd name="T36" fmla="*/ 121 w 207"/>
                <a:gd name="T37" fmla="*/ 5 h 240"/>
                <a:gd name="T38" fmla="*/ 151 w 207"/>
                <a:gd name="T39" fmla="*/ 16 h 240"/>
                <a:gd name="T40" fmla="*/ 175 w 207"/>
                <a:gd name="T41" fmla="*/ 33 h 240"/>
                <a:gd name="T42" fmla="*/ 191 w 207"/>
                <a:gd name="T43" fmla="*/ 54 h 240"/>
                <a:gd name="T44" fmla="*/ 200 w 207"/>
                <a:gd name="T45" fmla="*/ 77 h 240"/>
                <a:gd name="T46" fmla="*/ 207 w 207"/>
                <a:gd name="T47" fmla="*/ 100 h 240"/>
                <a:gd name="T48" fmla="*/ 207 w 207"/>
                <a:gd name="T49" fmla="*/ 119 h 240"/>
                <a:gd name="T50" fmla="*/ 205 w 207"/>
                <a:gd name="T51" fmla="*/ 149 h 240"/>
                <a:gd name="T52" fmla="*/ 193 w 207"/>
                <a:gd name="T53" fmla="*/ 177 h 240"/>
                <a:gd name="T54" fmla="*/ 175 w 207"/>
                <a:gd name="T55" fmla="*/ 203 h 240"/>
                <a:gd name="T56" fmla="*/ 149 w 207"/>
                <a:gd name="T57" fmla="*/ 221 h 240"/>
                <a:gd name="T58" fmla="*/ 116 w 207"/>
                <a:gd name="T59" fmla="*/ 235 h 240"/>
                <a:gd name="T60" fmla="*/ 77 w 207"/>
                <a:gd name="T61" fmla="*/ 240 h 240"/>
                <a:gd name="T62" fmla="*/ 0 w 207"/>
                <a:gd name="T63" fmla="*/ 240 h 240"/>
                <a:gd name="T64" fmla="*/ 0 w 207"/>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0">
                  <a:moveTo>
                    <a:pt x="33" y="30"/>
                  </a:moveTo>
                  <a:lnTo>
                    <a:pt x="33" y="210"/>
                  </a:lnTo>
                  <a:lnTo>
                    <a:pt x="72" y="210"/>
                  </a:lnTo>
                  <a:lnTo>
                    <a:pt x="105" y="205"/>
                  </a:lnTo>
                  <a:lnTo>
                    <a:pt x="133" y="193"/>
                  </a:lnTo>
                  <a:lnTo>
                    <a:pt x="154" y="177"/>
                  </a:lnTo>
                  <a:lnTo>
                    <a:pt x="168" y="151"/>
                  </a:lnTo>
                  <a:lnTo>
                    <a:pt x="175" y="119"/>
                  </a:lnTo>
                  <a:lnTo>
                    <a:pt x="172" y="105"/>
                  </a:lnTo>
                  <a:lnTo>
                    <a:pt x="170" y="89"/>
                  </a:lnTo>
                  <a:lnTo>
                    <a:pt x="161" y="72"/>
                  </a:lnTo>
                  <a:lnTo>
                    <a:pt x="149" y="56"/>
                  </a:lnTo>
                  <a:lnTo>
                    <a:pt x="133" y="42"/>
                  </a:lnTo>
                  <a:lnTo>
                    <a:pt x="109" y="35"/>
                  </a:lnTo>
                  <a:lnTo>
                    <a:pt x="82" y="30"/>
                  </a:lnTo>
                  <a:lnTo>
                    <a:pt x="33" y="30"/>
                  </a:lnTo>
                  <a:close/>
                  <a:moveTo>
                    <a:pt x="0" y="0"/>
                  </a:moveTo>
                  <a:lnTo>
                    <a:pt x="84" y="0"/>
                  </a:lnTo>
                  <a:lnTo>
                    <a:pt x="121" y="5"/>
                  </a:lnTo>
                  <a:lnTo>
                    <a:pt x="151" y="16"/>
                  </a:lnTo>
                  <a:lnTo>
                    <a:pt x="175" y="33"/>
                  </a:lnTo>
                  <a:lnTo>
                    <a:pt x="191" y="54"/>
                  </a:lnTo>
                  <a:lnTo>
                    <a:pt x="200" y="77"/>
                  </a:lnTo>
                  <a:lnTo>
                    <a:pt x="207" y="100"/>
                  </a:lnTo>
                  <a:lnTo>
                    <a:pt x="207" y="119"/>
                  </a:lnTo>
                  <a:lnTo>
                    <a:pt x="205" y="149"/>
                  </a:lnTo>
                  <a:lnTo>
                    <a:pt x="193" y="177"/>
                  </a:lnTo>
                  <a:lnTo>
                    <a:pt x="175" y="203"/>
                  </a:lnTo>
                  <a:lnTo>
                    <a:pt x="149" y="221"/>
                  </a:lnTo>
                  <a:lnTo>
                    <a:pt x="116" y="235"/>
                  </a:lnTo>
                  <a:lnTo>
                    <a:pt x="77"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userDrawn="1"/>
          </p:nvGrpSpPr>
          <p:grpSpPr>
            <a:xfrm>
              <a:off x="7003917" y="-481263"/>
              <a:ext cx="2430980" cy="875636"/>
              <a:chOff x="271463" y="2852738"/>
              <a:chExt cx="3190876" cy="1149350"/>
            </a:xfrm>
          </p:grpSpPr>
          <p:sp>
            <p:nvSpPr>
              <p:cNvPr id="60"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36846549"/>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5" name="Chart Placeholder 4"/>
          <p:cNvSpPr>
            <a:spLocks noGrp="1"/>
          </p:cNvSpPr>
          <p:nvPr>
            <p:ph type="chart" sz="quarter" idx="10" hasCustomPrompt="1"/>
          </p:nvPr>
        </p:nvSpPr>
        <p:spPr>
          <a:xfrm>
            <a:off x="224643" y="1117600"/>
            <a:ext cx="8747266" cy="4292600"/>
          </a:xfrm>
        </p:spPr>
        <p:txBody>
          <a:bodyPr anchor="ctr"/>
          <a:lstStyle>
            <a:lvl1pPr marL="0" indent="0" algn="ctr">
              <a:buFontTx/>
              <a:buNone/>
              <a:defRPr baseline="0"/>
            </a:lvl1pPr>
          </a:lstStyle>
          <a:p>
            <a:r>
              <a:rPr lang="en-US" dirty="0" smtClean="0"/>
              <a:t>Click to Add Chart</a:t>
            </a:r>
            <a:endParaRPr lang="en-US" dirty="0"/>
          </a:p>
        </p:txBody>
      </p:sp>
      <p:sp>
        <p:nvSpPr>
          <p:cNvPr id="44" name="Rectangle 226"/>
          <p:cNvSpPr>
            <a:spLocks noGrp="1" noChangeArrowheads="1"/>
          </p:cNvSpPr>
          <p:nvPr>
            <p:ph type="title"/>
          </p:nvPr>
        </p:nvSpPr>
        <p:spPr bwMode="auto">
          <a:xfrm>
            <a:off x="224643" y="280715"/>
            <a:ext cx="8747266"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Tree>
    <p:extLst>
      <p:ext uri="{BB962C8B-B14F-4D97-AF65-F5344CB8AC3E}">
        <p14:creationId xmlns:p14="http://schemas.microsoft.com/office/powerpoint/2010/main" val="232480726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00BA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819151" y="1651000"/>
            <a:ext cx="7648574"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48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7067550" y="5836800"/>
            <a:ext cx="207645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nvGrpSpPr>
          <p:cNvPr id="20" name="Group 19"/>
          <p:cNvGrpSpPr/>
          <p:nvPr userDrawn="1"/>
        </p:nvGrpSpPr>
        <p:grpSpPr>
          <a:xfrm>
            <a:off x="8001876" y="6108700"/>
            <a:ext cx="916714" cy="330200"/>
            <a:chOff x="271463" y="2852738"/>
            <a:chExt cx="3190876" cy="1149350"/>
          </a:xfrm>
        </p:grpSpPr>
        <p:sp>
          <p:nvSpPr>
            <p:cNvPr id="21"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8337524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itle and Content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819151" y="1651000"/>
            <a:ext cx="7648574"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48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7067550" y="5836800"/>
            <a:ext cx="207645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nvGrpSpPr>
          <p:cNvPr id="14" name="Group 13"/>
          <p:cNvGrpSpPr/>
          <p:nvPr userDrawn="1"/>
        </p:nvGrpSpPr>
        <p:grpSpPr>
          <a:xfrm>
            <a:off x="8001876" y="6108700"/>
            <a:ext cx="916714" cy="330200"/>
            <a:chOff x="271463" y="2852738"/>
            <a:chExt cx="3190876" cy="1149350"/>
          </a:xfrm>
        </p:grpSpPr>
        <p:sp>
          <p:nvSpPr>
            <p:cNvPr id="15"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045027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34A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819151" y="1651000"/>
            <a:ext cx="7648574"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48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7067550" y="5836800"/>
            <a:ext cx="207645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nvGrpSpPr>
          <p:cNvPr id="14" name="Group 13"/>
          <p:cNvGrpSpPr/>
          <p:nvPr userDrawn="1"/>
        </p:nvGrpSpPr>
        <p:grpSpPr>
          <a:xfrm>
            <a:off x="8001876" y="6108700"/>
            <a:ext cx="916714" cy="330200"/>
            <a:chOff x="271463" y="2852738"/>
            <a:chExt cx="3190876" cy="1149350"/>
          </a:xfrm>
        </p:grpSpPr>
        <p:sp>
          <p:nvSpPr>
            <p:cNvPr id="15"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6497076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819151" y="1651000"/>
            <a:ext cx="7648574"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48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7067550" y="5836800"/>
            <a:ext cx="207645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nvGrpSpPr>
          <p:cNvPr id="14" name="Group 13"/>
          <p:cNvGrpSpPr/>
          <p:nvPr userDrawn="1"/>
        </p:nvGrpSpPr>
        <p:grpSpPr>
          <a:xfrm>
            <a:off x="8001876" y="6108700"/>
            <a:ext cx="916714" cy="330200"/>
            <a:chOff x="271463" y="2852738"/>
            <a:chExt cx="3190876" cy="1149350"/>
          </a:xfrm>
        </p:grpSpPr>
        <p:sp>
          <p:nvSpPr>
            <p:cNvPr id="15"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355666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537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819151" y="1651000"/>
            <a:ext cx="7648574"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48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7067550" y="5836800"/>
            <a:ext cx="207645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nvGrpSpPr>
          <p:cNvPr id="14" name="Group 13"/>
          <p:cNvGrpSpPr/>
          <p:nvPr userDrawn="1"/>
        </p:nvGrpSpPr>
        <p:grpSpPr>
          <a:xfrm>
            <a:off x="8001876" y="6108700"/>
            <a:ext cx="916714" cy="330200"/>
            <a:chOff x="271463" y="2852738"/>
            <a:chExt cx="3190876" cy="1149350"/>
          </a:xfrm>
        </p:grpSpPr>
        <p:sp>
          <p:nvSpPr>
            <p:cNvPr id="15"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103807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5493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819151" y="1651000"/>
            <a:ext cx="7648574"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4800" cap="all" baseline="0">
                <a:solidFill>
                  <a:schemeClr val="bg1"/>
                </a:solidFill>
              </a:defRPr>
            </a:lvl1pPr>
          </a:lstStyle>
          <a:p>
            <a:pPr lvl="0"/>
            <a:r>
              <a:rPr lang="en-US" dirty="0" smtClean="0"/>
              <a:t>Click to edit master title style</a:t>
            </a:r>
          </a:p>
        </p:txBody>
      </p:sp>
      <p:sp>
        <p:nvSpPr>
          <p:cNvPr id="7" name="Rectangle 6"/>
          <p:cNvSpPr/>
          <p:nvPr userDrawn="1"/>
        </p:nvSpPr>
        <p:spPr>
          <a:xfrm>
            <a:off x="7067550" y="5836800"/>
            <a:ext cx="207645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nvGrpSpPr>
          <p:cNvPr id="14" name="Group 13"/>
          <p:cNvGrpSpPr/>
          <p:nvPr userDrawn="1"/>
        </p:nvGrpSpPr>
        <p:grpSpPr>
          <a:xfrm>
            <a:off x="8001876" y="6108700"/>
            <a:ext cx="916714" cy="330200"/>
            <a:chOff x="271463" y="2852738"/>
            <a:chExt cx="3190876" cy="1149350"/>
          </a:xfrm>
        </p:grpSpPr>
        <p:sp>
          <p:nvSpPr>
            <p:cNvPr id="15"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0781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33400" y="279400"/>
            <a:ext cx="836295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533400" y="1066800"/>
            <a:ext cx="5429250"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098352" y="1076324"/>
            <a:ext cx="2809874" cy="1428750"/>
          </a:xfrm>
        </p:spPr>
        <p:txBody>
          <a:bodyPr>
            <a:normAutofit/>
          </a:bodyPr>
          <a:lstStyle>
            <a:lvl1pPr marL="0" indent="0" algn="ctr">
              <a:buNone/>
              <a:defRPr sz="1700"/>
            </a:lvl1pPr>
          </a:lstStyle>
          <a:p>
            <a:endParaRPr lang="en-US" dirty="0"/>
          </a:p>
        </p:txBody>
      </p:sp>
      <p:sp>
        <p:nvSpPr>
          <p:cNvPr id="6" name="Picture Placeholder 2"/>
          <p:cNvSpPr>
            <a:spLocks noGrp="1"/>
          </p:cNvSpPr>
          <p:nvPr>
            <p:ph type="pic" sz="quarter" idx="12"/>
          </p:nvPr>
        </p:nvSpPr>
        <p:spPr>
          <a:xfrm>
            <a:off x="6098352" y="2619374"/>
            <a:ext cx="2809874" cy="1514475"/>
          </a:xfrm>
        </p:spPr>
        <p:txBody>
          <a:bodyPr>
            <a:normAutofit/>
          </a:bodyPr>
          <a:lstStyle>
            <a:lvl1pPr marL="0" indent="0" algn="ctr">
              <a:buNone/>
              <a:defRPr sz="1700"/>
            </a:lvl1pPr>
          </a:lstStyle>
          <a:p>
            <a:endParaRPr lang="en-US" dirty="0"/>
          </a:p>
        </p:txBody>
      </p:sp>
      <p:sp>
        <p:nvSpPr>
          <p:cNvPr id="7" name="Picture Placeholder 2"/>
          <p:cNvSpPr>
            <a:spLocks noGrp="1"/>
          </p:cNvSpPr>
          <p:nvPr>
            <p:ph type="pic" sz="quarter" idx="13"/>
          </p:nvPr>
        </p:nvSpPr>
        <p:spPr>
          <a:xfrm>
            <a:off x="6098352" y="4238624"/>
            <a:ext cx="2809874" cy="1514475"/>
          </a:xfrm>
        </p:spPr>
        <p:txBody>
          <a:bodyPr>
            <a:normAutofit/>
          </a:bodyPr>
          <a:lstStyle>
            <a:lvl1pPr marL="0" indent="0" algn="ctr">
              <a:buNone/>
              <a:defRPr sz="1700"/>
            </a:lvl1pPr>
          </a:lstStyle>
          <a:p>
            <a:endParaRPr lang="en-US" dirty="0"/>
          </a:p>
        </p:txBody>
      </p:sp>
    </p:spTree>
    <p:extLst>
      <p:ext uri="{BB962C8B-B14F-4D97-AF65-F5344CB8AC3E}">
        <p14:creationId xmlns:p14="http://schemas.microsoft.com/office/powerpoint/2010/main" val="237506335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1102549" y="452163"/>
            <a:ext cx="7747265" cy="654050"/>
          </a:xfrm>
          <a:prstGeom prst="rect">
            <a:avLst/>
          </a:prstGeom>
          <a:noFill/>
          <a:ln w="9525" algn="ctr">
            <a:noFill/>
            <a:miter lim="800000"/>
            <a:headEnd/>
            <a:tailEnd/>
          </a:ln>
          <a:effectLst/>
        </p:spPr>
        <p:txBody>
          <a:bodyPr/>
          <a:lstStyle/>
          <a:p>
            <a:pPr lvl="0"/>
            <a:r>
              <a:rPr lang="en-US" dirty="0" smtClean="0"/>
              <a:t>Title Goes Here</a:t>
            </a:r>
          </a:p>
        </p:txBody>
      </p:sp>
      <p:sp>
        <p:nvSpPr>
          <p:cNvPr id="46" name="Text Placeholder 45"/>
          <p:cNvSpPr>
            <a:spLocks noGrp="1"/>
          </p:cNvSpPr>
          <p:nvPr>
            <p:ph type="body" sz="quarter" idx="10"/>
          </p:nvPr>
        </p:nvSpPr>
        <p:spPr>
          <a:xfrm>
            <a:off x="1102549" y="1238250"/>
            <a:ext cx="7746110"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5447871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68428" y="274638"/>
            <a:ext cx="6379838" cy="706090"/>
          </a:xfrm>
        </p:spPr>
        <p:txBody>
          <a:bodyPr vert="horz" lIns="0" tIns="0" rIns="0" bIns="0" rtlCol="0" anchor="ctr">
            <a:noAutofit/>
          </a:bodyPr>
          <a:lstStyle>
            <a:lvl1pPr>
              <a:defRPr lang="en-GB">
                <a:latin typeface="+mj-lt"/>
              </a:defRPr>
            </a:lvl1pPr>
          </a:lstStyle>
          <a:p>
            <a:pPr lvl="0"/>
            <a:r>
              <a:rPr lang="en-US" dirty="0" smtClean="0"/>
              <a:t>Click to edit page title</a:t>
            </a:r>
            <a:endParaRPr lang="en-GB" dirty="0"/>
          </a:p>
        </p:txBody>
      </p:sp>
    </p:spTree>
    <p:extLst>
      <p:ext uri="{BB962C8B-B14F-4D97-AF65-F5344CB8AC3E}">
        <p14:creationId xmlns:p14="http://schemas.microsoft.com/office/powerpoint/2010/main" val="19171777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Master Title Slide">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6858000"/>
          </a:xfrm>
        </p:spPr>
        <p:txBody>
          <a:bodyPr/>
          <a:lstStyle>
            <a:lvl1pPr marL="0" indent="0" algn="ctr">
              <a:buFontTx/>
              <a:buNone/>
              <a:defRPr baseline="0">
                <a:solidFill>
                  <a:schemeClr val="bg1"/>
                </a:solidFill>
              </a:defRPr>
            </a:lvl1pPr>
          </a:lstStyle>
          <a:p>
            <a:r>
              <a:rPr lang="en-US" dirty="0" smtClean="0"/>
              <a:t>Click to Insert Full Image</a:t>
            </a:r>
            <a:endParaRPr lang="en-US" dirty="0"/>
          </a:p>
        </p:txBody>
      </p:sp>
      <p:sp>
        <p:nvSpPr>
          <p:cNvPr id="2" name="Rectangle 1"/>
          <p:cNvSpPr/>
          <p:nvPr userDrawn="1"/>
        </p:nvSpPr>
        <p:spPr>
          <a:xfrm>
            <a:off x="0" y="0"/>
            <a:ext cx="91440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 Placeholder 89"/>
          <p:cNvSpPr>
            <a:spLocks noGrp="1"/>
          </p:cNvSpPr>
          <p:nvPr userDrawn="1">
            <p:ph type="body" sz="quarter" idx="12"/>
          </p:nvPr>
        </p:nvSpPr>
        <p:spPr>
          <a:xfrm>
            <a:off x="323529" y="2817333"/>
            <a:ext cx="4676812" cy="1129411"/>
          </a:xfrm>
        </p:spPr>
        <p:txBody>
          <a:bodyPr>
            <a:normAutofit/>
          </a:bodyPr>
          <a:lstStyle>
            <a:lvl1pPr marL="0" indent="0" algn="l">
              <a:lnSpc>
                <a:spcPct val="100000"/>
              </a:lnSpc>
              <a:buFontTx/>
              <a:buNone/>
              <a:defRPr sz="1800" b="0" cap="all" spc="-45" baseline="0">
                <a:solidFill>
                  <a:schemeClr val="bg1"/>
                </a:solidFill>
                <a:latin typeface="+mj-lt"/>
              </a:defRPr>
            </a:lvl1pPr>
            <a:lvl2pPr marL="175022" indent="0">
              <a:buFontTx/>
              <a:buNone/>
              <a:defRPr/>
            </a:lvl2pPr>
            <a:lvl3pPr marL="301229" indent="0">
              <a:buFontTx/>
              <a:buNone/>
              <a:defRPr/>
            </a:lvl3pPr>
            <a:lvl4pPr marL="427434" indent="0">
              <a:buFontTx/>
              <a:buNone/>
              <a:defRPr/>
            </a:lvl4pPr>
            <a:lvl5pPr marL="559594" indent="0">
              <a:buFontTx/>
              <a:buNone/>
              <a:defRPr/>
            </a:lvl5pPr>
          </a:lstStyle>
          <a:p>
            <a:pPr lvl="0"/>
            <a:r>
              <a:rPr lang="en-US" dirty="0" smtClean="0"/>
              <a:t>Click to edit Master text styles</a:t>
            </a:r>
          </a:p>
        </p:txBody>
      </p:sp>
      <p:sp>
        <p:nvSpPr>
          <p:cNvPr id="28" name="Rectangle 182"/>
          <p:cNvSpPr>
            <a:spLocks noGrp="1" noChangeArrowheads="1"/>
          </p:cNvSpPr>
          <p:nvPr userDrawn="1">
            <p:ph type="ctrTitle" hasCustomPrompt="1"/>
          </p:nvPr>
        </p:nvSpPr>
        <p:spPr bwMode="blackWhite">
          <a:xfrm>
            <a:off x="323529" y="1790700"/>
            <a:ext cx="4676812" cy="977900"/>
          </a:xfrm>
          <a:ln w="25400"/>
          <a:effectLst/>
        </p:spPr>
        <p:txBody>
          <a:bodyPr tIns="91440" bIns="91440" anchor="t"/>
          <a:lstStyle>
            <a:lvl1pPr algn="l">
              <a:lnSpc>
                <a:spcPct val="100000"/>
              </a:lnSpc>
              <a:spcBef>
                <a:spcPct val="25000"/>
              </a:spcBef>
              <a:defRPr lang="en-US" sz="2600" b="1" kern="1200" cap="all" spc="-45" baseline="0" dirty="0">
                <a:solidFill>
                  <a:schemeClr val="bg1"/>
                </a:solidFill>
                <a:effectLst/>
                <a:latin typeface="Arial" charset="0"/>
                <a:ea typeface="+mn-ea"/>
                <a:cs typeface="+mn-cs"/>
              </a:defRPr>
            </a:lvl1pPr>
          </a:lstStyle>
          <a:p>
            <a:r>
              <a:rPr lang="en-US" dirty="0" smtClean="0"/>
              <a:t>Title Goes Here</a:t>
            </a:r>
            <a:br>
              <a:rPr lang="en-US" dirty="0" smtClean="0"/>
            </a:br>
            <a:r>
              <a:rPr lang="en-US" dirty="0" smtClean="0"/>
              <a:t>Second Line Optional</a:t>
            </a:r>
            <a:endParaRPr lang="en-US" dirty="0"/>
          </a:p>
        </p:txBody>
      </p:sp>
      <p:sp>
        <p:nvSpPr>
          <p:cNvPr id="56" name="Rectangle 55"/>
          <p:cNvSpPr/>
          <p:nvPr userDrawn="1"/>
        </p:nvSpPr>
        <p:spPr>
          <a:xfrm>
            <a:off x="2768600" y="5903089"/>
            <a:ext cx="6375400" cy="74078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71" name="Slide Number Placeholder 1"/>
          <p:cNvSpPr txBox="1">
            <a:spLocks/>
          </p:cNvSpPr>
          <p:nvPr userDrawn="1"/>
        </p:nvSpPr>
        <p:spPr>
          <a:xfrm>
            <a:off x="250360" y="6279997"/>
            <a:ext cx="447335" cy="277811"/>
          </a:xfrm>
          <a:prstGeom prst="rect">
            <a:avLst/>
          </a:prstGeom>
        </p:spPr>
        <p:txBody>
          <a:bodyPr vert="horz" lIns="51435" tIns="25718" rIns="51435" bIns="25718"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fld id="{9899D5D8-9A89-49C6-87E2-D5B81659BB09}" type="slidenum">
              <a:rPr lang="en-US" sz="975" b="0" smtClean="0">
                <a:solidFill>
                  <a:schemeClr val="bg1"/>
                </a:solidFill>
              </a:rPr>
              <a:pPr algn="l"/>
              <a:t>‹#›</a:t>
            </a:fld>
            <a:endParaRPr lang="en-US" sz="975" b="0" dirty="0">
              <a:solidFill>
                <a:schemeClr val="bg1"/>
              </a:solidFill>
            </a:endParaRPr>
          </a:p>
        </p:txBody>
      </p:sp>
      <p:grpSp>
        <p:nvGrpSpPr>
          <p:cNvPr id="15" name="Group 14"/>
          <p:cNvGrpSpPr/>
          <p:nvPr userDrawn="1"/>
        </p:nvGrpSpPr>
        <p:grpSpPr>
          <a:xfrm>
            <a:off x="4807153" y="6036338"/>
            <a:ext cx="3993947" cy="512367"/>
            <a:chOff x="7003917" y="-725488"/>
            <a:chExt cx="10382383" cy="1331913"/>
          </a:xfrm>
        </p:grpSpPr>
        <p:sp>
          <p:nvSpPr>
            <p:cNvPr id="16" name="Rectangle 12"/>
            <p:cNvSpPr>
              <a:spLocks noChangeArrowheads="1"/>
            </p:cNvSpPr>
            <p:nvPr userDrawn="1"/>
          </p:nvSpPr>
          <p:spPr bwMode="auto">
            <a:xfrm>
              <a:off x="10345738"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userDrawn="1"/>
          </p:nvSpPr>
          <p:spPr bwMode="auto">
            <a:xfrm>
              <a:off x="17357725"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10807700" y="-511175"/>
              <a:ext cx="250825" cy="395288"/>
            </a:xfrm>
            <a:custGeom>
              <a:avLst/>
              <a:gdLst>
                <a:gd name="T0" fmla="*/ 88 w 158"/>
                <a:gd name="T1" fmla="*/ 0 h 249"/>
                <a:gd name="T2" fmla="*/ 114 w 158"/>
                <a:gd name="T3" fmla="*/ 2 h 249"/>
                <a:gd name="T4" fmla="*/ 137 w 158"/>
                <a:gd name="T5" fmla="*/ 9 h 249"/>
                <a:gd name="T6" fmla="*/ 156 w 158"/>
                <a:gd name="T7" fmla="*/ 26 h 249"/>
                <a:gd name="T8" fmla="*/ 130 w 158"/>
                <a:gd name="T9" fmla="*/ 51 h 249"/>
                <a:gd name="T10" fmla="*/ 114 w 158"/>
                <a:gd name="T11" fmla="*/ 35 h 249"/>
                <a:gd name="T12" fmla="*/ 88 w 158"/>
                <a:gd name="T13" fmla="*/ 30 h 249"/>
                <a:gd name="T14" fmla="*/ 65 w 158"/>
                <a:gd name="T15" fmla="*/ 33 h 249"/>
                <a:gd name="T16" fmla="*/ 51 w 158"/>
                <a:gd name="T17" fmla="*/ 42 h 249"/>
                <a:gd name="T18" fmla="*/ 44 w 158"/>
                <a:gd name="T19" fmla="*/ 54 h 249"/>
                <a:gd name="T20" fmla="*/ 41 w 158"/>
                <a:gd name="T21" fmla="*/ 65 h 249"/>
                <a:gd name="T22" fmla="*/ 46 w 158"/>
                <a:gd name="T23" fmla="*/ 84 h 249"/>
                <a:gd name="T24" fmla="*/ 55 w 158"/>
                <a:gd name="T25" fmla="*/ 93 h 249"/>
                <a:gd name="T26" fmla="*/ 72 w 158"/>
                <a:gd name="T27" fmla="*/ 103 h 249"/>
                <a:gd name="T28" fmla="*/ 90 w 158"/>
                <a:gd name="T29" fmla="*/ 110 h 249"/>
                <a:gd name="T30" fmla="*/ 109 w 158"/>
                <a:gd name="T31" fmla="*/ 114 h 249"/>
                <a:gd name="T32" fmla="*/ 128 w 158"/>
                <a:gd name="T33" fmla="*/ 124 h 249"/>
                <a:gd name="T34" fmla="*/ 144 w 158"/>
                <a:gd name="T35" fmla="*/ 135 h 249"/>
                <a:gd name="T36" fmla="*/ 156 w 158"/>
                <a:gd name="T37" fmla="*/ 151 h 249"/>
                <a:gd name="T38" fmla="*/ 158 w 158"/>
                <a:gd name="T39" fmla="*/ 177 h 249"/>
                <a:gd name="T40" fmla="*/ 156 w 158"/>
                <a:gd name="T41" fmla="*/ 203 h 249"/>
                <a:gd name="T42" fmla="*/ 144 w 158"/>
                <a:gd name="T43" fmla="*/ 221 h 249"/>
                <a:gd name="T44" fmla="*/ 125 w 158"/>
                <a:gd name="T45" fmla="*/ 238 h 249"/>
                <a:gd name="T46" fmla="*/ 102 w 158"/>
                <a:gd name="T47" fmla="*/ 247 h 249"/>
                <a:gd name="T48" fmla="*/ 76 w 158"/>
                <a:gd name="T49" fmla="*/ 249 h 249"/>
                <a:gd name="T50" fmla="*/ 46 w 158"/>
                <a:gd name="T51" fmla="*/ 247 h 249"/>
                <a:gd name="T52" fmla="*/ 21 w 158"/>
                <a:gd name="T53" fmla="*/ 235 h 249"/>
                <a:gd name="T54" fmla="*/ 0 w 158"/>
                <a:gd name="T55" fmla="*/ 217 h 249"/>
                <a:gd name="T56" fmla="*/ 28 w 158"/>
                <a:gd name="T57" fmla="*/ 193 h 249"/>
                <a:gd name="T58" fmla="*/ 41 w 158"/>
                <a:gd name="T59" fmla="*/ 210 h 249"/>
                <a:gd name="T60" fmla="*/ 58 w 158"/>
                <a:gd name="T61" fmla="*/ 217 h 249"/>
                <a:gd name="T62" fmla="*/ 76 w 158"/>
                <a:gd name="T63" fmla="*/ 219 h 249"/>
                <a:gd name="T64" fmla="*/ 93 w 158"/>
                <a:gd name="T65" fmla="*/ 217 h 249"/>
                <a:gd name="T66" fmla="*/ 109 w 158"/>
                <a:gd name="T67" fmla="*/ 210 h 249"/>
                <a:gd name="T68" fmla="*/ 121 w 158"/>
                <a:gd name="T69" fmla="*/ 198 h 249"/>
                <a:gd name="T70" fmla="*/ 125 w 158"/>
                <a:gd name="T71" fmla="*/ 179 h 249"/>
                <a:gd name="T72" fmla="*/ 121 w 158"/>
                <a:gd name="T73" fmla="*/ 165 h 249"/>
                <a:gd name="T74" fmla="*/ 109 w 158"/>
                <a:gd name="T75" fmla="*/ 154 h 249"/>
                <a:gd name="T76" fmla="*/ 95 w 158"/>
                <a:gd name="T77" fmla="*/ 147 h 249"/>
                <a:gd name="T78" fmla="*/ 76 w 158"/>
                <a:gd name="T79" fmla="*/ 140 h 249"/>
                <a:gd name="T80" fmla="*/ 55 w 158"/>
                <a:gd name="T81" fmla="*/ 133 h 249"/>
                <a:gd name="T82" fmla="*/ 37 w 158"/>
                <a:gd name="T83" fmla="*/ 126 h 249"/>
                <a:gd name="T84" fmla="*/ 23 w 158"/>
                <a:gd name="T85" fmla="*/ 112 h 249"/>
                <a:gd name="T86" fmla="*/ 11 w 158"/>
                <a:gd name="T87" fmla="*/ 93 h 249"/>
                <a:gd name="T88" fmla="*/ 7 w 158"/>
                <a:gd name="T89" fmla="*/ 65 h 249"/>
                <a:gd name="T90" fmla="*/ 9 w 158"/>
                <a:gd name="T91" fmla="*/ 49 h 249"/>
                <a:gd name="T92" fmla="*/ 18 w 158"/>
                <a:gd name="T93" fmla="*/ 30 h 249"/>
                <a:gd name="T94" fmla="*/ 35 w 158"/>
                <a:gd name="T95" fmla="*/ 14 h 249"/>
                <a:gd name="T96" fmla="*/ 58 w 158"/>
                <a:gd name="T97" fmla="*/ 2 h 249"/>
                <a:gd name="T98" fmla="*/ 88 w 158"/>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9">
                  <a:moveTo>
                    <a:pt x="88" y="0"/>
                  </a:moveTo>
                  <a:lnTo>
                    <a:pt x="114" y="2"/>
                  </a:lnTo>
                  <a:lnTo>
                    <a:pt x="137" y="9"/>
                  </a:lnTo>
                  <a:lnTo>
                    <a:pt x="156" y="26"/>
                  </a:lnTo>
                  <a:lnTo>
                    <a:pt x="130" y="51"/>
                  </a:lnTo>
                  <a:lnTo>
                    <a:pt x="114" y="35"/>
                  </a:lnTo>
                  <a:lnTo>
                    <a:pt x="88" y="30"/>
                  </a:lnTo>
                  <a:lnTo>
                    <a:pt x="65" y="33"/>
                  </a:lnTo>
                  <a:lnTo>
                    <a:pt x="51" y="42"/>
                  </a:lnTo>
                  <a:lnTo>
                    <a:pt x="44" y="54"/>
                  </a:lnTo>
                  <a:lnTo>
                    <a:pt x="41" y="65"/>
                  </a:lnTo>
                  <a:lnTo>
                    <a:pt x="46" y="84"/>
                  </a:lnTo>
                  <a:lnTo>
                    <a:pt x="55" y="93"/>
                  </a:lnTo>
                  <a:lnTo>
                    <a:pt x="72" y="103"/>
                  </a:lnTo>
                  <a:lnTo>
                    <a:pt x="90" y="110"/>
                  </a:lnTo>
                  <a:lnTo>
                    <a:pt x="109" y="114"/>
                  </a:lnTo>
                  <a:lnTo>
                    <a:pt x="128" y="124"/>
                  </a:lnTo>
                  <a:lnTo>
                    <a:pt x="144" y="135"/>
                  </a:lnTo>
                  <a:lnTo>
                    <a:pt x="156" y="151"/>
                  </a:lnTo>
                  <a:lnTo>
                    <a:pt x="158" y="177"/>
                  </a:lnTo>
                  <a:lnTo>
                    <a:pt x="156" y="203"/>
                  </a:lnTo>
                  <a:lnTo>
                    <a:pt x="144" y="221"/>
                  </a:lnTo>
                  <a:lnTo>
                    <a:pt x="125" y="238"/>
                  </a:lnTo>
                  <a:lnTo>
                    <a:pt x="102" y="247"/>
                  </a:lnTo>
                  <a:lnTo>
                    <a:pt x="76" y="249"/>
                  </a:lnTo>
                  <a:lnTo>
                    <a:pt x="46" y="247"/>
                  </a:lnTo>
                  <a:lnTo>
                    <a:pt x="21" y="235"/>
                  </a:lnTo>
                  <a:lnTo>
                    <a:pt x="0" y="217"/>
                  </a:lnTo>
                  <a:lnTo>
                    <a:pt x="28" y="193"/>
                  </a:lnTo>
                  <a:lnTo>
                    <a:pt x="41" y="210"/>
                  </a:lnTo>
                  <a:lnTo>
                    <a:pt x="58" y="217"/>
                  </a:lnTo>
                  <a:lnTo>
                    <a:pt x="76" y="219"/>
                  </a:lnTo>
                  <a:lnTo>
                    <a:pt x="93" y="217"/>
                  </a:lnTo>
                  <a:lnTo>
                    <a:pt x="109" y="210"/>
                  </a:lnTo>
                  <a:lnTo>
                    <a:pt x="121" y="198"/>
                  </a:lnTo>
                  <a:lnTo>
                    <a:pt x="125" y="179"/>
                  </a:lnTo>
                  <a:lnTo>
                    <a:pt x="121" y="165"/>
                  </a:lnTo>
                  <a:lnTo>
                    <a:pt x="109" y="154"/>
                  </a:lnTo>
                  <a:lnTo>
                    <a:pt x="95" y="147"/>
                  </a:lnTo>
                  <a:lnTo>
                    <a:pt x="76" y="140"/>
                  </a:lnTo>
                  <a:lnTo>
                    <a:pt x="55" y="133"/>
                  </a:lnTo>
                  <a:lnTo>
                    <a:pt x="37" y="126"/>
                  </a:lnTo>
                  <a:lnTo>
                    <a:pt x="23" y="112"/>
                  </a:lnTo>
                  <a:lnTo>
                    <a:pt x="11" y="93"/>
                  </a:lnTo>
                  <a:lnTo>
                    <a:pt x="7" y="65"/>
                  </a:lnTo>
                  <a:lnTo>
                    <a:pt x="9" y="49"/>
                  </a:lnTo>
                  <a:lnTo>
                    <a:pt x="18" y="30"/>
                  </a:lnTo>
                  <a:lnTo>
                    <a:pt x="35" y="14"/>
                  </a:lnTo>
                  <a:lnTo>
                    <a:pt x="58" y="2"/>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1136313" y="-503238"/>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09 h 240"/>
                <a:gd name="T18" fmla="*/ 160 w 160"/>
                <a:gd name="T19" fmla="*/ 209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2"/>
                  </a:lnTo>
                  <a:lnTo>
                    <a:pt x="146" y="102"/>
                  </a:lnTo>
                  <a:lnTo>
                    <a:pt x="146" y="133"/>
                  </a:lnTo>
                  <a:lnTo>
                    <a:pt x="32" y="133"/>
                  </a:lnTo>
                  <a:lnTo>
                    <a:pt x="32" y="209"/>
                  </a:lnTo>
                  <a:lnTo>
                    <a:pt x="160" y="209"/>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428413" y="-511175"/>
              <a:ext cx="339725" cy="395288"/>
            </a:xfrm>
            <a:custGeom>
              <a:avLst/>
              <a:gdLst>
                <a:gd name="T0" fmla="*/ 125 w 214"/>
                <a:gd name="T1" fmla="*/ 0 h 249"/>
                <a:gd name="T2" fmla="*/ 156 w 214"/>
                <a:gd name="T3" fmla="*/ 2 h 249"/>
                <a:gd name="T4" fmla="*/ 186 w 214"/>
                <a:gd name="T5" fmla="*/ 16 h 249"/>
                <a:gd name="T6" fmla="*/ 209 w 214"/>
                <a:gd name="T7" fmla="*/ 37 h 249"/>
                <a:gd name="T8" fmla="*/ 181 w 214"/>
                <a:gd name="T9" fmla="*/ 56 h 249"/>
                <a:gd name="T10" fmla="*/ 165 w 214"/>
                <a:gd name="T11" fmla="*/ 42 h 249"/>
                <a:gd name="T12" fmla="*/ 146 w 214"/>
                <a:gd name="T13" fmla="*/ 33 h 249"/>
                <a:gd name="T14" fmla="*/ 123 w 214"/>
                <a:gd name="T15" fmla="*/ 30 h 249"/>
                <a:gd name="T16" fmla="*/ 95 w 214"/>
                <a:gd name="T17" fmla="*/ 35 h 249"/>
                <a:gd name="T18" fmla="*/ 69 w 214"/>
                <a:gd name="T19" fmla="*/ 49 h 249"/>
                <a:gd name="T20" fmla="*/ 51 w 214"/>
                <a:gd name="T21" fmla="*/ 70 h 249"/>
                <a:gd name="T22" fmla="*/ 39 w 214"/>
                <a:gd name="T23" fmla="*/ 96 h 249"/>
                <a:gd name="T24" fmla="*/ 34 w 214"/>
                <a:gd name="T25" fmla="*/ 126 h 249"/>
                <a:gd name="T26" fmla="*/ 39 w 214"/>
                <a:gd name="T27" fmla="*/ 156 h 249"/>
                <a:gd name="T28" fmla="*/ 51 w 214"/>
                <a:gd name="T29" fmla="*/ 182 h 249"/>
                <a:gd name="T30" fmla="*/ 69 w 214"/>
                <a:gd name="T31" fmla="*/ 200 h 249"/>
                <a:gd name="T32" fmla="*/ 93 w 214"/>
                <a:gd name="T33" fmla="*/ 214 h 249"/>
                <a:gd name="T34" fmla="*/ 123 w 214"/>
                <a:gd name="T35" fmla="*/ 219 h 249"/>
                <a:gd name="T36" fmla="*/ 149 w 214"/>
                <a:gd name="T37" fmla="*/ 217 h 249"/>
                <a:gd name="T38" fmla="*/ 169 w 214"/>
                <a:gd name="T39" fmla="*/ 205 h 249"/>
                <a:gd name="T40" fmla="*/ 186 w 214"/>
                <a:gd name="T41" fmla="*/ 189 h 249"/>
                <a:gd name="T42" fmla="*/ 214 w 214"/>
                <a:gd name="T43" fmla="*/ 207 h 249"/>
                <a:gd name="T44" fmla="*/ 207 w 214"/>
                <a:gd name="T45" fmla="*/ 217 h 249"/>
                <a:gd name="T46" fmla="*/ 195 w 214"/>
                <a:gd name="T47" fmla="*/ 228 h 249"/>
                <a:gd name="T48" fmla="*/ 176 w 214"/>
                <a:gd name="T49" fmla="*/ 238 h 249"/>
                <a:gd name="T50" fmla="*/ 153 w 214"/>
                <a:gd name="T51" fmla="*/ 247 h 249"/>
                <a:gd name="T52" fmla="*/ 123 w 214"/>
                <a:gd name="T53" fmla="*/ 249 h 249"/>
                <a:gd name="T54" fmla="*/ 88 w 214"/>
                <a:gd name="T55" fmla="*/ 245 h 249"/>
                <a:gd name="T56" fmla="*/ 58 w 214"/>
                <a:gd name="T57" fmla="*/ 231 h 249"/>
                <a:gd name="T58" fmla="*/ 32 w 214"/>
                <a:gd name="T59" fmla="*/ 212 h 249"/>
                <a:gd name="T60" fmla="*/ 16 w 214"/>
                <a:gd name="T61" fmla="*/ 186 h 249"/>
                <a:gd name="T62" fmla="*/ 4 w 214"/>
                <a:gd name="T63" fmla="*/ 156 h 249"/>
                <a:gd name="T64" fmla="*/ 0 w 214"/>
                <a:gd name="T65" fmla="*/ 126 h 249"/>
                <a:gd name="T66" fmla="*/ 7 w 214"/>
                <a:gd name="T67" fmla="*/ 84 h 249"/>
                <a:gd name="T68" fmla="*/ 23 w 214"/>
                <a:gd name="T69" fmla="*/ 49 h 249"/>
                <a:gd name="T70" fmla="*/ 48 w 214"/>
                <a:gd name="T71" fmla="*/ 23 h 249"/>
                <a:gd name="T72" fmla="*/ 83 w 214"/>
                <a:gd name="T73" fmla="*/ 5 h 249"/>
                <a:gd name="T74" fmla="*/ 125 w 214"/>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49">
                  <a:moveTo>
                    <a:pt x="125" y="0"/>
                  </a:moveTo>
                  <a:lnTo>
                    <a:pt x="156" y="2"/>
                  </a:lnTo>
                  <a:lnTo>
                    <a:pt x="186" y="16"/>
                  </a:lnTo>
                  <a:lnTo>
                    <a:pt x="209" y="37"/>
                  </a:lnTo>
                  <a:lnTo>
                    <a:pt x="181" y="56"/>
                  </a:lnTo>
                  <a:lnTo>
                    <a:pt x="165" y="42"/>
                  </a:lnTo>
                  <a:lnTo>
                    <a:pt x="146" y="33"/>
                  </a:lnTo>
                  <a:lnTo>
                    <a:pt x="123" y="30"/>
                  </a:lnTo>
                  <a:lnTo>
                    <a:pt x="95" y="35"/>
                  </a:lnTo>
                  <a:lnTo>
                    <a:pt x="69" y="49"/>
                  </a:lnTo>
                  <a:lnTo>
                    <a:pt x="51" y="70"/>
                  </a:lnTo>
                  <a:lnTo>
                    <a:pt x="39" y="96"/>
                  </a:lnTo>
                  <a:lnTo>
                    <a:pt x="34" y="126"/>
                  </a:lnTo>
                  <a:lnTo>
                    <a:pt x="39" y="156"/>
                  </a:lnTo>
                  <a:lnTo>
                    <a:pt x="51" y="182"/>
                  </a:lnTo>
                  <a:lnTo>
                    <a:pt x="69" y="200"/>
                  </a:lnTo>
                  <a:lnTo>
                    <a:pt x="93" y="214"/>
                  </a:lnTo>
                  <a:lnTo>
                    <a:pt x="123" y="219"/>
                  </a:lnTo>
                  <a:lnTo>
                    <a:pt x="149" y="217"/>
                  </a:lnTo>
                  <a:lnTo>
                    <a:pt x="169" y="205"/>
                  </a:lnTo>
                  <a:lnTo>
                    <a:pt x="186" y="189"/>
                  </a:lnTo>
                  <a:lnTo>
                    <a:pt x="214" y="207"/>
                  </a:lnTo>
                  <a:lnTo>
                    <a:pt x="207" y="217"/>
                  </a:lnTo>
                  <a:lnTo>
                    <a:pt x="195" y="228"/>
                  </a:lnTo>
                  <a:lnTo>
                    <a:pt x="176" y="238"/>
                  </a:lnTo>
                  <a:lnTo>
                    <a:pt x="153" y="247"/>
                  </a:lnTo>
                  <a:lnTo>
                    <a:pt x="123" y="249"/>
                  </a:lnTo>
                  <a:lnTo>
                    <a:pt x="88" y="245"/>
                  </a:lnTo>
                  <a:lnTo>
                    <a:pt x="58" y="231"/>
                  </a:lnTo>
                  <a:lnTo>
                    <a:pt x="32" y="212"/>
                  </a:lnTo>
                  <a:lnTo>
                    <a:pt x="16" y="186"/>
                  </a:lnTo>
                  <a:lnTo>
                    <a:pt x="4" y="156"/>
                  </a:lnTo>
                  <a:lnTo>
                    <a:pt x="0" y="126"/>
                  </a:lnTo>
                  <a:lnTo>
                    <a:pt x="7" y="84"/>
                  </a:lnTo>
                  <a:lnTo>
                    <a:pt x="23" y="49"/>
                  </a:lnTo>
                  <a:lnTo>
                    <a:pt x="48" y="23"/>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11812588" y="-503238"/>
              <a:ext cx="290513" cy="387350"/>
            </a:xfrm>
            <a:custGeom>
              <a:avLst/>
              <a:gdLst>
                <a:gd name="T0" fmla="*/ 0 w 183"/>
                <a:gd name="T1" fmla="*/ 0 h 244"/>
                <a:gd name="T2" fmla="*/ 32 w 183"/>
                <a:gd name="T3" fmla="*/ 0 h 244"/>
                <a:gd name="T4" fmla="*/ 32 w 183"/>
                <a:gd name="T5" fmla="*/ 146 h 244"/>
                <a:gd name="T6" fmla="*/ 35 w 183"/>
                <a:gd name="T7" fmla="*/ 165 h 244"/>
                <a:gd name="T8" fmla="*/ 39 w 183"/>
                <a:gd name="T9" fmla="*/ 184 h 244"/>
                <a:gd name="T10" fmla="*/ 51 w 183"/>
                <a:gd name="T11" fmla="*/ 200 h 244"/>
                <a:gd name="T12" fmla="*/ 67 w 183"/>
                <a:gd name="T13" fmla="*/ 212 h 244"/>
                <a:gd name="T14" fmla="*/ 93 w 183"/>
                <a:gd name="T15" fmla="*/ 214 h 244"/>
                <a:gd name="T16" fmla="*/ 116 w 183"/>
                <a:gd name="T17" fmla="*/ 212 h 244"/>
                <a:gd name="T18" fmla="*/ 132 w 183"/>
                <a:gd name="T19" fmla="*/ 200 h 244"/>
                <a:gd name="T20" fmla="*/ 144 w 183"/>
                <a:gd name="T21" fmla="*/ 184 h 244"/>
                <a:gd name="T22" fmla="*/ 151 w 183"/>
                <a:gd name="T23" fmla="*/ 165 h 244"/>
                <a:gd name="T24" fmla="*/ 151 w 183"/>
                <a:gd name="T25" fmla="*/ 146 h 244"/>
                <a:gd name="T26" fmla="*/ 151 w 183"/>
                <a:gd name="T27" fmla="*/ 0 h 244"/>
                <a:gd name="T28" fmla="*/ 183 w 183"/>
                <a:gd name="T29" fmla="*/ 0 h 244"/>
                <a:gd name="T30" fmla="*/ 183 w 183"/>
                <a:gd name="T31" fmla="*/ 151 h 244"/>
                <a:gd name="T32" fmla="*/ 179 w 183"/>
                <a:gd name="T33" fmla="*/ 184 h 244"/>
                <a:gd name="T34" fmla="*/ 167 w 183"/>
                <a:gd name="T35" fmla="*/ 209 h 244"/>
                <a:gd name="T36" fmla="*/ 146 w 183"/>
                <a:gd name="T37" fmla="*/ 228 h 244"/>
                <a:gd name="T38" fmla="*/ 121 w 183"/>
                <a:gd name="T39" fmla="*/ 240 h 244"/>
                <a:gd name="T40" fmla="*/ 93 w 183"/>
                <a:gd name="T41" fmla="*/ 244 h 244"/>
                <a:gd name="T42" fmla="*/ 62 w 183"/>
                <a:gd name="T43" fmla="*/ 240 h 244"/>
                <a:gd name="T44" fmla="*/ 37 w 183"/>
                <a:gd name="T45" fmla="*/ 228 h 244"/>
                <a:gd name="T46" fmla="*/ 16 w 183"/>
                <a:gd name="T47" fmla="*/ 209 h 244"/>
                <a:gd name="T48" fmla="*/ 4 w 183"/>
                <a:gd name="T49" fmla="*/ 184 h 244"/>
                <a:gd name="T50" fmla="*/ 0 w 183"/>
                <a:gd name="T51" fmla="*/ 151 h 244"/>
                <a:gd name="T52" fmla="*/ 0 w 183"/>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4">
                  <a:moveTo>
                    <a:pt x="0" y="0"/>
                  </a:moveTo>
                  <a:lnTo>
                    <a:pt x="32" y="0"/>
                  </a:lnTo>
                  <a:lnTo>
                    <a:pt x="32" y="146"/>
                  </a:lnTo>
                  <a:lnTo>
                    <a:pt x="35" y="165"/>
                  </a:lnTo>
                  <a:lnTo>
                    <a:pt x="39" y="184"/>
                  </a:lnTo>
                  <a:lnTo>
                    <a:pt x="51" y="200"/>
                  </a:lnTo>
                  <a:lnTo>
                    <a:pt x="67" y="212"/>
                  </a:lnTo>
                  <a:lnTo>
                    <a:pt x="93" y="214"/>
                  </a:lnTo>
                  <a:lnTo>
                    <a:pt x="116" y="212"/>
                  </a:lnTo>
                  <a:lnTo>
                    <a:pt x="132" y="200"/>
                  </a:lnTo>
                  <a:lnTo>
                    <a:pt x="144" y="184"/>
                  </a:lnTo>
                  <a:lnTo>
                    <a:pt x="151" y="165"/>
                  </a:lnTo>
                  <a:lnTo>
                    <a:pt x="151" y="146"/>
                  </a:lnTo>
                  <a:lnTo>
                    <a:pt x="151" y="0"/>
                  </a:lnTo>
                  <a:lnTo>
                    <a:pt x="183" y="0"/>
                  </a:lnTo>
                  <a:lnTo>
                    <a:pt x="183" y="151"/>
                  </a:lnTo>
                  <a:lnTo>
                    <a:pt x="179" y="184"/>
                  </a:lnTo>
                  <a:lnTo>
                    <a:pt x="167" y="209"/>
                  </a:lnTo>
                  <a:lnTo>
                    <a:pt x="146" y="228"/>
                  </a:lnTo>
                  <a:lnTo>
                    <a:pt x="121" y="240"/>
                  </a:lnTo>
                  <a:lnTo>
                    <a:pt x="93" y="244"/>
                  </a:lnTo>
                  <a:lnTo>
                    <a:pt x="62" y="240"/>
                  </a:lnTo>
                  <a:lnTo>
                    <a:pt x="37" y="228"/>
                  </a:lnTo>
                  <a:lnTo>
                    <a:pt x="16" y="209"/>
                  </a:lnTo>
                  <a:lnTo>
                    <a:pt x="4" y="184"/>
                  </a:lnTo>
                  <a:lnTo>
                    <a:pt x="0" y="15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noEditPoints="1"/>
            </p:cNvSpPr>
            <p:nvPr userDrawn="1"/>
          </p:nvSpPr>
          <p:spPr bwMode="auto">
            <a:xfrm>
              <a:off x="12196763" y="-503238"/>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2 h 240"/>
                <a:gd name="T10" fmla="*/ 114 w 170"/>
                <a:gd name="T11" fmla="*/ 95 h 240"/>
                <a:gd name="T12" fmla="*/ 123 w 170"/>
                <a:gd name="T13" fmla="*/ 84 h 240"/>
                <a:gd name="T14" fmla="*/ 125 w 170"/>
                <a:gd name="T15" fmla="*/ 67 h 240"/>
                <a:gd name="T16" fmla="*/ 123 w 170"/>
                <a:gd name="T17" fmla="*/ 51 h 240"/>
                <a:gd name="T18" fmla="*/ 114 w 170"/>
                <a:gd name="T19" fmla="*/ 39 h 240"/>
                <a:gd name="T20" fmla="*/ 102 w 170"/>
                <a:gd name="T21" fmla="*/ 32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1 h 240"/>
                <a:gd name="T36" fmla="*/ 144 w 170"/>
                <a:gd name="T37" fmla="*/ 23 h 240"/>
                <a:gd name="T38" fmla="*/ 153 w 170"/>
                <a:gd name="T39" fmla="*/ 37 h 240"/>
                <a:gd name="T40" fmla="*/ 158 w 170"/>
                <a:gd name="T41" fmla="*/ 51 h 240"/>
                <a:gd name="T42" fmla="*/ 160 w 170"/>
                <a:gd name="T43" fmla="*/ 67 h 240"/>
                <a:gd name="T44" fmla="*/ 156 w 170"/>
                <a:gd name="T45" fmla="*/ 88 h 240"/>
                <a:gd name="T46" fmla="*/ 144 w 170"/>
                <a:gd name="T47" fmla="*/ 109 h 240"/>
                <a:gd name="T48" fmla="*/ 125 w 170"/>
                <a:gd name="T49" fmla="*/ 123 h 240"/>
                <a:gd name="T50" fmla="*/ 102 w 170"/>
                <a:gd name="T51" fmla="*/ 130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2"/>
                  </a:lnTo>
                  <a:lnTo>
                    <a:pt x="114" y="95"/>
                  </a:lnTo>
                  <a:lnTo>
                    <a:pt x="123" y="84"/>
                  </a:lnTo>
                  <a:lnTo>
                    <a:pt x="125" y="67"/>
                  </a:lnTo>
                  <a:lnTo>
                    <a:pt x="123" y="51"/>
                  </a:lnTo>
                  <a:lnTo>
                    <a:pt x="114" y="39"/>
                  </a:lnTo>
                  <a:lnTo>
                    <a:pt x="102" y="32"/>
                  </a:lnTo>
                  <a:lnTo>
                    <a:pt x="88" y="30"/>
                  </a:lnTo>
                  <a:lnTo>
                    <a:pt x="74" y="28"/>
                  </a:lnTo>
                  <a:lnTo>
                    <a:pt x="32" y="28"/>
                  </a:lnTo>
                  <a:close/>
                  <a:moveTo>
                    <a:pt x="0" y="0"/>
                  </a:moveTo>
                  <a:lnTo>
                    <a:pt x="83" y="0"/>
                  </a:lnTo>
                  <a:lnTo>
                    <a:pt x="109" y="2"/>
                  </a:lnTo>
                  <a:lnTo>
                    <a:pt x="130" y="11"/>
                  </a:lnTo>
                  <a:lnTo>
                    <a:pt x="144" y="23"/>
                  </a:lnTo>
                  <a:lnTo>
                    <a:pt x="153" y="37"/>
                  </a:lnTo>
                  <a:lnTo>
                    <a:pt x="158" y="51"/>
                  </a:lnTo>
                  <a:lnTo>
                    <a:pt x="160" y="67"/>
                  </a:lnTo>
                  <a:lnTo>
                    <a:pt x="156" y="88"/>
                  </a:lnTo>
                  <a:lnTo>
                    <a:pt x="144" y="109"/>
                  </a:lnTo>
                  <a:lnTo>
                    <a:pt x="125" y="123"/>
                  </a:lnTo>
                  <a:lnTo>
                    <a:pt x="102" y="130"/>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12520613" y="-503238"/>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2 h 240"/>
                <a:gd name="T10" fmla="*/ 147 w 161"/>
                <a:gd name="T11" fmla="*/ 102 h 240"/>
                <a:gd name="T12" fmla="*/ 147 w 161"/>
                <a:gd name="T13" fmla="*/ 133 h 240"/>
                <a:gd name="T14" fmla="*/ 33 w 161"/>
                <a:gd name="T15" fmla="*/ 133 h 240"/>
                <a:gd name="T16" fmla="*/ 33 w 161"/>
                <a:gd name="T17" fmla="*/ 209 h 240"/>
                <a:gd name="T18" fmla="*/ 161 w 161"/>
                <a:gd name="T19" fmla="*/ 209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2"/>
                  </a:lnTo>
                  <a:lnTo>
                    <a:pt x="147" y="102"/>
                  </a:lnTo>
                  <a:lnTo>
                    <a:pt x="147" y="133"/>
                  </a:lnTo>
                  <a:lnTo>
                    <a:pt x="33" y="133"/>
                  </a:lnTo>
                  <a:lnTo>
                    <a:pt x="33" y="209"/>
                  </a:lnTo>
                  <a:lnTo>
                    <a:pt x="161" y="209"/>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userDrawn="1"/>
          </p:nvSpPr>
          <p:spPr bwMode="auto">
            <a:xfrm>
              <a:off x="12976225" y="-511175"/>
              <a:ext cx="334963" cy="395288"/>
            </a:xfrm>
            <a:custGeom>
              <a:avLst/>
              <a:gdLst>
                <a:gd name="T0" fmla="*/ 123 w 211"/>
                <a:gd name="T1" fmla="*/ 0 h 249"/>
                <a:gd name="T2" fmla="*/ 156 w 211"/>
                <a:gd name="T3" fmla="*/ 2 h 249"/>
                <a:gd name="T4" fmla="*/ 184 w 211"/>
                <a:gd name="T5" fmla="*/ 16 h 249"/>
                <a:gd name="T6" fmla="*/ 207 w 211"/>
                <a:gd name="T7" fmla="*/ 37 h 249"/>
                <a:gd name="T8" fmla="*/ 181 w 211"/>
                <a:gd name="T9" fmla="*/ 56 h 249"/>
                <a:gd name="T10" fmla="*/ 165 w 211"/>
                <a:gd name="T11" fmla="*/ 42 h 249"/>
                <a:gd name="T12" fmla="*/ 144 w 211"/>
                <a:gd name="T13" fmla="*/ 33 h 249"/>
                <a:gd name="T14" fmla="*/ 123 w 211"/>
                <a:gd name="T15" fmla="*/ 30 h 249"/>
                <a:gd name="T16" fmla="*/ 93 w 211"/>
                <a:gd name="T17" fmla="*/ 35 h 249"/>
                <a:gd name="T18" fmla="*/ 67 w 211"/>
                <a:gd name="T19" fmla="*/ 49 h 249"/>
                <a:gd name="T20" fmla="*/ 49 w 211"/>
                <a:gd name="T21" fmla="*/ 70 h 249"/>
                <a:gd name="T22" fmla="*/ 37 w 211"/>
                <a:gd name="T23" fmla="*/ 96 h 249"/>
                <a:gd name="T24" fmla="*/ 35 w 211"/>
                <a:gd name="T25" fmla="*/ 126 h 249"/>
                <a:gd name="T26" fmla="*/ 37 w 211"/>
                <a:gd name="T27" fmla="*/ 156 h 249"/>
                <a:gd name="T28" fmla="*/ 49 w 211"/>
                <a:gd name="T29" fmla="*/ 182 h 249"/>
                <a:gd name="T30" fmla="*/ 67 w 211"/>
                <a:gd name="T31" fmla="*/ 200 h 249"/>
                <a:gd name="T32" fmla="*/ 93 w 211"/>
                <a:gd name="T33" fmla="*/ 214 h 249"/>
                <a:gd name="T34" fmla="*/ 123 w 211"/>
                <a:gd name="T35" fmla="*/ 219 h 249"/>
                <a:gd name="T36" fmla="*/ 149 w 211"/>
                <a:gd name="T37" fmla="*/ 217 h 249"/>
                <a:gd name="T38" fmla="*/ 170 w 211"/>
                <a:gd name="T39" fmla="*/ 205 h 249"/>
                <a:gd name="T40" fmla="*/ 186 w 211"/>
                <a:gd name="T41" fmla="*/ 189 h 249"/>
                <a:gd name="T42" fmla="*/ 211 w 211"/>
                <a:gd name="T43" fmla="*/ 207 h 249"/>
                <a:gd name="T44" fmla="*/ 205 w 211"/>
                <a:gd name="T45" fmla="*/ 217 h 249"/>
                <a:gd name="T46" fmla="*/ 193 w 211"/>
                <a:gd name="T47" fmla="*/ 228 h 249"/>
                <a:gd name="T48" fmla="*/ 174 w 211"/>
                <a:gd name="T49" fmla="*/ 238 h 249"/>
                <a:gd name="T50" fmla="*/ 151 w 211"/>
                <a:gd name="T51" fmla="*/ 247 h 249"/>
                <a:gd name="T52" fmla="*/ 121 w 211"/>
                <a:gd name="T53" fmla="*/ 249 h 249"/>
                <a:gd name="T54" fmla="*/ 86 w 211"/>
                <a:gd name="T55" fmla="*/ 245 h 249"/>
                <a:gd name="T56" fmla="*/ 56 w 211"/>
                <a:gd name="T57" fmla="*/ 231 h 249"/>
                <a:gd name="T58" fmla="*/ 32 w 211"/>
                <a:gd name="T59" fmla="*/ 212 h 249"/>
                <a:gd name="T60" fmla="*/ 14 w 211"/>
                <a:gd name="T61" fmla="*/ 186 h 249"/>
                <a:gd name="T62" fmla="*/ 2 w 211"/>
                <a:gd name="T63" fmla="*/ 156 h 249"/>
                <a:gd name="T64" fmla="*/ 0 w 211"/>
                <a:gd name="T65" fmla="*/ 126 h 249"/>
                <a:gd name="T66" fmla="*/ 4 w 211"/>
                <a:gd name="T67" fmla="*/ 84 h 249"/>
                <a:gd name="T68" fmla="*/ 21 w 211"/>
                <a:gd name="T69" fmla="*/ 49 h 249"/>
                <a:gd name="T70" fmla="*/ 49 w 211"/>
                <a:gd name="T71" fmla="*/ 23 h 249"/>
                <a:gd name="T72" fmla="*/ 83 w 211"/>
                <a:gd name="T73" fmla="*/ 5 h 249"/>
                <a:gd name="T74" fmla="*/ 123 w 211"/>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49">
                  <a:moveTo>
                    <a:pt x="123" y="0"/>
                  </a:moveTo>
                  <a:lnTo>
                    <a:pt x="156" y="2"/>
                  </a:lnTo>
                  <a:lnTo>
                    <a:pt x="184" y="16"/>
                  </a:lnTo>
                  <a:lnTo>
                    <a:pt x="207" y="37"/>
                  </a:lnTo>
                  <a:lnTo>
                    <a:pt x="181" y="56"/>
                  </a:lnTo>
                  <a:lnTo>
                    <a:pt x="165" y="42"/>
                  </a:lnTo>
                  <a:lnTo>
                    <a:pt x="144" y="33"/>
                  </a:lnTo>
                  <a:lnTo>
                    <a:pt x="123" y="30"/>
                  </a:lnTo>
                  <a:lnTo>
                    <a:pt x="93" y="35"/>
                  </a:lnTo>
                  <a:lnTo>
                    <a:pt x="67" y="49"/>
                  </a:lnTo>
                  <a:lnTo>
                    <a:pt x="49" y="70"/>
                  </a:lnTo>
                  <a:lnTo>
                    <a:pt x="37" y="96"/>
                  </a:lnTo>
                  <a:lnTo>
                    <a:pt x="35" y="126"/>
                  </a:lnTo>
                  <a:lnTo>
                    <a:pt x="37" y="156"/>
                  </a:lnTo>
                  <a:lnTo>
                    <a:pt x="49" y="182"/>
                  </a:lnTo>
                  <a:lnTo>
                    <a:pt x="67" y="200"/>
                  </a:lnTo>
                  <a:lnTo>
                    <a:pt x="93" y="214"/>
                  </a:lnTo>
                  <a:lnTo>
                    <a:pt x="123" y="219"/>
                  </a:lnTo>
                  <a:lnTo>
                    <a:pt x="149" y="217"/>
                  </a:lnTo>
                  <a:lnTo>
                    <a:pt x="170" y="205"/>
                  </a:lnTo>
                  <a:lnTo>
                    <a:pt x="186" y="189"/>
                  </a:lnTo>
                  <a:lnTo>
                    <a:pt x="211" y="207"/>
                  </a:lnTo>
                  <a:lnTo>
                    <a:pt x="205" y="217"/>
                  </a:lnTo>
                  <a:lnTo>
                    <a:pt x="193" y="228"/>
                  </a:lnTo>
                  <a:lnTo>
                    <a:pt x="174" y="238"/>
                  </a:lnTo>
                  <a:lnTo>
                    <a:pt x="151" y="247"/>
                  </a:lnTo>
                  <a:lnTo>
                    <a:pt x="121" y="249"/>
                  </a:lnTo>
                  <a:lnTo>
                    <a:pt x="86" y="245"/>
                  </a:lnTo>
                  <a:lnTo>
                    <a:pt x="56" y="231"/>
                  </a:lnTo>
                  <a:lnTo>
                    <a:pt x="32" y="212"/>
                  </a:lnTo>
                  <a:lnTo>
                    <a:pt x="14" y="186"/>
                  </a:lnTo>
                  <a:lnTo>
                    <a:pt x="2" y="156"/>
                  </a:lnTo>
                  <a:lnTo>
                    <a:pt x="0" y="126"/>
                  </a:lnTo>
                  <a:lnTo>
                    <a:pt x="4" y="84"/>
                  </a:lnTo>
                  <a:lnTo>
                    <a:pt x="21" y="49"/>
                  </a:lnTo>
                  <a:lnTo>
                    <a:pt x="49" y="23"/>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13341350" y="-511175"/>
              <a:ext cx="395288" cy="395288"/>
            </a:xfrm>
            <a:custGeom>
              <a:avLst/>
              <a:gdLst>
                <a:gd name="T0" fmla="*/ 123 w 249"/>
                <a:gd name="T1" fmla="*/ 30 h 249"/>
                <a:gd name="T2" fmla="*/ 93 w 249"/>
                <a:gd name="T3" fmla="*/ 35 h 249"/>
                <a:gd name="T4" fmla="*/ 70 w 249"/>
                <a:gd name="T5" fmla="*/ 49 h 249"/>
                <a:gd name="T6" fmla="*/ 49 w 249"/>
                <a:gd name="T7" fmla="*/ 68 h 249"/>
                <a:gd name="T8" fmla="*/ 37 w 249"/>
                <a:gd name="T9" fmla="*/ 96 h 249"/>
                <a:gd name="T10" fmla="*/ 35 w 249"/>
                <a:gd name="T11" fmla="*/ 124 h 249"/>
                <a:gd name="T12" fmla="*/ 37 w 249"/>
                <a:gd name="T13" fmla="*/ 154 h 249"/>
                <a:gd name="T14" fmla="*/ 49 w 249"/>
                <a:gd name="T15" fmla="*/ 182 h 249"/>
                <a:gd name="T16" fmla="*/ 70 w 249"/>
                <a:gd name="T17" fmla="*/ 200 h 249"/>
                <a:gd name="T18" fmla="*/ 93 w 249"/>
                <a:gd name="T19" fmla="*/ 214 h 249"/>
                <a:gd name="T20" fmla="*/ 123 w 249"/>
                <a:gd name="T21" fmla="*/ 219 h 249"/>
                <a:gd name="T22" fmla="*/ 154 w 249"/>
                <a:gd name="T23" fmla="*/ 214 h 249"/>
                <a:gd name="T24" fmla="*/ 179 w 249"/>
                <a:gd name="T25" fmla="*/ 200 h 249"/>
                <a:gd name="T26" fmla="*/ 198 w 249"/>
                <a:gd name="T27" fmla="*/ 182 h 249"/>
                <a:gd name="T28" fmla="*/ 210 w 249"/>
                <a:gd name="T29" fmla="*/ 154 h 249"/>
                <a:gd name="T30" fmla="*/ 214 w 249"/>
                <a:gd name="T31" fmla="*/ 124 h 249"/>
                <a:gd name="T32" fmla="*/ 210 w 249"/>
                <a:gd name="T33" fmla="*/ 96 h 249"/>
                <a:gd name="T34" fmla="*/ 198 w 249"/>
                <a:gd name="T35" fmla="*/ 68 h 249"/>
                <a:gd name="T36" fmla="*/ 179 w 249"/>
                <a:gd name="T37" fmla="*/ 49 h 249"/>
                <a:gd name="T38" fmla="*/ 154 w 249"/>
                <a:gd name="T39" fmla="*/ 35 h 249"/>
                <a:gd name="T40" fmla="*/ 123 w 249"/>
                <a:gd name="T41" fmla="*/ 30 h 249"/>
                <a:gd name="T42" fmla="*/ 123 w 249"/>
                <a:gd name="T43" fmla="*/ 0 h 249"/>
                <a:gd name="T44" fmla="*/ 165 w 249"/>
                <a:gd name="T45" fmla="*/ 5 h 249"/>
                <a:gd name="T46" fmla="*/ 200 w 249"/>
                <a:gd name="T47" fmla="*/ 23 h 249"/>
                <a:gd name="T48" fmla="*/ 226 w 249"/>
                <a:gd name="T49" fmla="*/ 49 h 249"/>
                <a:gd name="T50" fmla="*/ 242 w 249"/>
                <a:gd name="T51" fmla="*/ 84 h 249"/>
                <a:gd name="T52" fmla="*/ 249 w 249"/>
                <a:gd name="T53" fmla="*/ 124 h 249"/>
                <a:gd name="T54" fmla="*/ 242 w 249"/>
                <a:gd name="T55" fmla="*/ 165 h 249"/>
                <a:gd name="T56" fmla="*/ 226 w 249"/>
                <a:gd name="T57" fmla="*/ 200 h 249"/>
                <a:gd name="T58" fmla="*/ 200 w 249"/>
                <a:gd name="T59" fmla="*/ 226 h 249"/>
                <a:gd name="T60" fmla="*/ 165 w 249"/>
                <a:gd name="T61" fmla="*/ 245 h 249"/>
                <a:gd name="T62" fmla="*/ 123 w 249"/>
                <a:gd name="T63" fmla="*/ 249 h 249"/>
                <a:gd name="T64" fmla="*/ 84 w 249"/>
                <a:gd name="T65" fmla="*/ 245 h 249"/>
                <a:gd name="T66" fmla="*/ 49 w 249"/>
                <a:gd name="T67" fmla="*/ 226 h 249"/>
                <a:gd name="T68" fmla="*/ 23 w 249"/>
                <a:gd name="T69" fmla="*/ 200 h 249"/>
                <a:gd name="T70" fmla="*/ 5 w 249"/>
                <a:gd name="T71" fmla="*/ 165 h 249"/>
                <a:gd name="T72" fmla="*/ 0 w 249"/>
                <a:gd name="T73" fmla="*/ 124 h 249"/>
                <a:gd name="T74" fmla="*/ 5 w 249"/>
                <a:gd name="T75" fmla="*/ 84 h 249"/>
                <a:gd name="T76" fmla="*/ 23 w 249"/>
                <a:gd name="T77" fmla="*/ 49 h 249"/>
                <a:gd name="T78" fmla="*/ 49 w 249"/>
                <a:gd name="T79" fmla="*/ 23 h 249"/>
                <a:gd name="T80" fmla="*/ 84 w 249"/>
                <a:gd name="T81" fmla="*/ 5 h 249"/>
                <a:gd name="T82" fmla="*/ 123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3" y="30"/>
                  </a:moveTo>
                  <a:lnTo>
                    <a:pt x="93" y="35"/>
                  </a:lnTo>
                  <a:lnTo>
                    <a:pt x="70" y="49"/>
                  </a:lnTo>
                  <a:lnTo>
                    <a:pt x="49" y="68"/>
                  </a:lnTo>
                  <a:lnTo>
                    <a:pt x="37" y="96"/>
                  </a:lnTo>
                  <a:lnTo>
                    <a:pt x="35" y="124"/>
                  </a:lnTo>
                  <a:lnTo>
                    <a:pt x="37" y="154"/>
                  </a:lnTo>
                  <a:lnTo>
                    <a:pt x="49" y="182"/>
                  </a:lnTo>
                  <a:lnTo>
                    <a:pt x="70" y="200"/>
                  </a:lnTo>
                  <a:lnTo>
                    <a:pt x="93" y="214"/>
                  </a:lnTo>
                  <a:lnTo>
                    <a:pt x="123" y="219"/>
                  </a:lnTo>
                  <a:lnTo>
                    <a:pt x="154" y="214"/>
                  </a:lnTo>
                  <a:lnTo>
                    <a:pt x="179" y="200"/>
                  </a:lnTo>
                  <a:lnTo>
                    <a:pt x="198" y="182"/>
                  </a:lnTo>
                  <a:lnTo>
                    <a:pt x="210" y="154"/>
                  </a:lnTo>
                  <a:lnTo>
                    <a:pt x="214" y="124"/>
                  </a:lnTo>
                  <a:lnTo>
                    <a:pt x="210" y="96"/>
                  </a:lnTo>
                  <a:lnTo>
                    <a:pt x="198" y="68"/>
                  </a:lnTo>
                  <a:lnTo>
                    <a:pt x="179" y="49"/>
                  </a:lnTo>
                  <a:lnTo>
                    <a:pt x="154" y="35"/>
                  </a:lnTo>
                  <a:lnTo>
                    <a:pt x="123" y="30"/>
                  </a:lnTo>
                  <a:close/>
                  <a:moveTo>
                    <a:pt x="123" y="0"/>
                  </a:moveTo>
                  <a:lnTo>
                    <a:pt x="165" y="5"/>
                  </a:lnTo>
                  <a:lnTo>
                    <a:pt x="200" y="23"/>
                  </a:lnTo>
                  <a:lnTo>
                    <a:pt x="226" y="49"/>
                  </a:lnTo>
                  <a:lnTo>
                    <a:pt x="242" y="84"/>
                  </a:lnTo>
                  <a:lnTo>
                    <a:pt x="249" y="124"/>
                  </a:lnTo>
                  <a:lnTo>
                    <a:pt x="242" y="165"/>
                  </a:lnTo>
                  <a:lnTo>
                    <a:pt x="226" y="200"/>
                  </a:lnTo>
                  <a:lnTo>
                    <a:pt x="200" y="226"/>
                  </a:lnTo>
                  <a:lnTo>
                    <a:pt x="165" y="245"/>
                  </a:lnTo>
                  <a:lnTo>
                    <a:pt x="123" y="249"/>
                  </a:lnTo>
                  <a:lnTo>
                    <a:pt x="84" y="245"/>
                  </a:lnTo>
                  <a:lnTo>
                    <a:pt x="49" y="226"/>
                  </a:lnTo>
                  <a:lnTo>
                    <a:pt x="23" y="200"/>
                  </a:lnTo>
                  <a:lnTo>
                    <a:pt x="5" y="165"/>
                  </a:lnTo>
                  <a:lnTo>
                    <a:pt x="0" y="124"/>
                  </a:lnTo>
                  <a:lnTo>
                    <a:pt x="5" y="84"/>
                  </a:lnTo>
                  <a:lnTo>
                    <a:pt x="23" y="49"/>
                  </a:lnTo>
                  <a:lnTo>
                    <a:pt x="49" y="23"/>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13811250" y="-503238"/>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14224000"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p:cNvSpPr>
            <p:nvPr userDrawn="1"/>
          </p:nvSpPr>
          <p:spPr bwMode="auto">
            <a:xfrm>
              <a:off x="14652625" y="-503238"/>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2 h 240"/>
                <a:gd name="T10" fmla="*/ 145 w 159"/>
                <a:gd name="T11" fmla="*/ 102 h 240"/>
                <a:gd name="T12" fmla="*/ 145 w 159"/>
                <a:gd name="T13" fmla="*/ 133 h 240"/>
                <a:gd name="T14" fmla="*/ 31 w 159"/>
                <a:gd name="T15" fmla="*/ 133 h 240"/>
                <a:gd name="T16" fmla="*/ 31 w 159"/>
                <a:gd name="T17" fmla="*/ 209 h 240"/>
                <a:gd name="T18" fmla="*/ 159 w 159"/>
                <a:gd name="T19" fmla="*/ 209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2"/>
                  </a:lnTo>
                  <a:lnTo>
                    <a:pt x="145" y="102"/>
                  </a:lnTo>
                  <a:lnTo>
                    <a:pt x="145" y="133"/>
                  </a:lnTo>
                  <a:lnTo>
                    <a:pt x="31" y="133"/>
                  </a:lnTo>
                  <a:lnTo>
                    <a:pt x="31" y="209"/>
                  </a:lnTo>
                  <a:lnTo>
                    <a:pt x="159" y="209"/>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p:cNvSpPr>
            <p:nvPr userDrawn="1"/>
          </p:nvSpPr>
          <p:spPr bwMode="auto">
            <a:xfrm>
              <a:off x="14955838" y="-511175"/>
              <a:ext cx="336550" cy="395288"/>
            </a:xfrm>
            <a:custGeom>
              <a:avLst/>
              <a:gdLst>
                <a:gd name="T0" fmla="*/ 123 w 212"/>
                <a:gd name="T1" fmla="*/ 0 h 249"/>
                <a:gd name="T2" fmla="*/ 156 w 212"/>
                <a:gd name="T3" fmla="*/ 2 h 249"/>
                <a:gd name="T4" fmla="*/ 184 w 212"/>
                <a:gd name="T5" fmla="*/ 16 h 249"/>
                <a:gd name="T6" fmla="*/ 207 w 212"/>
                <a:gd name="T7" fmla="*/ 37 h 249"/>
                <a:gd name="T8" fmla="*/ 179 w 212"/>
                <a:gd name="T9" fmla="*/ 56 h 249"/>
                <a:gd name="T10" fmla="*/ 165 w 212"/>
                <a:gd name="T11" fmla="*/ 42 h 249"/>
                <a:gd name="T12" fmla="*/ 144 w 212"/>
                <a:gd name="T13" fmla="*/ 33 h 249"/>
                <a:gd name="T14" fmla="*/ 123 w 212"/>
                <a:gd name="T15" fmla="*/ 30 h 249"/>
                <a:gd name="T16" fmla="*/ 93 w 212"/>
                <a:gd name="T17" fmla="*/ 35 h 249"/>
                <a:gd name="T18" fmla="*/ 68 w 212"/>
                <a:gd name="T19" fmla="*/ 49 h 249"/>
                <a:gd name="T20" fmla="*/ 49 w 212"/>
                <a:gd name="T21" fmla="*/ 70 h 249"/>
                <a:gd name="T22" fmla="*/ 37 w 212"/>
                <a:gd name="T23" fmla="*/ 96 h 249"/>
                <a:gd name="T24" fmla="*/ 33 w 212"/>
                <a:gd name="T25" fmla="*/ 126 h 249"/>
                <a:gd name="T26" fmla="*/ 37 w 212"/>
                <a:gd name="T27" fmla="*/ 156 h 249"/>
                <a:gd name="T28" fmla="*/ 49 w 212"/>
                <a:gd name="T29" fmla="*/ 182 h 249"/>
                <a:gd name="T30" fmla="*/ 68 w 212"/>
                <a:gd name="T31" fmla="*/ 200 h 249"/>
                <a:gd name="T32" fmla="*/ 93 w 212"/>
                <a:gd name="T33" fmla="*/ 214 h 249"/>
                <a:gd name="T34" fmla="*/ 123 w 212"/>
                <a:gd name="T35" fmla="*/ 219 h 249"/>
                <a:gd name="T36" fmla="*/ 147 w 212"/>
                <a:gd name="T37" fmla="*/ 217 h 249"/>
                <a:gd name="T38" fmla="*/ 168 w 212"/>
                <a:gd name="T39" fmla="*/ 205 h 249"/>
                <a:gd name="T40" fmla="*/ 184 w 212"/>
                <a:gd name="T41" fmla="*/ 189 h 249"/>
                <a:gd name="T42" fmla="*/ 212 w 212"/>
                <a:gd name="T43" fmla="*/ 207 h 249"/>
                <a:gd name="T44" fmla="*/ 205 w 212"/>
                <a:gd name="T45" fmla="*/ 217 h 249"/>
                <a:gd name="T46" fmla="*/ 193 w 212"/>
                <a:gd name="T47" fmla="*/ 228 h 249"/>
                <a:gd name="T48" fmla="*/ 175 w 212"/>
                <a:gd name="T49" fmla="*/ 238 h 249"/>
                <a:gd name="T50" fmla="*/ 151 w 212"/>
                <a:gd name="T51" fmla="*/ 247 h 249"/>
                <a:gd name="T52" fmla="*/ 121 w 212"/>
                <a:gd name="T53" fmla="*/ 249 h 249"/>
                <a:gd name="T54" fmla="*/ 86 w 212"/>
                <a:gd name="T55" fmla="*/ 245 h 249"/>
                <a:gd name="T56" fmla="*/ 56 w 212"/>
                <a:gd name="T57" fmla="*/ 231 h 249"/>
                <a:gd name="T58" fmla="*/ 33 w 212"/>
                <a:gd name="T59" fmla="*/ 212 h 249"/>
                <a:gd name="T60" fmla="*/ 14 w 212"/>
                <a:gd name="T61" fmla="*/ 186 h 249"/>
                <a:gd name="T62" fmla="*/ 2 w 212"/>
                <a:gd name="T63" fmla="*/ 156 h 249"/>
                <a:gd name="T64" fmla="*/ 0 w 212"/>
                <a:gd name="T65" fmla="*/ 126 h 249"/>
                <a:gd name="T66" fmla="*/ 5 w 212"/>
                <a:gd name="T67" fmla="*/ 84 h 249"/>
                <a:gd name="T68" fmla="*/ 21 w 212"/>
                <a:gd name="T69" fmla="*/ 49 h 249"/>
                <a:gd name="T70" fmla="*/ 49 w 212"/>
                <a:gd name="T71" fmla="*/ 23 h 249"/>
                <a:gd name="T72" fmla="*/ 82 w 212"/>
                <a:gd name="T73" fmla="*/ 5 h 249"/>
                <a:gd name="T74" fmla="*/ 123 w 212"/>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49">
                  <a:moveTo>
                    <a:pt x="123" y="0"/>
                  </a:moveTo>
                  <a:lnTo>
                    <a:pt x="156" y="2"/>
                  </a:lnTo>
                  <a:lnTo>
                    <a:pt x="184" y="16"/>
                  </a:lnTo>
                  <a:lnTo>
                    <a:pt x="207" y="37"/>
                  </a:lnTo>
                  <a:lnTo>
                    <a:pt x="179" y="56"/>
                  </a:lnTo>
                  <a:lnTo>
                    <a:pt x="165" y="42"/>
                  </a:lnTo>
                  <a:lnTo>
                    <a:pt x="144" y="33"/>
                  </a:lnTo>
                  <a:lnTo>
                    <a:pt x="123" y="30"/>
                  </a:lnTo>
                  <a:lnTo>
                    <a:pt x="93" y="35"/>
                  </a:lnTo>
                  <a:lnTo>
                    <a:pt x="68" y="49"/>
                  </a:lnTo>
                  <a:lnTo>
                    <a:pt x="49" y="70"/>
                  </a:lnTo>
                  <a:lnTo>
                    <a:pt x="37" y="96"/>
                  </a:lnTo>
                  <a:lnTo>
                    <a:pt x="33" y="126"/>
                  </a:lnTo>
                  <a:lnTo>
                    <a:pt x="37" y="156"/>
                  </a:lnTo>
                  <a:lnTo>
                    <a:pt x="49" y="182"/>
                  </a:lnTo>
                  <a:lnTo>
                    <a:pt x="68" y="200"/>
                  </a:lnTo>
                  <a:lnTo>
                    <a:pt x="93" y="214"/>
                  </a:lnTo>
                  <a:lnTo>
                    <a:pt x="123" y="219"/>
                  </a:lnTo>
                  <a:lnTo>
                    <a:pt x="147" y="217"/>
                  </a:lnTo>
                  <a:lnTo>
                    <a:pt x="168" y="205"/>
                  </a:lnTo>
                  <a:lnTo>
                    <a:pt x="184" y="189"/>
                  </a:lnTo>
                  <a:lnTo>
                    <a:pt x="212" y="207"/>
                  </a:lnTo>
                  <a:lnTo>
                    <a:pt x="205" y="217"/>
                  </a:lnTo>
                  <a:lnTo>
                    <a:pt x="193" y="228"/>
                  </a:lnTo>
                  <a:lnTo>
                    <a:pt x="175" y="238"/>
                  </a:lnTo>
                  <a:lnTo>
                    <a:pt x="151" y="247"/>
                  </a:lnTo>
                  <a:lnTo>
                    <a:pt x="121" y="249"/>
                  </a:lnTo>
                  <a:lnTo>
                    <a:pt x="86" y="245"/>
                  </a:lnTo>
                  <a:lnTo>
                    <a:pt x="56" y="231"/>
                  </a:lnTo>
                  <a:lnTo>
                    <a:pt x="33" y="212"/>
                  </a:lnTo>
                  <a:lnTo>
                    <a:pt x="14" y="186"/>
                  </a:lnTo>
                  <a:lnTo>
                    <a:pt x="2" y="156"/>
                  </a:lnTo>
                  <a:lnTo>
                    <a:pt x="0" y="126"/>
                  </a:lnTo>
                  <a:lnTo>
                    <a:pt x="5" y="84"/>
                  </a:lnTo>
                  <a:lnTo>
                    <a:pt x="21" y="49"/>
                  </a:lnTo>
                  <a:lnTo>
                    <a:pt x="49" y="23"/>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p:cNvSpPr>
            <p:nvPr userDrawn="1"/>
          </p:nvSpPr>
          <p:spPr bwMode="auto">
            <a:xfrm>
              <a:off x="15311438" y="-503238"/>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7"/>
            <p:cNvSpPr>
              <a:spLocks noChangeArrowheads="1"/>
            </p:cNvSpPr>
            <p:nvPr userDrawn="1"/>
          </p:nvSpPr>
          <p:spPr bwMode="auto">
            <a:xfrm>
              <a:off x="15662275" y="-503238"/>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noEditPoints="1"/>
            </p:cNvSpPr>
            <p:nvPr userDrawn="1"/>
          </p:nvSpPr>
          <p:spPr bwMode="auto">
            <a:xfrm>
              <a:off x="15776575" y="-511175"/>
              <a:ext cx="395288" cy="395288"/>
            </a:xfrm>
            <a:custGeom>
              <a:avLst/>
              <a:gdLst>
                <a:gd name="T0" fmla="*/ 125 w 249"/>
                <a:gd name="T1" fmla="*/ 30 h 249"/>
                <a:gd name="T2" fmla="*/ 95 w 249"/>
                <a:gd name="T3" fmla="*/ 35 h 249"/>
                <a:gd name="T4" fmla="*/ 70 w 249"/>
                <a:gd name="T5" fmla="*/ 49 h 249"/>
                <a:gd name="T6" fmla="*/ 51 w 249"/>
                <a:gd name="T7" fmla="*/ 68 h 249"/>
                <a:gd name="T8" fmla="*/ 39 w 249"/>
                <a:gd name="T9" fmla="*/ 96 h 249"/>
                <a:gd name="T10" fmla="*/ 35 w 249"/>
                <a:gd name="T11" fmla="*/ 124 h 249"/>
                <a:gd name="T12" fmla="*/ 39 w 249"/>
                <a:gd name="T13" fmla="*/ 154 h 249"/>
                <a:gd name="T14" fmla="*/ 51 w 249"/>
                <a:gd name="T15" fmla="*/ 182 h 249"/>
                <a:gd name="T16" fmla="*/ 70 w 249"/>
                <a:gd name="T17" fmla="*/ 200 h 249"/>
                <a:gd name="T18" fmla="*/ 95 w 249"/>
                <a:gd name="T19" fmla="*/ 214 h 249"/>
                <a:gd name="T20" fmla="*/ 125 w 249"/>
                <a:gd name="T21" fmla="*/ 219 h 249"/>
                <a:gd name="T22" fmla="*/ 156 w 249"/>
                <a:gd name="T23" fmla="*/ 214 h 249"/>
                <a:gd name="T24" fmla="*/ 179 w 249"/>
                <a:gd name="T25" fmla="*/ 200 h 249"/>
                <a:gd name="T26" fmla="*/ 198 w 249"/>
                <a:gd name="T27" fmla="*/ 182 h 249"/>
                <a:gd name="T28" fmla="*/ 212 w 249"/>
                <a:gd name="T29" fmla="*/ 154 h 249"/>
                <a:gd name="T30" fmla="*/ 214 w 249"/>
                <a:gd name="T31" fmla="*/ 124 h 249"/>
                <a:gd name="T32" fmla="*/ 212 w 249"/>
                <a:gd name="T33" fmla="*/ 96 h 249"/>
                <a:gd name="T34" fmla="*/ 198 w 249"/>
                <a:gd name="T35" fmla="*/ 68 h 249"/>
                <a:gd name="T36" fmla="*/ 179 w 249"/>
                <a:gd name="T37" fmla="*/ 49 h 249"/>
                <a:gd name="T38" fmla="*/ 156 w 249"/>
                <a:gd name="T39" fmla="*/ 35 h 249"/>
                <a:gd name="T40" fmla="*/ 125 w 249"/>
                <a:gd name="T41" fmla="*/ 30 h 249"/>
                <a:gd name="T42" fmla="*/ 125 w 249"/>
                <a:gd name="T43" fmla="*/ 0 h 249"/>
                <a:gd name="T44" fmla="*/ 165 w 249"/>
                <a:gd name="T45" fmla="*/ 5 h 249"/>
                <a:gd name="T46" fmla="*/ 200 w 249"/>
                <a:gd name="T47" fmla="*/ 23 h 249"/>
                <a:gd name="T48" fmla="*/ 226 w 249"/>
                <a:gd name="T49" fmla="*/ 49 h 249"/>
                <a:gd name="T50" fmla="*/ 244 w 249"/>
                <a:gd name="T51" fmla="*/ 84 h 249"/>
                <a:gd name="T52" fmla="*/ 249 w 249"/>
                <a:gd name="T53" fmla="*/ 124 h 249"/>
                <a:gd name="T54" fmla="*/ 244 w 249"/>
                <a:gd name="T55" fmla="*/ 165 h 249"/>
                <a:gd name="T56" fmla="*/ 226 w 249"/>
                <a:gd name="T57" fmla="*/ 200 h 249"/>
                <a:gd name="T58" fmla="*/ 200 w 249"/>
                <a:gd name="T59" fmla="*/ 226 h 249"/>
                <a:gd name="T60" fmla="*/ 165 w 249"/>
                <a:gd name="T61" fmla="*/ 245 h 249"/>
                <a:gd name="T62" fmla="*/ 125 w 249"/>
                <a:gd name="T63" fmla="*/ 249 h 249"/>
                <a:gd name="T64" fmla="*/ 84 w 249"/>
                <a:gd name="T65" fmla="*/ 245 h 249"/>
                <a:gd name="T66" fmla="*/ 49 w 249"/>
                <a:gd name="T67" fmla="*/ 226 h 249"/>
                <a:gd name="T68" fmla="*/ 23 w 249"/>
                <a:gd name="T69" fmla="*/ 200 h 249"/>
                <a:gd name="T70" fmla="*/ 7 w 249"/>
                <a:gd name="T71" fmla="*/ 165 h 249"/>
                <a:gd name="T72" fmla="*/ 0 w 249"/>
                <a:gd name="T73" fmla="*/ 124 h 249"/>
                <a:gd name="T74" fmla="*/ 7 w 249"/>
                <a:gd name="T75" fmla="*/ 84 h 249"/>
                <a:gd name="T76" fmla="*/ 23 w 249"/>
                <a:gd name="T77" fmla="*/ 49 h 249"/>
                <a:gd name="T78" fmla="*/ 49 w 249"/>
                <a:gd name="T79" fmla="*/ 23 h 249"/>
                <a:gd name="T80" fmla="*/ 84 w 249"/>
                <a:gd name="T81" fmla="*/ 5 h 249"/>
                <a:gd name="T82" fmla="*/ 125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5" y="30"/>
                  </a:moveTo>
                  <a:lnTo>
                    <a:pt x="95" y="35"/>
                  </a:lnTo>
                  <a:lnTo>
                    <a:pt x="70" y="49"/>
                  </a:lnTo>
                  <a:lnTo>
                    <a:pt x="51" y="68"/>
                  </a:lnTo>
                  <a:lnTo>
                    <a:pt x="39" y="96"/>
                  </a:lnTo>
                  <a:lnTo>
                    <a:pt x="35" y="124"/>
                  </a:lnTo>
                  <a:lnTo>
                    <a:pt x="39" y="154"/>
                  </a:lnTo>
                  <a:lnTo>
                    <a:pt x="51" y="182"/>
                  </a:lnTo>
                  <a:lnTo>
                    <a:pt x="70" y="200"/>
                  </a:lnTo>
                  <a:lnTo>
                    <a:pt x="95" y="214"/>
                  </a:lnTo>
                  <a:lnTo>
                    <a:pt x="125" y="219"/>
                  </a:lnTo>
                  <a:lnTo>
                    <a:pt x="156" y="214"/>
                  </a:lnTo>
                  <a:lnTo>
                    <a:pt x="179" y="200"/>
                  </a:lnTo>
                  <a:lnTo>
                    <a:pt x="198" y="182"/>
                  </a:lnTo>
                  <a:lnTo>
                    <a:pt x="212" y="154"/>
                  </a:lnTo>
                  <a:lnTo>
                    <a:pt x="214" y="124"/>
                  </a:lnTo>
                  <a:lnTo>
                    <a:pt x="212" y="96"/>
                  </a:lnTo>
                  <a:lnTo>
                    <a:pt x="198" y="68"/>
                  </a:lnTo>
                  <a:lnTo>
                    <a:pt x="179" y="49"/>
                  </a:lnTo>
                  <a:lnTo>
                    <a:pt x="156" y="35"/>
                  </a:lnTo>
                  <a:lnTo>
                    <a:pt x="125" y="30"/>
                  </a:lnTo>
                  <a:close/>
                  <a:moveTo>
                    <a:pt x="125" y="0"/>
                  </a:moveTo>
                  <a:lnTo>
                    <a:pt x="165" y="5"/>
                  </a:lnTo>
                  <a:lnTo>
                    <a:pt x="200" y="23"/>
                  </a:lnTo>
                  <a:lnTo>
                    <a:pt x="226" y="49"/>
                  </a:lnTo>
                  <a:lnTo>
                    <a:pt x="244" y="84"/>
                  </a:lnTo>
                  <a:lnTo>
                    <a:pt x="249" y="124"/>
                  </a:lnTo>
                  <a:lnTo>
                    <a:pt x="244" y="165"/>
                  </a:lnTo>
                  <a:lnTo>
                    <a:pt x="226" y="200"/>
                  </a:lnTo>
                  <a:lnTo>
                    <a:pt x="200" y="226"/>
                  </a:lnTo>
                  <a:lnTo>
                    <a:pt x="165" y="245"/>
                  </a:lnTo>
                  <a:lnTo>
                    <a:pt x="125" y="249"/>
                  </a:lnTo>
                  <a:lnTo>
                    <a:pt x="84" y="245"/>
                  </a:lnTo>
                  <a:lnTo>
                    <a:pt x="49" y="226"/>
                  </a:lnTo>
                  <a:lnTo>
                    <a:pt x="23" y="200"/>
                  </a:lnTo>
                  <a:lnTo>
                    <a:pt x="7" y="165"/>
                  </a:lnTo>
                  <a:lnTo>
                    <a:pt x="0" y="124"/>
                  </a:lnTo>
                  <a:lnTo>
                    <a:pt x="7" y="84"/>
                  </a:lnTo>
                  <a:lnTo>
                    <a:pt x="23" y="49"/>
                  </a:lnTo>
                  <a:lnTo>
                    <a:pt x="49" y="23"/>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9"/>
            <p:cNvSpPr>
              <a:spLocks/>
            </p:cNvSpPr>
            <p:nvPr userDrawn="1"/>
          </p:nvSpPr>
          <p:spPr bwMode="auto">
            <a:xfrm>
              <a:off x="16244888"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0"/>
            <p:cNvSpPr>
              <a:spLocks/>
            </p:cNvSpPr>
            <p:nvPr userDrawn="1"/>
          </p:nvSpPr>
          <p:spPr bwMode="auto">
            <a:xfrm>
              <a:off x="16640175" y="-511175"/>
              <a:ext cx="252413" cy="395288"/>
            </a:xfrm>
            <a:custGeom>
              <a:avLst/>
              <a:gdLst>
                <a:gd name="T0" fmla="*/ 89 w 159"/>
                <a:gd name="T1" fmla="*/ 0 h 249"/>
                <a:gd name="T2" fmla="*/ 114 w 159"/>
                <a:gd name="T3" fmla="*/ 2 h 249"/>
                <a:gd name="T4" fmla="*/ 138 w 159"/>
                <a:gd name="T5" fmla="*/ 9 h 249"/>
                <a:gd name="T6" fmla="*/ 156 w 159"/>
                <a:gd name="T7" fmla="*/ 26 h 249"/>
                <a:gd name="T8" fmla="*/ 131 w 159"/>
                <a:gd name="T9" fmla="*/ 51 h 249"/>
                <a:gd name="T10" fmla="*/ 114 w 159"/>
                <a:gd name="T11" fmla="*/ 35 h 249"/>
                <a:gd name="T12" fmla="*/ 89 w 159"/>
                <a:gd name="T13" fmla="*/ 30 h 249"/>
                <a:gd name="T14" fmla="*/ 66 w 159"/>
                <a:gd name="T15" fmla="*/ 33 h 249"/>
                <a:gd name="T16" fmla="*/ 52 w 159"/>
                <a:gd name="T17" fmla="*/ 42 h 249"/>
                <a:gd name="T18" fmla="*/ 45 w 159"/>
                <a:gd name="T19" fmla="*/ 54 h 249"/>
                <a:gd name="T20" fmla="*/ 42 w 159"/>
                <a:gd name="T21" fmla="*/ 65 h 249"/>
                <a:gd name="T22" fmla="*/ 47 w 159"/>
                <a:gd name="T23" fmla="*/ 84 h 249"/>
                <a:gd name="T24" fmla="*/ 56 w 159"/>
                <a:gd name="T25" fmla="*/ 93 h 249"/>
                <a:gd name="T26" fmla="*/ 73 w 159"/>
                <a:gd name="T27" fmla="*/ 103 h 249"/>
                <a:gd name="T28" fmla="*/ 91 w 159"/>
                <a:gd name="T29" fmla="*/ 110 h 249"/>
                <a:gd name="T30" fmla="*/ 110 w 159"/>
                <a:gd name="T31" fmla="*/ 114 h 249"/>
                <a:gd name="T32" fmla="*/ 128 w 159"/>
                <a:gd name="T33" fmla="*/ 124 h 249"/>
                <a:gd name="T34" fmla="*/ 145 w 159"/>
                <a:gd name="T35" fmla="*/ 135 h 249"/>
                <a:gd name="T36" fmla="*/ 156 w 159"/>
                <a:gd name="T37" fmla="*/ 151 h 249"/>
                <a:gd name="T38" fmla="*/ 159 w 159"/>
                <a:gd name="T39" fmla="*/ 177 h 249"/>
                <a:gd name="T40" fmla="*/ 156 w 159"/>
                <a:gd name="T41" fmla="*/ 203 h 249"/>
                <a:gd name="T42" fmla="*/ 145 w 159"/>
                <a:gd name="T43" fmla="*/ 221 h 249"/>
                <a:gd name="T44" fmla="*/ 126 w 159"/>
                <a:gd name="T45" fmla="*/ 238 h 249"/>
                <a:gd name="T46" fmla="*/ 103 w 159"/>
                <a:gd name="T47" fmla="*/ 247 h 249"/>
                <a:gd name="T48" fmla="*/ 77 w 159"/>
                <a:gd name="T49" fmla="*/ 249 h 249"/>
                <a:gd name="T50" fmla="*/ 47 w 159"/>
                <a:gd name="T51" fmla="*/ 247 h 249"/>
                <a:gd name="T52" fmla="*/ 21 w 159"/>
                <a:gd name="T53" fmla="*/ 235 h 249"/>
                <a:gd name="T54" fmla="*/ 0 w 159"/>
                <a:gd name="T55" fmla="*/ 217 h 249"/>
                <a:gd name="T56" fmla="*/ 26 w 159"/>
                <a:gd name="T57" fmla="*/ 193 h 249"/>
                <a:gd name="T58" fmla="*/ 40 w 159"/>
                <a:gd name="T59" fmla="*/ 210 h 249"/>
                <a:gd name="T60" fmla="*/ 59 w 159"/>
                <a:gd name="T61" fmla="*/ 217 h 249"/>
                <a:gd name="T62" fmla="*/ 77 w 159"/>
                <a:gd name="T63" fmla="*/ 219 h 249"/>
                <a:gd name="T64" fmla="*/ 93 w 159"/>
                <a:gd name="T65" fmla="*/ 217 h 249"/>
                <a:gd name="T66" fmla="*/ 110 w 159"/>
                <a:gd name="T67" fmla="*/ 210 h 249"/>
                <a:gd name="T68" fmla="*/ 121 w 159"/>
                <a:gd name="T69" fmla="*/ 198 h 249"/>
                <a:gd name="T70" fmla="*/ 126 w 159"/>
                <a:gd name="T71" fmla="*/ 179 h 249"/>
                <a:gd name="T72" fmla="*/ 121 w 159"/>
                <a:gd name="T73" fmla="*/ 165 h 249"/>
                <a:gd name="T74" fmla="*/ 110 w 159"/>
                <a:gd name="T75" fmla="*/ 154 h 249"/>
                <a:gd name="T76" fmla="*/ 96 w 159"/>
                <a:gd name="T77" fmla="*/ 147 h 249"/>
                <a:gd name="T78" fmla="*/ 77 w 159"/>
                <a:gd name="T79" fmla="*/ 140 h 249"/>
                <a:gd name="T80" fmla="*/ 56 w 159"/>
                <a:gd name="T81" fmla="*/ 133 h 249"/>
                <a:gd name="T82" fmla="*/ 38 w 159"/>
                <a:gd name="T83" fmla="*/ 126 h 249"/>
                <a:gd name="T84" fmla="*/ 21 w 159"/>
                <a:gd name="T85" fmla="*/ 112 h 249"/>
                <a:gd name="T86" fmla="*/ 12 w 159"/>
                <a:gd name="T87" fmla="*/ 93 h 249"/>
                <a:gd name="T88" fmla="*/ 7 w 159"/>
                <a:gd name="T89" fmla="*/ 65 h 249"/>
                <a:gd name="T90" fmla="*/ 10 w 159"/>
                <a:gd name="T91" fmla="*/ 49 h 249"/>
                <a:gd name="T92" fmla="*/ 19 w 159"/>
                <a:gd name="T93" fmla="*/ 30 h 249"/>
                <a:gd name="T94" fmla="*/ 35 w 159"/>
                <a:gd name="T95" fmla="*/ 14 h 249"/>
                <a:gd name="T96" fmla="*/ 59 w 159"/>
                <a:gd name="T97" fmla="*/ 2 h 249"/>
                <a:gd name="T98" fmla="*/ 89 w 159"/>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49">
                  <a:moveTo>
                    <a:pt x="89" y="0"/>
                  </a:moveTo>
                  <a:lnTo>
                    <a:pt x="114" y="2"/>
                  </a:lnTo>
                  <a:lnTo>
                    <a:pt x="138" y="9"/>
                  </a:lnTo>
                  <a:lnTo>
                    <a:pt x="156" y="26"/>
                  </a:lnTo>
                  <a:lnTo>
                    <a:pt x="131" y="51"/>
                  </a:lnTo>
                  <a:lnTo>
                    <a:pt x="114" y="35"/>
                  </a:lnTo>
                  <a:lnTo>
                    <a:pt x="89" y="30"/>
                  </a:lnTo>
                  <a:lnTo>
                    <a:pt x="66" y="33"/>
                  </a:lnTo>
                  <a:lnTo>
                    <a:pt x="52" y="42"/>
                  </a:lnTo>
                  <a:lnTo>
                    <a:pt x="45" y="54"/>
                  </a:lnTo>
                  <a:lnTo>
                    <a:pt x="42" y="65"/>
                  </a:lnTo>
                  <a:lnTo>
                    <a:pt x="47" y="84"/>
                  </a:lnTo>
                  <a:lnTo>
                    <a:pt x="56" y="93"/>
                  </a:lnTo>
                  <a:lnTo>
                    <a:pt x="73" y="103"/>
                  </a:lnTo>
                  <a:lnTo>
                    <a:pt x="91" y="110"/>
                  </a:lnTo>
                  <a:lnTo>
                    <a:pt x="110" y="114"/>
                  </a:lnTo>
                  <a:lnTo>
                    <a:pt x="128" y="124"/>
                  </a:lnTo>
                  <a:lnTo>
                    <a:pt x="145" y="135"/>
                  </a:lnTo>
                  <a:lnTo>
                    <a:pt x="156" y="151"/>
                  </a:lnTo>
                  <a:lnTo>
                    <a:pt x="159" y="177"/>
                  </a:lnTo>
                  <a:lnTo>
                    <a:pt x="156" y="203"/>
                  </a:lnTo>
                  <a:lnTo>
                    <a:pt x="145" y="221"/>
                  </a:lnTo>
                  <a:lnTo>
                    <a:pt x="126" y="238"/>
                  </a:lnTo>
                  <a:lnTo>
                    <a:pt x="103" y="247"/>
                  </a:lnTo>
                  <a:lnTo>
                    <a:pt x="77" y="249"/>
                  </a:lnTo>
                  <a:lnTo>
                    <a:pt x="47" y="247"/>
                  </a:lnTo>
                  <a:lnTo>
                    <a:pt x="21" y="235"/>
                  </a:lnTo>
                  <a:lnTo>
                    <a:pt x="0" y="217"/>
                  </a:lnTo>
                  <a:lnTo>
                    <a:pt x="26" y="193"/>
                  </a:lnTo>
                  <a:lnTo>
                    <a:pt x="40" y="210"/>
                  </a:lnTo>
                  <a:lnTo>
                    <a:pt x="59" y="217"/>
                  </a:lnTo>
                  <a:lnTo>
                    <a:pt x="77" y="219"/>
                  </a:lnTo>
                  <a:lnTo>
                    <a:pt x="93" y="217"/>
                  </a:lnTo>
                  <a:lnTo>
                    <a:pt x="110" y="210"/>
                  </a:lnTo>
                  <a:lnTo>
                    <a:pt x="121" y="198"/>
                  </a:lnTo>
                  <a:lnTo>
                    <a:pt x="126" y="179"/>
                  </a:lnTo>
                  <a:lnTo>
                    <a:pt x="121" y="165"/>
                  </a:lnTo>
                  <a:lnTo>
                    <a:pt x="110" y="154"/>
                  </a:lnTo>
                  <a:lnTo>
                    <a:pt x="96" y="147"/>
                  </a:lnTo>
                  <a:lnTo>
                    <a:pt x="77" y="140"/>
                  </a:lnTo>
                  <a:lnTo>
                    <a:pt x="56" y="133"/>
                  </a:lnTo>
                  <a:lnTo>
                    <a:pt x="38" y="126"/>
                  </a:lnTo>
                  <a:lnTo>
                    <a:pt x="21" y="112"/>
                  </a:lnTo>
                  <a:lnTo>
                    <a:pt x="12" y="93"/>
                  </a:lnTo>
                  <a:lnTo>
                    <a:pt x="7" y="65"/>
                  </a:lnTo>
                  <a:lnTo>
                    <a:pt x="10" y="49"/>
                  </a:lnTo>
                  <a:lnTo>
                    <a:pt x="19" y="30"/>
                  </a:lnTo>
                  <a:lnTo>
                    <a:pt x="35" y="14"/>
                  </a:lnTo>
                  <a:lnTo>
                    <a:pt x="59" y="2"/>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userDrawn="1"/>
          </p:nvSpPr>
          <p:spPr bwMode="auto">
            <a:xfrm>
              <a:off x="10836275" y="3175"/>
              <a:ext cx="239713" cy="381000"/>
            </a:xfrm>
            <a:custGeom>
              <a:avLst/>
              <a:gdLst>
                <a:gd name="T0" fmla="*/ 0 w 151"/>
                <a:gd name="T1" fmla="*/ 0 h 240"/>
                <a:gd name="T2" fmla="*/ 151 w 151"/>
                <a:gd name="T3" fmla="*/ 0 h 240"/>
                <a:gd name="T4" fmla="*/ 151 w 151"/>
                <a:gd name="T5" fmla="*/ 30 h 240"/>
                <a:gd name="T6" fmla="*/ 33 w 151"/>
                <a:gd name="T7" fmla="*/ 30 h 240"/>
                <a:gd name="T8" fmla="*/ 33 w 151"/>
                <a:gd name="T9" fmla="*/ 105 h 240"/>
                <a:gd name="T10" fmla="*/ 142 w 151"/>
                <a:gd name="T11" fmla="*/ 105 h 240"/>
                <a:gd name="T12" fmla="*/ 142 w 151"/>
                <a:gd name="T13" fmla="*/ 135 h 240"/>
                <a:gd name="T14" fmla="*/ 33 w 151"/>
                <a:gd name="T15" fmla="*/ 135 h 240"/>
                <a:gd name="T16" fmla="*/ 33 w 151"/>
                <a:gd name="T17" fmla="*/ 240 h 240"/>
                <a:gd name="T18" fmla="*/ 0 w 151"/>
                <a:gd name="T19" fmla="*/ 240 h 240"/>
                <a:gd name="T20" fmla="*/ 0 w 151"/>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0">
                  <a:moveTo>
                    <a:pt x="0" y="0"/>
                  </a:moveTo>
                  <a:lnTo>
                    <a:pt x="151" y="0"/>
                  </a:lnTo>
                  <a:lnTo>
                    <a:pt x="151" y="30"/>
                  </a:lnTo>
                  <a:lnTo>
                    <a:pt x="33" y="30"/>
                  </a:lnTo>
                  <a:lnTo>
                    <a:pt x="33" y="105"/>
                  </a:lnTo>
                  <a:lnTo>
                    <a:pt x="142" y="105"/>
                  </a:lnTo>
                  <a:lnTo>
                    <a:pt x="142" y="135"/>
                  </a:lnTo>
                  <a:lnTo>
                    <a:pt x="33" y="135"/>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
            <p:cNvSpPr>
              <a:spLocks noEditPoints="1"/>
            </p:cNvSpPr>
            <p:nvPr userDrawn="1"/>
          </p:nvSpPr>
          <p:spPr bwMode="auto">
            <a:xfrm>
              <a:off x="11114088" y="-7938"/>
              <a:ext cx="395288" cy="400050"/>
            </a:xfrm>
            <a:custGeom>
              <a:avLst/>
              <a:gdLst>
                <a:gd name="T0" fmla="*/ 125 w 249"/>
                <a:gd name="T1" fmla="*/ 33 h 252"/>
                <a:gd name="T2" fmla="*/ 95 w 249"/>
                <a:gd name="T3" fmla="*/ 37 h 252"/>
                <a:gd name="T4" fmla="*/ 70 w 249"/>
                <a:gd name="T5" fmla="*/ 49 h 252"/>
                <a:gd name="T6" fmla="*/ 51 w 249"/>
                <a:gd name="T7" fmla="*/ 70 h 252"/>
                <a:gd name="T8" fmla="*/ 39 w 249"/>
                <a:gd name="T9" fmla="*/ 98 h 252"/>
                <a:gd name="T10" fmla="*/ 35 w 249"/>
                <a:gd name="T11" fmla="*/ 126 h 252"/>
                <a:gd name="T12" fmla="*/ 39 w 249"/>
                <a:gd name="T13" fmla="*/ 156 h 252"/>
                <a:gd name="T14" fmla="*/ 51 w 249"/>
                <a:gd name="T15" fmla="*/ 182 h 252"/>
                <a:gd name="T16" fmla="*/ 70 w 249"/>
                <a:gd name="T17" fmla="*/ 203 h 252"/>
                <a:gd name="T18" fmla="*/ 95 w 249"/>
                <a:gd name="T19" fmla="*/ 217 h 252"/>
                <a:gd name="T20" fmla="*/ 125 w 249"/>
                <a:gd name="T21" fmla="*/ 221 h 252"/>
                <a:gd name="T22" fmla="*/ 156 w 249"/>
                <a:gd name="T23" fmla="*/ 217 h 252"/>
                <a:gd name="T24" fmla="*/ 179 w 249"/>
                <a:gd name="T25" fmla="*/ 203 h 252"/>
                <a:gd name="T26" fmla="*/ 200 w 249"/>
                <a:gd name="T27" fmla="*/ 182 h 252"/>
                <a:gd name="T28" fmla="*/ 212 w 249"/>
                <a:gd name="T29" fmla="*/ 156 h 252"/>
                <a:gd name="T30" fmla="*/ 214 w 249"/>
                <a:gd name="T31" fmla="*/ 126 h 252"/>
                <a:gd name="T32" fmla="*/ 212 w 249"/>
                <a:gd name="T33" fmla="*/ 98 h 252"/>
                <a:gd name="T34" fmla="*/ 200 w 249"/>
                <a:gd name="T35" fmla="*/ 70 h 252"/>
                <a:gd name="T36" fmla="*/ 179 w 249"/>
                <a:gd name="T37" fmla="*/ 49 h 252"/>
                <a:gd name="T38" fmla="*/ 156 w 249"/>
                <a:gd name="T39" fmla="*/ 37 h 252"/>
                <a:gd name="T40" fmla="*/ 125 w 249"/>
                <a:gd name="T41" fmla="*/ 33 h 252"/>
                <a:gd name="T42" fmla="*/ 125 w 249"/>
                <a:gd name="T43" fmla="*/ 0 h 252"/>
                <a:gd name="T44" fmla="*/ 165 w 249"/>
                <a:gd name="T45" fmla="*/ 7 h 252"/>
                <a:gd name="T46" fmla="*/ 200 w 249"/>
                <a:gd name="T47" fmla="*/ 26 h 252"/>
                <a:gd name="T48" fmla="*/ 226 w 249"/>
                <a:gd name="T49" fmla="*/ 51 h 252"/>
                <a:gd name="T50" fmla="*/ 244 w 249"/>
                <a:gd name="T51" fmla="*/ 86 h 252"/>
                <a:gd name="T52" fmla="*/ 249 w 249"/>
                <a:gd name="T53" fmla="*/ 126 h 252"/>
                <a:gd name="T54" fmla="*/ 244 w 249"/>
                <a:gd name="T55" fmla="*/ 168 h 252"/>
                <a:gd name="T56" fmla="*/ 226 w 249"/>
                <a:gd name="T57" fmla="*/ 203 h 252"/>
                <a:gd name="T58" fmla="*/ 200 w 249"/>
                <a:gd name="T59" fmla="*/ 228 h 252"/>
                <a:gd name="T60" fmla="*/ 165 w 249"/>
                <a:gd name="T61" fmla="*/ 247 h 252"/>
                <a:gd name="T62" fmla="*/ 125 w 249"/>
                <a:gd name="T63" fmla="*/ 252 h 252"/>
                <a:gd name="T64" fmla="*/ 84 w 249"/>
                <a:gd name="T65" fmla="*/ 247 h 252"/>
                <a:gd name="T66" fmla="*/ 49 w 249"/>
                <a:gd name="T67" fmla="*/ 228 h 252"/>
                <a:gd name="T68" fmla="*/ 23 w 249"/>
                <a:gd name="T69" fmla="*/ 203 h 252"/>
                <a:gd name="T70" fmla="*/ 7 w 249"/>
                <a:gd name="T71" fmla="*/ 168 h 252"/>
                <a:gd name="T72" fmla="*/ 0 w 249"/>
                <a:gd name="T73" fmla="*/ 126 h 252"/>
                <a:gd name="T74" fmla="*/ 7 w 249"/>
                <a:gd name="T75" fmla="*/ 86 h 252"/>
                <a:gd name="T76" fmla="*/ 23 w 249"/>
                <a:gd name="T77" fmla="*/ 51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7"/>
                  </a:lnTo>
                  <a:lnTo>
                    <a:pt x="70" y="49"/>
                  </a:lnTo>
                  <a:lnTo>
                    <a:pt x="51" y="70"/>
                  </a:lnTo>
                  <a:lnTo>
                    <a:pt x="39" y="98"/>
                  </a:lnTo>
                  <a:lnTo>
                    <a:pt x="35" y="126"/>
                  </a:lnTo>
                  <a:lnTo>
                    <a:pt x="39" y="156"/>
                  </a:lnTo>
                  <a:lnTo>
                    <a:pt x="51" y="182"/>
                  </a:lnTo>
                  <a:lnTo>
                    <a:pt x="70" y="203"/>
                  </a:lnTo>
                  <a:lnTo>
                    <a:pt x="95" y="217"/>
                  </a:lnTo>
                  <a:lnTo>
                    <a:pt x="125" y="221"/>
                  </a:lnTo>
                  <a:lnTo>
                    <a:pt x="156" y="217"/>
                  </a:lnTo>
                  <a:lnTo>
                    <a:pt x="179" y="203"/>
                  </a:lnTo>
                  <a:lnTo>
                    <a:pt x="200" y="182"/>
                  </a:lnTo>
                  <a:lnTo>
                    <a:pt x="212" y="156"/>
                  </a:lnTo>
                  <a:lnTo>
                    <a:pt x="214" y="126"/>
                  </a:lnTo>
                  <a:lnTo>
                    <a:pt x="212" y="98"/>
                  </a:lnTo>
                  <a:lnTo>
                    <a:pt x="200" y="70"/>
                  </a:lnTo>
                  <a:lnTo>
                    <a:pt x="179" y="49"/>
                  </a:lnTo>
                  <a:lnTo>
                    <a:pt x="156" y="37"/>
                  </a:lnTo>
                  <a:lnTo>
                    <a:pt x="125" y="33"/>
                  </a:lnTo>
                  <a:close/>
                  <a:moveTo>
                    <a:pt x="125" y="0"/>
                  </a:moveTo>
                  <a:lnTo>
                    <a:pt x="165" y="7"/>
                  </a:lnTo>
                  <a:lnTo>
                    <a:pt x="200" y="26"/>
                  </a:lnTo>
                  <a:lnTo>
                    <a:pt x="226" y="51"/>
                  </a:lnTo>
                  <a:lnTo>
                    <a:pt x="244" y="86"/>
                  </a:lnTo>
                  <a:lnTo>
                    <a:pt x="249" y="126"/>
                  </a:lnTo>
                  <a:lnTo>
                    <a:pt x="244" y="168"/>
                  </a:lnTo>
                  <a:lnTo>
                    <a:pt x="226" y="203"/>
                  </a:lnTo>
                  <a:lnTo>
                    <a:pt x="200" y="228"/>
                  </a:lnTo>
                  <a:lnTo>
                    <a:pt x="165" y="247"/>
                  </a:lnTo>
                  <a:lnTo>
                    <a:pt x="125" y="252"/>
                  </a:lnTo>
                  <a:lnTo>
                    <a:pt x="84" y="247"/>
                  </a:lnTo>
                  <a:lnTo>
                    <a:pt x="49" y="228"/>
                  </a:lnTo>
                  <a:lnTo>
                    <a:pt x="23" y="203"/>
                  </a:lnTo>
                  <a:lnTo>
                    <a:pt x="7" y="168"/>
                  </a:lnTo>
                  <a:lnTo>
                    <a:pt x="0" y="126"/>
                  </a:lnTo>
                  <a:lnTo>
                    <a:pt x="7" y="86"/>
                  </a:lnTo>
                  <a:lnTo>
                    <a:pt x="23" y="51"/>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3"/>
            <p:cNvSpPr>
              <a:spLocks noEditPoints="1"/>
            </p:cNvSpPr>
            <p:nvPr userDrawn="1"/>
          </p:nvSpPr>
          <p:spPr bwMode="auto">
            <a:xfrm>
              <a:off x="11576050" y="3175"/>
              <a:ext cx="269875" cy="381000"/>
            </a:xfrm>
            <a:custGeom>
              <a:avLst/>
              <a:gdLst>
                <a:gd name="T0" fmla="*/ 32 w 170"/>
                <a:gd name="T1" fmla="*/ 28 h 240"/>
                <a:gd name="T2" fmla="*/ 32 w 170"/>
                <a:gd name="T3" fmla="*/ 105 h 240"/>
                <a:gd name="T4" fmla="*/ 74 w 170"/>
                <a:gd name="T5" fmla="*/ 105 h 240"/>
                <a:gd name="T6" fmla="*/ 90 w 170"/>
                <a:gd name="T7" fmla="*/ 105 h 240"/>
                <a:gd name="T8" fmla="*/ 104 w 170"/>
                <a:gd name="T9" fmla="*/ 100 h 240"/>
                <a:gd name="T10" fmla="*/ 116 w 170"/>
                <a:gd name="T11" fmla="*/ 96 h 240"/>
                <a:gd name="T12" fmla="*/ 123 w 170"/>
                <a:gd name="T13" fmla="*/ 84 h 240"/>
                <a:gd name="T14" fmla="*/ 125 w 170"/>
                <a:gd name="T15" fmla="*/ 68 h 240"/>
                <a:gd name="T16" fmla="*/ 123 w 170"/>
                <a:gd name="T17" fmla="*/ 51 h 240"/>
                <a:gd name="T18" fmla="*/ 116 w 170"/>
                <a:gd name="T19" fmla="*/ 40 h 240"/>
                <a:gd name="T20" fmla="*/ 104 w 170"/>
                <a:gd name="T21" fmla="*/ 33 h 240"/>
                <a:gd name="T22" fmla="*/ 90 w 170"/>
                <a:gd name="T23" fmla="*/ 30 h 240"/>
                <a:gd name="T24" fmla="*/ 74 w 170"/>
                <a:gd name="T25" fmla="*/ 28 h 240"/>
                <a:gd name="T26" fmla="*/ 32 w 170"/>
                <a:gd name="T27" fmla="*/ 28 h 240"/>
                <a:gd name="T28" fmla="*/ 0 w 170"/>
                <a:gd name="T29" fmla="*/ 0 h 240"/>
                <a:gd name="T30" fmla="*/ 83 w 170"/>
                <a:gd name="T31" fmla="*/ 0 h 240"/>
                <a:gd name="T32" fmla="*/ 111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2 w 170"/>
                <a:gd name="T51" fmla="*/ 130 h 240"/>
                <a:gd name="T52" fmla="*/ 170 w 170"/>
                <a:gd name="T53" fmla="*/ 240 h 240"/>
                <a:gd name="T54" fmla="*/ 130 w 170"/>
                <a:gd name="T55" fmla="*/ 240 h 240"/>
                <a:gd name="T56" fmla="*/ 69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90" y="105"/>
                  </a:lnTo>
                  <a:lnTo>
                    <a:pt x="104" y="100"/>
                  </a:lnTo>
                  <a:lnTo>
                    <a:pt x="116" y="96"/>
                  </a:lnTo>
                  <a:lnTo>
                    <a:pt x="123" y="84"/>
                  </a:lnTo>
                  <a:lnTo>
                    <a:pt x="125" y="68"/>
                  </a:lnTo>
                  <a:lnTo>
                    <a:pt x="123" y="51"/>
                  </a:lnTo>
                  <a:lnTo>
                    <a:pt x="116" y="40"/>
                  </a:lnTo>
                  <a:lnTo>
                    <a:pt x="104" y="33"/>
                  </a:lnTo>
                  <a:lnTo>
                    <a:pt x="90" y="30"/>
                  </a:lnTo>
                  <a:lnTo>
                    <a:pt x="74" y="28"/>
                  </a:lnTo>
                  <a:lnTo>
                    <a:pt x="32" y="28"/>
                  </a:lnTo>
                  <a:close/>
                  <a:moveTo>
                    <a:pt x="0" y="0"/>
                  </a:moveTo>
                  <a:lnTo>
                    <a:pt x="83" y="0"/>
                  </a:lnTo>
                  <a:lnTo>
                    <a:pt x="111" y="2"/>
                  </a:lnTo>
                  <a:lnTo>
                    <a:pt x="130" y="12"/>
                  </a:lnTo>
                  <a:lnTo>
                    <a:pt x="144" y="23"/>
                  </a:lnTo>
                  <a:lnTo>
                    <a:pt x="153" y="37"/>
                  </a:lnTo>
                  <a:lnTo>
                    <a:pt x="158" y="51"/>
                  </a:lnTo>
                  <a:lnTo>
                    <a:pt x="160" y="68"/>
                  </a:lnTo>
                  <a:lnTo>
                    <a:pt x="156" y="89"/>
                  </a:lnTo>
                  <a:lnTo>
                    <a:pt x="144" y="109"/>
                  </a:lnTo>
                  <a:lnTo>
                    <a:pt x="125" y="123"/>
                  </a:lnTo>
                  <a:lnTo>
                    <a:pt x="102" y="130"/>
                  </a:lnTo>
                  <a:lnTo>
                    <a:pt x="170" y="240"/>
                  </a:lnTo>
                  <a:lnTo>
                    <a:pt x="130" y="240"/>
                  </a:lnTo>
                  <a:lnTo>
                    <a:pt x="69"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4"/>
            <p:cNvSpPr>
              <a:spLocks noEditPoints="1"/>
            </p:cNvSpPr>
            <p:nvPr userDrawn="1"/>
          </p:nvSpPr>
          <p:spPr bwMode="auto">
            <a:xfrm>
              <a:off x="11988800" y="3175"/>
              <a:ext cx="373063" cy="381000"/>
            </a:xfrm>
            <a:custGeom>
              <a:avLst/>
              <a:gdLst>
                <a:gd name="T0" fmla="*/ 117 w 235"/>
                <a:gd name="T1" fmla="*/ 42 h 240"/>
                <a:gd name="T2" fmla="*/ 72 w 235"/>
                <a:gd name="T3" fmla="*/ 151 h 240"/>
                <a:gd name="T4" fmla="*/ 163 w 235"/>
                <a:gd name="T5" fmla="*/ 151 h 240"/>
                <a:gd name="T6" fmla="*/ 119 w 235"/>
                <a:gd name="T7" fmla="*/ 42 h 240"/>
                <a:gd name="T8" fmla="*/ 117 w 235"/>
                <a:gd name="T9" fmla="*/ 42 h 240"/>
                <a:gd name="T10" fmla="*/ 105 w 235"/>
                <a:gd name="T11" fmla="*/ 0 h 240"/>
                <a:gd name="T12" fmla="*/ 135 w 235"/>
                <a:gd name="T13" fmla="*/ 0 h 240"/>
                <a:gd name="T14" fmla="*/ 235 w 235"/>
                <a:gd name="T15" fmla="*/ 240 h 240"/>
                <a:gd name="T16" fmla="*/ 198 w 235"/>
                <a:gd name="T17" fmla="*/ 240 h 240"/>
                <a:gd name="T18" fmla="*/ 175 w 235"/>
                <a:gd name="T19" fmla="*/ 179 h 240"/>
                <a:gd name="T20" fmla="*/ 61 w 235"/>
                <a:gd name="T21" fmla="*/ 179 h 240"/>
                <a:gd name="T22" fmla="*/ 38 w 235"/>
                <a:gd name="T23" fmla="*/ 240 h 240"/>
                <a:gd name="T24" fmla="*/ 0 w 235"/>
                <a:gd name="T25" fmla="*/ 240 h 240"/>
                <a:gd name="T26" fmla="*/ 105 w 235"/>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0">
                  <a:moveTo>
                    <a:pt x="117" y="42"/>
                  </a:moveTo>
                  <a:lnTo>
                    <a:pt x="72" y="151"/>
                  </a:lnTo>
                  <a:lnTo>
                    <a:pt x="163" y="151"/>
                  </a:lnTo>
                  <a:lnTo>
                    <a:pt x="119" y="42"/>
                  </a:lnTo>
                  <a:lnTo>
                    <a:pt x="117" y="42"/>
                  </a:lnTo>
                  <a:close/>
                  <a:moveTo>
                    <a:pt x="105" y="0"/>
                  </a:moveTo>
                  <a:lnTo>
                    <a:pt x="135" y="0"/>
                  </a:lnTo>
                  <a:lnTo>
                    <a:pt x="235" y="240"/>
                  </a:lnTo>
                  <a:lnTo>
                    <a:pt x="198" y="240"/>
                  </a:lnTo>
                  <a:lnTo>
                    <a:pt x="175" y="179"/>
                  </a:lnTo>
                  <a:lnTo>
                    <a:pt x="61" y="179"/>
                  </a:lnTo>
                  <a:lnTo>
                    <a:pt x="38"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5"/>
            <p:cNvSpPr>
              <a:spLocks/>
            </p:cNvSpPr>
            <p:nvPr userDrawn="1"/>
          </p:nvSpPr>
          <p:spPr bwMode="auto">
            <a:xfrm>
              <a:off x="12514263" y="-7938"/>
              <a:ext cx="254000" cy="400050"/>
            </a:xfrm>
            <a:custGeom>
              <a:avLst/>
              <a:gdLst>
                <a:gd name="T0" fmla="*/ 88 w 160"/>
                <a:gd name="T1" fmla="*/ 0 h 252"/>
                <a:gd name="T2" fmla="*/ 114 w 160"/>
                <a:gd name="T3" fmla="*/ 2 h 252"/>
                <a:gd name="T4" fmla="*/ 137 w 160"/>
                <a:gd name="T5" fmla="*/ 12 h 252"/>
                <a:gd name="T6" fmla="*/ 158 w 160"/>
                <a:gd name="T7" fmla="*/ 28 h 252"/>
                <a:gd name="T8" fmla="*/ 130 w 160"/>
                <a:gd name="T9" fmla="*/ 54 h 252"/>
                <a:gd name="T10" fmla="*/ 114 w 160"/>
                <a:gd name="T11" fmla="*/ 37 h 252"/>
                <a:gd name="T12" fmla="*/ 88 w 160"/>
                <a:gd name="T13" fmla="*/ 33 h 252"/>
                <a:gd name="T14" fmla="*/ 65 w 160"/>
                <a:gd name="T15" fmla="*/ 35 h 252"/>
                <a:gd name="T16" fmla="*/ 51 w 160"/>
                <a:gd name="T17" fmla="*/ 44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09 h 252"/>
                <a:gd name="T30" fmla="*/ 112 w 160"/>
                <a:gd name="T31" fmla="*/ 116 h 252"/>
                <a:gd name="T32" fmla="*/ 130 w 160"/>
                <a:gd name="T33" fmla="*/ 126 h 252"/>
                <a:gd name="T34" fmla="*/ 144 w 160"/>
                <a:gd name="T35" fmla="*/ 137 h 252"/>
                <a:gd name="T36" fmla="*/ 156 w 160"/>
                <a:gd name="T37" fmla="*/ 154 h 252"/>
                <a:gd name="T38" fmla="*/ 160 w 160"/>
                <a:gd name="T39" fmla="*/ 179 h 252"/>
                <a:gd name="T40" fmla="*/ 156 w 160"/>
                <a:gd name="T41" fmla="*/ 203 h 252"/>
                <a:gd name="T42" fmla="*/ 144 w 160"/>
                <a:gd name="T43" fmla="*/ 224 h 252"/>
                <a:gd name="T44" fmla="*/ 125 w 160"/>
                <a:gd name="T45" fmla="*/ 240 h 252"/>
                <a:gd name="T46" fmla="*/ 102 w 160"/>
                <a:gd name="T47" fmla="*/ 249 h 252"/>
                <a:gd name="T48" fmla="*/ 77 w 160"/>
                <a:gd name="T49" fmla="*/ 252 h 252"/>
                <a:gd name="T50" fmla="*/ 46 w 160"/>
                <a:gd name="T51" fmla="*/ 249 h 252"/>
                <a:gd name="T52" fmla="*/ 21 w 160"/>
                <a:gd name="T53" fmla="*/ 238 h 252"/>
                <a:gd name="T54" fmla="*/ 0 w 160"/>
                <a:gd name="T55" fmla="*/ 219 h 252"/>
                <a:gd name="T56" fmla="*/ 28 w 160"/>
                <a:gd name="T57" fmla="*/ 196 h 252"/>
                <a:gd name="T58" fmla="*/ 42 w 160"/>
                <a:gd name="T59" fmla="*/ 210 h 252"/>
                <a:gd name="T60" fmla="*/ 58 w 160"/>
                <a:gd name="T61" fmla="*/ 219 h 252"/>
                <a:gd name="T62" fmla="*/ 77 w 160"/>
                <a:gd name="T63" fmla="*/ 221 h 252"/>
                <a:gd name="T64" fmla="*/ 93 w 160"/>
                <a:gd name="T65" fmla="*/ 219 h 252"/>
                <a:gd name="T66" fmla="*/ 109 w 160"/>
                <a:gd name="T67" fmla="*/ 212 h 252"/>
                <a:gd name="T68" fmla="*/ 121 w 160"/>
                <a:gd name="T69" fmla="*/ 200 h 252"/>
                <a:gd name="T70" fmla="*/ 125 w 160"/>
                <a:gd name="T71" fmla="*/ 182 h 252"/>
                <a:gd name="T72" fmla="*/ 121 w 160"/>
                <a:gd name="T73" fmla="*/ 168 h 252"/>
                <a:gd name="T74" fmla="*/ 109 w 160"/>
                <a:gd name="T75" fmla="*/ 156 h 252"/>
                <a:gd name="T76" fmla="*/ 95 w 160"/>
                <a:gd name="T77" fmla="*/ 149 h 252"/>
                <a:gd name="T78" fmla="*/ 77 w 160"/>
                <a:gd name="T79" fmla="*/ 142 h 252"/>
                <a:gd name="T80" fmla="*/ 56 w 160"/>
                <a:gd name="T81" fmla="*/ 135 h 252"/>
                <a:gd name="T82" fmla="*/ 37 w 160"/>
                <a:gd name="T83" fmla="*/ 126 h 252"/>
                <a:gd name="T84" fmla="*/ 23 w 160"/>
                <a:gd name="T85" fmla="*/ 114 h 252"/>
                <a:gd name="T86" fmla="*/ 11 w 160"/>
                <a:gd name="T87" fmla="*/ 96 h 252"/>
                <a:gd name="T88" fmla="*/ 7 w 160"/>
                <a:gd name="T89" fmla="*/ 68 h 252"/>
                <a:gd name="T90" fmla="*/ 11 w 160"/>
                <a:gd name="T91" fmla="*/ 51 h 252"/>
                <a:gd name="T92" fmla="*/ 18 w 160"/>
                <a:gd name="T93" fmla="*/ 33 h 252"/>
                <a:gd name="T94" fmla="*/ 35 w 160"/>
                <a:gd name="T95" fmla="*/ 16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2"/>
                  </a:lnTo>
                  <a:lnTo>
                    <a:pt x="137" y="12"/>
                  </a:lnTo>
                  <a:lnTo>
                    <a:pt x="158" y="28"/>
                  </a:lnTo>
                  <a:lnTo>
                    <a:pt x="130" y="54"/>
                  </a:lnTo>
                  <a:lnTo>
                    <a:pt x="114" y="37"/>
                  </a:lnTo>
                  <a:lnTo>
                    <a:pt x="88" y="33"/>
                  </a:lnTo>
                  <a:lnTo>
                    <a:pt x="65" y="35"/>
                  </a:lnTo>
                  <a:lnTo>
                    <a:pt x="51" y="44"/>
                  </a:lnTo>
                  <a:lnTo>
                    <a:pt x="44" y="56"/>
                  </a:lnTo>
                  <a:lnTo>
                    <a:pt x="42" y="68"/>
                  </a:lnTo>
                  <a:lnTo>
                    <a:pt x="46" y="84"/>
                  </a:lnTo>
                  <a:lnTo>
                    <a:pt x="56" y="96"/>
                  </a:lnTo>
                  <a:lnTo>
                    <a:pt x="72" y="105"/>
                  </a:lnTo>
                  <a:lnTo>
                    <a:pt x="91" y="109"/>
                  </a:lnTo>
                  <a:lnTo>
                    <a:pt x="112" y="116"/>
                  </a:lnTo>
                  <a:lnTo>
                    <a:pt x="130" y="126"/>
                  </a:lnTo>
                  <a:lnTo>
                    <a:pt x="144" y="137"/>
                  </a:lnTo>
                  <a:lnTo>
                    <a:pt x="156" y="154"/>
                  </a:lnTo>
                  <a:lnTo>
                    <a:pt x="160" y="179"/>
                  </a:lnTo>
                  <a:lnTo>
                    <a:pt x="156" y="203"/>
                  </a:lnTo>
                  <a:lnTo>
                    <a:pt x="144" y="224"/>
                  </a:lnTo>
                  <a:lnTo>
                    <a:pt x="125" y="240"/>
                  </a:lnTo>
                  <a:lnTo>
                    <a:pt x="102" y="249"/>
                  </a:lnTo>
                  <a:lnTo>
                    <a:pt x="77" y="252"/>
                  </a:lnTo>
                  <a:lnTo>
                    <a:pt x="46" y="249"/>
                  </a:lnTo>
                  <a:lnTo>
                    <a:pt x="21" y="238"/>
                  </a:lnTo>
                  <a:lnTo>
                    <a:pt x="0" y="219"/>
                  </a:lnTo>
                  <a:lnTo>
                    <a:pt x="28" y="196"/>
                  </a:lnTo>
                  <a:lnTo>
                    <a:pt x="42" y="210"/>
                  </a:lnTo>
                  <a:lnTo>
                    <a:pt x="58" y="219"/>
                  </a:lnTo>
                  <a:lnTo>
                    <a:pt x="77" y="221"/>
                  </a:lnTo>
                  <a:lnTo>
                    <a:pt x="93" y="219"/>
                  </a:lnTo>
                  <a:lnTo>
                    <a:pt x="109" y="212"/>
                  </a:lnTo>
                  <a:lnTo>
                    <a:pt x="121" y="200"/>
                  </a:lnTo>
                  <a:lnTo>
                    <a:pt x="125" y="182"/>
                  </a:lnTo>
                  <a:lnTo>
                    <a:pt x="121" y="168"/>
                  </a:lnTo>
                  <a:lnTo>
                    <a:pt x="109" y="156"/>
                  </a:lnTo>
                  <a:lnTo>
                    <a:pt x="95" y="149"/>
                  </a:lnTo>
                  <a:lnTo>
                    <a:pt x="77" y="142"/>
                  </a:lnTo>
                  <a:lnTo>
                    <a:pt x="56" y="135"/>
                  </a:lnTo>
                  <a:lnTo>
                    <a:pt x="37" y="126"/>
                  </a:lnTo>
                  <a:lnTo>
                    <a:pt x="23" y="114"/>
                  </a:lnTo>
                  <a:lnTo>
                    <a:pt x="11" y="96"/>
                  </a:lnTo>
                  <a:lnTo>
                    <a:pt x="7" y="68"/>
                  </a:lnTo>
                  <a:lnTo>
                    <a:pt x="11" y="51"/>
                  </a:lnTo>
                  <a:lnTo>
                    <a:pt x="18" y="33"/>
                  </a:lnTo>
                  <a:lnTo>
                    <a:pt x="35" y="16"/>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p:cNvSpPr>
            <p:nvPr userDrawn="1"/>
          </p:nvSpPr>
          <p:spPr bwMode="auto">
            <a:xfrm>
              <a:off x="12831763" y="3175"/>
              <a:ext cx="395288" cy="381000"/>
            </a:xfrm>
            <a:custGeom>
              <a:avLst/>
              <a:gdLst>
                <a:gd name="T0" fmla="*/ 0 w 249"/>
                <a:gd name="T1" fmla="*/ 0 h 240"/>
                <a:gd name="T2" fmla="*/ 49 w 249"/>
                <a:gd name="T3" fmla="*/ 0 h 240"/>
                <a:gd name="T4" fmla="*/ 123 w 249"/>
                <a:gd name="T5" fmla="*/ 182 h 240"/>
                <a:gd name="T6" fmla="*/ 126 w 249"/>
                <a:gd name="T7" fmla="*/ 182 h 240"/>
                <a:gd name="T8" fmla="*/ 200 w 249"/>
                <a:gd name="T9" fmla="*/ 0 h 240"/>
                <a:gd name="T10" fmla="*/ 249 w 249"/>
                <a:gd name="T11" fmla="*/ 0 h 240"/>
                <a:gd name="T12" fmla="*/ 249 w 249"/>
                <a:gd name="T13" fmla="*/ 240 h 240"/>
                <a:gd name="T14" fmla="*/ 216 w 249"/>
                <a:gd name="T15" fmla="*/ 240 h 240"/>
                <a:gd name="T16" fmla="*/ 216 w 249"/>
                <a:gd name="T17" fmla="*/ 42 h 240"/>
                <a:gd name="T18" fmla="*/ 216 w 249"/>
                <a:gd name="T19" fmla="*/ 42 h 240"/>
                <a:gd name="T20" fmla="*/ 135 w 249"/>
                <a:gd name="T21" fmla="*/ 240 h 240"/>
                <a:gd name="T22" fmla="*/ 114 w 249"/>
                <a:gd name="T23" fmla="*/ 240 h 240"/>
                <a:gd name="T24" fmla="*/ 33 w 249"/>
                <a:gd name="T25" fmla="*/ 42 h 240"/>
                <a:gd name="T26" fmla="*/ 33 w 249"/>
                <a:gd name="T27" fmla="*/ 42 h 240"/>
                <a:gd name="T28" fmla="*/ 33 w 249"/>
                <a:gd name="T29" fmla="*/ 240 h 240"/>
                <a:gd name="T30" fmla="*/ 0 w 249"/>
                <a:gd name="T31" fmla="*/ 240 h 240"/>
                <a:gd name="T32" fmla="*/ 0 w 249"/>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0">
                  <a:moveTo>
                    <a:pt x="0" y="0"/>
                  </a:moveTo>
                  <a:lnTo>
                    <a:pt x="49" y="0"/>
                  </a:lnTo>
                  <a:lnTo>
                    <a:pt x="123" y="182"/>
                  </a:lnTo>
                  <a:lnTo>
                    <a:pt x="126" y="182"/>
                  </a:lnTo>
                  <a:lnTo>
                    <a:pt x="200" y="0"/>
                  </a:lnTo>
                  <a:lnTo>
                    <a:pt x="249" y="0"/>
                  </a:lnTo>
                  <a:lnTo>
                    <a:pt x="249" y="240"/>
                  </a:lnTo>
                  <a:lnTo>
                    <a:pt x="216" y="240"/>
                  </a:lnTo>
                  <a:lnTo>
                    <a:pt x="216" y="42"/>
                  </a:lnTo>
                  <a:lnTo>
                    <a:pt x="216" y="42"/>
                  </a:lnTo>
                  <a:lnTo>
                    <a:pt x="135" y="240"/>
                  </a:lnTo>
                  <a:lnTo>
                    <a:pt x="114"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userDrawn="1"/>
          </p:nvSpPr>
          <p:spPr bwMode="auto">
            <a:xfrm>
              <a:off x="13263563" y="3175"/>
              <a:ext cx="377825" cy="381000"/>
            </a:xfrm>
            <a:custGeom>
              <a:avLst/>
              <a:gdLst>
                <a:gd name="T0" fmla="*/ 119 w 238"/>
                <a:gd name="T1" fmla="*/ 42 h 240"/>
                <a:gd name="T2" fmla="*/ 72 w 238"/>
                <a:gd name="T3" fmla="*/ 151 h 240"/>
                <a:gd name="T4" fmla="*/ 163 w 238"/>
                <a:gd name="T5" fmla="*/ 151 h 240"/>
                <a:gd name="T6" fmla="*/ 119 w 238"/>
                <a:gd name="T7" fmla="*/ 42 h 240"/>
                <a:gd name="T8" fmla="*/ 119 w 238"/>
                <a:gd name="T9" fmla="*/ 42 h 240"/>
                <a:gd name="T10" fmla="*/ 105 w 238"/>
                <a:gd name="T11" fmla="*/ 0 h 240"/>
                <a:gd name="T12" fmla="*/ 135 w 238"/>
                <a:gd name="T13" fmla="*/ 0 h 240"/>
                <a:gd name="T14" fmla="*/ 238 w 238"/>
                <a:gd name="T15" fmla="*/ 240 h 240"/>
                <a:gd name="T16" fmla="*/ 200 w 238"/>
                <a:gd name="T17" fmla="*/ 240 h 240"/>
                <a:gd name="T18" fmla="*/ 175 w 238"/>
                <a:gd name="T19" fmla="*/ 179 h 240"/>
                <a:gd name="T20" fmla="*/ 61 w 238"/>
                <a:gd name="T21" fmla="*/ 179 h 240"/>
                <a:gd name="T22" fmla="*/ 37 w 238"/>
                <a:gd name="T23" fmla="*/ 240 h 240"/>
                <a:gd name="T24" fmla="*/ 0 w 238"/>
                <a:gd name="T25" fmla="*/ 240 h 240"/>
                <a:gd name="T26" fmla="*/ 105 w 238"/>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0">
                  <a:moveTo>
                    <a:pt x="119" y="42"/>
                  </a:moveTo>
                  <a:lnTo>
                    <a:pt x="72" y="151"/>
                  </a:lnTo>
                  <a:lnTo>
                    <a:pt x="163" y="151"/>
                  </a:lnTo>
                  <a:lnTo>
                    <a:pt x="119" y="42"/>
                  </a:lnTo>
                  <a:lnTo>
                    <a:pt x="119" y="42"/>
                  </a:lnTo>
                  <a:close/>
                  <a:moveTo>
                    <a:pt x="105" y="0"/>
                  </a:moveTo>
                  <a:lnTo>
                    <a:pt x="135" y="0"/>
                  </a:lnTo>
                  <a:lnTo>
                    <a:pt x="238" y="240"/>
                  </a:lnTo>
                  <a:lnTo>
                    <a:pt x="200" y="240"/>
                  </a:lnTo>
                  <a:lnTo>
                    <a:pt x="175" y="179"/>
                  </a:lnTo>
                  <a:lnTo>
                    <a:pt x="61" y="179"/>
                  </a:lnTo>
                  <a:lnTo>
                    <a:pt x="37"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noEditPoints="1"/>
            </p:cNvSpPr>
            <p:nvPr userDrawn="1"/>
          </p:nvSpPr>
          <p:spPr bwMode="auto">
            <a:xfrm>
              <a:off x="13681075" y="3175"/>
              <a:ext cx="269875" cy="381000"/>
            </a:xfrm>
            <a:custGeom>
              <a:avLst/>
              <a:gdLst>
                <a:gd name="T0" fmla="*/ 33 w 170"/>
                <a:gd name="T1" fmla="*/ 28 h 240"/>
                <a:gd name="T2" fmla="*/ 33 w 170"/>
                <a:gd name="T3" fmla="*/ 105 h 240"/>
                <a:gd name="T4" fmla="*/ 75 w 170"/>
                <a:gd name="T5" fmla="*/ 105 h 240"/>
                <a:gd name="T6" fmla="*/ 91 w 170"/>
                <a:gd name="T7" fmla="*/ 105 h 240"/>
                <a:gd name="T8" fmla="*/ 105 w 170"/>
                <a:gd name="T9" fmla="*/ 100 h 240"/>
                <a:gd name="T10" fmla="*/ 117 w 170"/>
                <a:gd name="T11" fmla="*/ 96 h 240"/>
                <a:gd name="T12" fmla="*/ 124 w 170"/>
                <a:gd name="T13" fmla="*/ 84 h 240"/>
                <a:gd name="T14" fmla="*/ 126 w 170"/>
                <a:gd name="T15" fmla="*/ 68 h 240"/>
                <a:gd name="T16" fmla="*/ 124 w 170"/>
                <a:gd name="T17" fmla="*/ 51 h 240"/>
                <a:gd name="T18" fmla="*/ 117 w 170"/>
                <a:gd name="T19" fmla="*/ 40 h 240"/>
                <a:gd name="T20" fmla="*/ 105 w 170"/>
                <a:gd name="T21" fmla="*/ 33 h 240"/>
                <a:gd name="T22" fmla="*/ 91 w 170"/>
                <a:gd name="T23" fmla="*/ 30 h 240"/>
                <a:gd name="T24" fmla="*/ 75 w 170"/>
                <a:gd name="T25" fmla="*/ 28 h 240"/>
                <a:gd name="T26" fmla="*/ 33 w 170"/>
                <a:gd name="T27" fmla="*/ 28 h 240"/>
                <a:gd name="T28" fmla="*/ 0 w 170"/>
                <a:gd name="T29" fmla="*/ 0 h 240"/>
                <a:gd name="T30" fmla="*/ 84 w 170"/>
                <a:gd name="T31" fmla="*/ 0 h 240"/>
                <a:gd name="T32" fmla="*/ 112 w 170"/>
                <a:gd name="T33" fmla="*/ 2 h 240"/>
                <a:gd name="T34" fmla="*/ 131 w 170"/>
                <a:gd name="T35" fmla="*/ 12 h 240"/>
                <a:gd name="T36" fmla="*/ 145 w 170"/>
                <a:gd name="T37" fmla="*/ 23 h 240"/>
                <a:gd name="T38" fmla="*/ 154 w 170"/>
                <a:gd name="T39" fmla="*/ 37 h 240"/>
                <a:gd name="T40" fmla="*/ 158 w 170"/>
                <a:gd name="T41" fmla="*/ 51 h 240"/>
                <a:gd name="T42" fmla="*/ 161 w 170"/>
                <a:gd name="T43" fmla="*/ 68 h 240"/>
                <a:gd name="T44" fmla="*/ 156 w 170"/>
                <a:gd name="T45" fmla="*/ 89 h 240"/>
                <a:gd name="T46" fmla="*/ 145 w 170"/>
                <a:gd name="T47" fmla="*/ 109 h 240"/>
                <a:gd name="T48" fmla="*/ 126 w 170"/>
                <a:gd name="T49" fmla="*/ 123 h 240"/>
                <a:gd name="T50" fmla="*/ 103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91" y="105"/>
                  </a:lnTo>
                  <a:lnTo>
                    <a:pt x="105" y="100"/>
                  </a:lnTo>
                  <a:lnTo>
                    <a:pt x="117" y="96"/>
                  </a:lnTo>
                  <a:lnTo>
                    <a:pt x="124" y="84"/>
                  </a:lnTo>
                  <a:lnTo>
                    <a:pt x="126" y="68"/>
                  </a:lnTo>
                  <a:lnTo>
                    <a:pt x="124" y="51"/>
                  </a:lnTo>
                  <a:lnTo>
                    <a:pt x="117" y="40"/>
                  </a:lnTo>
                  <a:lnTo>
                    <a:pt x="105" y="33"/>
                  </a:lnTo>
                  <a:lnTo>
                    <a:pt x="91" y="30"/>
                  </a:lnTo>
                  <a:lnTo>
                    <a:pt x="75" y="28"/>
                  </a:lnTo>
                  <a:lnTo>
                    <a:pt x="33" y="28"/>
                  </a:lnTo>
                  <a:close/>
                  <a:moveTo>
                    <a:pt x="0" y="0"/>
                  </a:moveTo>
                  <a:lnTo>
                    <a:pt x="84" y="0"/>
                  </a:lnTo>
                  <a:lnTo>
                    <a:pt x="112" y="2"/>
                  </a:lnTo>
                  <a:lnTo>
                    <a:pt x="131" y="12"/>
                  </a:lnTo>
                  <a:lnTo>
                    <a:pt x="145" y="23"/>
                  </a:lnTo>
                  <a:lnTo>
                    <a:pt x="154" y="37"/>
                  </a:lnTo>
                  <a:lnTo>
                    <a:pt x="158" y="51"/>
                  </a:lnTo>
                  <a:lnTo>
                    <a:pt x="161" y="68"/>
                  </a:lnTo>
                  <a:lnTo>
                    <a:pt x="156" y="89"/>
                  </a:lnTo>
                  <a:lnTo>
                    <a:pt x="145" y="109"/>
                  </a:lnTo>
                  <a:lnTo>
                    <a:pt x="126" y="123"/>
                  </a:lnTo>
                  <a:lnTo>
                    <a:pt x="103"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p:cNvSpPr>
            <p:nvPr userDrawn="1"/>
          </p:nvSpPr>
          <p:spPr bwMode="auto">
            <a:xfrm>
              <a:off x="13958888" y="3175"/>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7 w 186"/>
                <a:gd name="T11" fmla="*/ 240 h 240"/>
                <a:gd name="T12" fmla="*/ 77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7" y="240"/>
                  </a:lnTo>
                  <a:lnTo>
                    <a:pt x="77"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p:cNvSpPr>
            <p:nvPr userDrawn="1"/>
          </p:nvSpPr>
          <p:spPr bwMode="auto">
            <a:xfrm>
              <a:off x="14298613" y="3175"/>
              <a:ext cx="254000" cy="381000"/>
            </a:xfrm>
            <a:custGeom>
              <a:avLst/>
              <a:gdLst>
                <a:gd name="T0" fmla="*/ 0 w 160"/>
                <a:gd name="T1" fmla="*/ 0 h 240"/>
                <a:gd name="T2" fmla="*/ 156 w 160"/>
                <a:gd name="T3" fmla="*/ 0 h 240"/>
                <a:gd name="T4" fmla="*/ 156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6" y="0"/>
                  </a:lnTo>
                  <a:lnTo>
                    <a:pt x="156" y="30"/>
                  </a:lnTo>
                  <a:lnTo>
                    <a:pt x="32" y="30"/>
                  </a:lnTo>
                  <a:lnTo>
                    <a:pt x="32" y="102"/>
                  </a:lnTo>
                  <a:lnTo>
                    <a:pt x="146" y="102"/>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noEditPoints="1"/>
            </p:cNvSpPr>
            <p:nvPr userDrawn="1"/>
          </p:nvSpPr>
          <p:spPr bwMode="auto">
            <a:xfrm>
              <a:off x="14619288" y="3175"/>
              <a:ext cx="269875" cy="381000"/>
            </a:xfrm>
            <a:custGeom>
              <a:avLst/>
              <a:gdLst>
                <a:gd name="T0" fmla="*/ 33 w 170"/>
                <a:gd name="T1" fmla="*/ 28 h 240"/>
                <a:gd name="T2" fmla="*/ 33 w 170"/>
                <a:gd name="T3" fmla="*/ 105 h 240"/>
                <a:gd name="T4" fmla="*/ 75 w 170"/>
                <a:gd name="T5" fmla="*/ 105 h 240"/>
                <a:gd name="T6" fmla="*/ 89 w 170"/>
                <a:gd name="T7" fmla="*/ 105 h 240"/>
                <a:gd name="T8" fmla="*/ 103 w 170"/>
                <a:gd name="T9" fmla="*/ 100 h 240"/>
                <a:gd name="T10" fmla="*/ 114 w 170"/>
                <a:gd name="T11" fmla="*/ 96 h 240"/>
                <a:gd name="T12" fmla="*/ 124 w 170"/>
                <a:gd name="T13" fmla="*/ 84 h 240"/>
                <a:gd name="T14" fmla="*/ 126 w 170"/>
                <a:gd name="T15" fmla="*/ 68 h 240"/>
                <a:gd name="T16" fmla="*/ 124 w 170"/>
                <a:gd name="T17" fmla="*/ 51 h 240"/>
                <a:gd name="T18" fmla="*/ 114 w 170"/>
                <a:gd name="T19" fmla="*/ 40 h 240"/>
                <a:gd name="T20" fmla="*/ 103 w 170"/>
                <a:gd name="T21" fmla="*/ 33 h 240"/>
                <a:gd name="T22" fmla="*/ 89 w 170"/>
                <a:gd name="T23" fmla="*/ 30 h 240"/>
                <a:gd name="T24" fmla="*/ 75 w 170"/>
                <a:gd name="T25" fmla="*/ 28 h 240"/>
                <a:gd name="T26" fmla="*/ 33 w 170"/>
                <a:gd name="T27" fmla="*/ 28 h 240"/>
                <a:gd name="T28" fmla="*/ 0 w 170"/>
                <a:gd name="T29" fmla="*/ 0 h 240"/>
                <a:gd name="T30" fmla="*/ 84 w 170"/>
                <a:gd name="T31" fmla="*/ 0 h 240"/>
                <a:gd name="T32" fmla="*/ 110 w 170"/>
                <a:gd name="T33" fmla="*/ 2 h 240"/>
                <a:gd name="T34" fmla="*/ 131 w 170"/>
                <a:gd name="T35" fmla="*/ 12 h 240"/>
                <a:gd name="T36" fmla="*/ 145 w 170"/>
                <a:gd name="T37" fmla="*/ 23 h 240"/>
                <a:gd name="T38" fmla="*/ 154 w 170"/>
                <a:gd name="T39" fmla="*/ 37 h 240"/>
                <a:gd name="T40" fmla="*/ 159 w 170"/>
                <a:gd name="T41" fmla="*/ 51 h 240"/>
                <a:gd name="T42" fmla="*/ 161 w 170"/>
                <a:gd name="T43" fmla="*/ 68 h 240"/>
                <a:gd name="T44" fmla="*/ 156 w 170"/>
                <a:gd name="T45" fmla="*/ 89 h 240"/>
                <a:gd name="T46" fmla="*/ 145 w 170"/>
                <a:gd name="T47" fmla="*/ 109 h 240"/>
                <a:gd name="T48" fmla="*/ 126 w 170"/>
                <a:gd name="T49" fmla="*/ 123 h 240"/>
                <a:gd name="T50" fmla="*/ 100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89" y="105"/>
                  </a:lnTo>
                  <a:lnTo>
                    <a:pt x="103" y="100"/>
                  </a:lnTo>
                  <a:lnTo>
                    <a:pt x="114" y="96"/>
                  </a:lnTo>
                  <a:lnTo>
                    <a:pt x="124" y="84"/>
                  </a:lnTo>
                  <a:lnTo>
                    <a:pt x="126" y="68"/>
                  </a:lnTo>
                  <a:lnTo>
                    <a:pt x="124" y="51"/>
                  </a:lnTo>
                  <a:lnTo>
                    <a:pt x="114" y="40"/>
                  </a:lnTo>
                  <a:lnTo>
                    <a:pt x="103" y="33"/>
                  </a:lnTo>
                  <a:lnTo>
                    <a:pt x="89" y="30"/>
                  </a:lnTo>
                  <a:lnTo>
                    <a:pt x="75" y="28"/>
                  </a:lnTo>
                  <a:lnTo>
                    <a:pt x="33" y="28"/>
                  </a:lnTo>
                  <a:close/>
                  <a:moveTo>
                    <a:pt x="0" y="0"/>
                  </a:moveTo>
                  <a:lnTo>
                    <a:pt x="84" y="0"/>
                  </a:lnTo>
                  <a:lnTo>
                    <a:pt x="110" y="2"/>
                  </a:lnTo>
                  <a:lnTo>
                    <a:pt x="131" y="12"/>
                  </a:lnTo>
                  <a:lnTo>
                    <a:pt x="145" y="23"/>
                  </a:lnTo>
                  <a:lnTo>
                    <a:pt x="154" y="37"/>
                  </a:lnTo>
                  <a:lnTo>
                    <a:pt x="159" y="51"/>
                  </a:lnTo>
                  <a:lnTo>
                    <a:pt x="161" y="68"/>
                  </a:lnTo>
                  <a:lnTo>
                    <a:pt x="156" y="89"/>
                  </a:lnTo>
                  <a:lnTo>
                    <a:pt x="145" y="109"/>
                  </a:lnTo>
                  <a:lnTo>
                    <a:pt x="126" y="123"/>
                  </a:lnTo>
                  <a:lnTo>
                    <a:pt x="100"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2"/>
            <p:cNvSpPr>
              <a:spLocks/>
            </p:cNvSpPr>
            <p:nvPr userDrawn="1"/>
          </p:nvSpPr>
          <p:spPr bwMode="auto">
            <a:xfrm>
              <a:off x="15030450" y="3175"/>
              <a:ext cx="512763" cy="381000"/>
            </a:xfrm>
            <a:custGeom>
              <a:avLst/>
              <a:gdLst>
                <a:gd name="T0" fmla="*/ 0 w 323"/>
                <a:gd name="T1" fmla="*/ 0 h 240"/>
                <a:gd name="T2" fmla="*/ 35 w 323"/>
                <a:gd name="T3" fmla="*/ 0 h 240"/>
                <a:gd name="T4" fmla="*/ 86 w 323"/>
                <a:gd name="T5" fmla="*/ 191 h 240"/>
                <a:gd name="T6" fmla="*/ 86 w 323"/>
                <a:gd name="T7" fmla="*/ 191 h 240"/>
                <a:gd name="T8" fmla="*/ 144 w 323"/>
                <a:gd name="T9" fmla="*/ 0 h 240"/>
                <a:gd name="T10" fmla="*/ 181 w 323"/>
                <a:gd name="T11" fmla="*/ 0 h 240"/>
                <a:gd name="T12" fmla="*/ 237 w 323"/>
                <a:gd name="T13" fmla="*/ 191 h 240"/>
                <a:gd name="T14" fmla="*/ 237 w 323"/>
                <a:gd name="T15" fmla="*/ 191 h 240"/>
                <a:gd name="T16" fmla="*/ 291 w 323"/>
                <a:gd name="T17" fmla="*/ 0 h 240"/>
                <a:gd name="T18" fmla="*/ 323 w 323"/>
                <a:gd name="T19" fmla="*/ 0 h 240"/>
                <a:gd name="T20" fmla="*/ 253 w 323"/>
                <a:gd name="T21" fmla="*/ 240 h 240"/>
                <a:gd name="T22" fmla="*/ 221 w 323"/>
                <a:gd name="T23" fmla="*/ 240 h 240"/>
                <a:gd name="T24" fmla="*/ 163 w 323"/>
                <a:gd name="T25" fmla="*/ 44 h 240"/>
                <a:gd name="T26" fmla="*/ 160 w 323"/>
                <a:gd name="T27" fmla="*/ 44 h 240"/>
                <a:gd name="T28" fmla="*/ 104 w 323"/>
                <a:gd name="T29" fmla="*/ 240 h 240"/>
                <a:gd name="T30" fmla="*/ 69 w 323"/>
                <a:gd name="T31" fmla="*/ 240 h 240"/>
                <a:gd name="T32" fmla="*/ 0 w 323"/>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0">
                  <a:moveTo>
                    <a:pt x="0" y="0"/>
                  </a:moveTo>
                  <a:lnTo>
                    <a:pt x="35" y="0"/>
                  </a:lnTo>
                  <a:lnTo>
                    <a:pt x="86" y="191"/>
                  </a:lnTo>
                  <a:lnTo>
                    <a:pt x="86" y="191"/>
                  </a:lnTo>
                  <a:lnTo>
                    <a:pt x="144" y="0"/>
                  </a:lnTo>
                  <a:lnTo>
                    <a:pt x="181" y="0"/>
                  </a:lnTo>
                  <a:lnTo>
                    <a:pt x="237" y="191"/>
                  </a:lnTo>
                  <a:lnTo>
                    <a:pt x="237" y="191"/>
                  </a:lnTo>
                  <a:lnTo>
                    <a:pt x="291" y="0"/>
                  </a:lnTo>
                  <a:lnTo>
                    <a:pt x="323" y="0"/>
                  </a:lnTo>
                  <a:lnTo>
                    <a:pt x="253" y="240"/>
                  </a:lnTo>
                  <a:lnTo>
                    <a:pt x="221" y="240"/>
                  </a:lnTo>
                  <a:lnTo>
                    <a:pt x="163" y="44"/>
                  </a:lnTo>
                  <a:lnTo>
                    <a:pt x="160" y="44"/>
                  </a:lnTo>
                  <a:lnTo>
                    <a:pt x="104" y="240"/>
                  </a:lnTo>
                  <a:lnTo>
                    <a:pt x="69"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noEditPoints="1"/>
            </p:cNvSpPr>
            <p:nvPr userDrawn="1"/>
          </p:nvSpPr>
          <p:spPr bwMode="auto">
            <a:xfrm>
              <a:off x="15562263" y="-7938"/>
              <a:ext cx="395288" cy="400050"/>
            </a:xfrm>
            <a:custGeom>
              <a:avLst/>
              <a:gdLst>
                <a:gd name="T0" fmla="*/ 123 w 249"/>
                <a:gd name="T1" fmla="*/ 33 h 252"/>
                <a:gd name="T2" fmla="*/ 93 w 249"/>
                <a:gd name="T3" fmla="*/ 37 h 252"/>
                <a:gd name="T4" fmla="*/ 70 w 249"/>
                <a:gd name="T5" fmla="*/ 49 h 252"/>
                <a:gd name="T6" fmla="*/ 51 w 249"/>
                <a:gd name="T7" fmla="*/ 70 h 252"/>
                <a:gd name="T8" fmla="*/ 37 w 249"/>
                <a:gd name="T9" fmla="*/ 98 h 252"/>
                <a:gd name="T10" fmla="*/ 35 w 249"/>
                <a:gd name="T11" fmla="*/ 126 h 252"/>
                <a:gd name="T12" fmla="*/ 37 w 249"/>
                <a:gd name="T13" fmla="*/ 156 h 252"/>
                <a:gd name="T14" fmla="*/ 51 w 249"/>
                <a:gd name="T15" fmla="*/ 182 h 252"/>
                <a:gd name="T16" fmla="*/ 70 w 249"/>
                <a:gd name="T17" fmla="*/ 203 h 252"/>
                <a:gd name="T18" fmla="*/ 93 w 249"/>
                <a:gd name="T19" fmla="*/ 217 h 252"/>
                <a:gd name="T20" fmla="*/ 123 w 249"/>
                <a:gd name="T21" fmla="*/ 221 h 252"/>
                <a:gd name="T22" fmla="*/ 153 w 249"/>
                <a:gd name="T23" fmla="*/ 217 h 252"/>
                <a:gd name="T24" fmla="*/ 179 w 249"/>
                <a:gd name="T25" fmla="*/ 203 h 252"/>
                <a:gd name="T26" fmla="*/ 198 w 249"/>
                <a:gd name="T27" fmla="*/ 182 h 252"/>
                <a:gd name="T28" fmla="*/ 209 w 249"/>
                <a:gd name="T29" fmla="*/ 156 h 252"/>
                <a:gd name="T30" fmla="*/ 214 w 249"/>
                <a:gd name="T31" fmla="*/ 126 h 252"/>
                <a:gd name="T32" fmla="*/ 209 w 249"/>
                <a:gd name="T33" fmla="*/ 98 h 252"/>
                <a:gd name="T34" fmla="*/ 198 w 249"/>
                <a:gd name="T35" fmla="*/ 70 h 252"/>
                <a:gd name="T36" fmla="*/ 179 w 249"/>
                <a:gd name="T37" fmla="*/ 49 h 252"/>
                <a:gd name="T38" fmla="*/ 153 w 249"/>
                <a:gd name="T39" fmla="*/ 37 h 252"/>
                <a:gd name="T40" fmla="*/ 123 w 249"/>
                <a:gd name="T41" fmla="*/ 33 h 252"/>
                <a:gd name="T42" fmla="*/ 123 w 249"/>
                <a:gd name="T43" fmla="*/ 0 h 252"/>
                <a:gd name="T44" fmla="*/ 165 w 249"/>
                <a:gd name="T45" fmla="*/ 7 h 252"/>
                <a:gd name="T46" fmla="*/ 200 w 249"/>
                <a:gd name="T47" fmla="*/ 26 h 252"/>
                <a:gd name="T48" fmla="*/ 226 w 249"/>
                <a:gd name="T49" fmla="*/ 51 h 252"/>
                <a:gd name="T50" fmla="*/ 242 w 249"/>
                <a:gd name="T51" fmla="*/ 86 h 252"/>
                <a:gd name="T52" fmla="*/ 249 w 249"/>
                <a:gd name="T53" fmla="*/ 126 h 252"/>
                <a:gd name="T54" fmla="*/ 242 w 249"/>
                <a:gd name="T55" fmla="*/ 168 h 252"/>
                <a:gd name="T56" fmla="*/ 226 w 249"/>
                <a:gd name="T57" fmla="*/ 203 h 252"/>
                <a:gd name="T58" fmla="*/ 200 w 249"/>
                <a:gd name="T59" fmla="*/ 228 h 252"/>
                <a:gd name="T60" fmla="*/ 165 w 249"/>
                <a:gd name="T61" fmla="*/ 247 h 252"/>
                <a:gd name="T62" fmla="*/ 123 w 249"/>
                <a:gd name="T63" fmla="*/ 252 h 252"/>
                <a:gd name="T64" fmla="*/ 84 w 249"/>
                <a:gd name="T65" fmla="*/ 247 h 252"/>
                <a:gd name="T66" fmla="*/ 49 w 249"/>
                <a:gd name="T67" fmla="*/ 228 h 252"/>
                <a:gd name="T68" fmla="*/ 23 w 249"/>
                <a:gd name="T69" fmla="*/ 203 h 252"/>
                <a:gd name="T70" fmla="*/ 4 w 249"/>
                <a:gd name="T71" fmla="*/ 168 h 252"/>
                <a:gd name="T72" fmla="*/ 0 w 249"/>
                <a:gd name="T73" fmla="*/ 126 h 252"/>
                <a:gd name="T74" fmla="*/ 4 w 249"/>
                <a:gd name="T75" fmla="*/ 86 h 252"/>
                <a:gd name="T76" fmla="*/ 23 w 249"/>
                <a:gd name="T77" fmla="*/ 51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7"/>
                  </a:lnTo>
                  <a:lnTo>
                    <a:pt x="70" y="49"/>
                  </a:lnTo>
                  <a:lnTo>
                    <a:pt x="51" y="70"/>
                  </a:lnTo>
                  <a:lnTo>
                    <a:pt x="37" y="98"/>
                  </a:lnTo>
                  <a:lnTo>
                    <a:pt x="35" y="126"/>
                  </a:lnTo>
                  <a:lnTo>
                    <a:pt x="37" y="156"/>
                  </a:lnTo>
                  <a:lnTo>
                    <a:pt x="51" y="182"/>
                  </a:lnTo>
                  <a:lnTo>
                    <a:pt x="70" y="203"/>
                  </a:lnTo>
                  <a:lnTo>
                    <a:pt x="93" y="217"/>
                  </a:lnTo>
                  <a:lnTo>
                    <a:pt x="123" y="221"/>
                  </a:lnTo>
                  <a:lnTo>
                    <a:pt x="153" y="217"/>
                  </a:lnTo>
                  <a:lnTo>
                    <a:pt x="179" y="203"/>
                  </a:lnTo>
                  <a:lnTo>
                    <a:pt x="198" y="182"/>
                  </a:lnTo>
                  <a:lnTo>
                    <a:pt x="209" y="156"/>
                  </a:lnTo>
                  <a:lnTo>
                    <a:pt x="214" y="126"/>
                  </a:lnTo>
                  <a:lnTo>
                    <a:pt x="209" y="98"/>
                  </a:lnTo>
                  <a:lnTo>
                    <a:pt x="198" y="70"/>
                  </a:lnTo>
                  <a:lnTo>
                    <a:pt x="179" y="49"/>
                  </a:lnTo>
                  <a:lnTo>
                    <a:pt x="153" y="37"/>
                  </a:lnTo>
                  <a:lnTo>
                    <a:pt x="123" y="33"/>
                  </a:lnTo>
                  <a:close/>
                  <a:moveTo>
                    <a:pt x="123" y="0"/>
                  </a:moveTo>
                  <a:lnTo>
                    <a:pt x="165" y="7"/>
                  </a:lnTo>
                  <a:lnTo>
                    <a:pt x="200" y="26"/>
                  </a:lnTo>
                  <a:lnTo>
                    <a:pt x="226" y="51"/>
                  </a:lnTo>
                  <a:lnTo>
                    <a:pt x="242" y="86"/>
                  </a:lnTo>
                  <a:lnTo>
                    <a:pt x="249" y="126"/>
                  </a:lnTo>
                  <a:lnTo>
                    <a:pt x="242" y="168"/>
                  </a:lnTo>
                  <a:lnTo>
                    <a:pt x="226" y="203"/>
                  </a:lnTo>
                  <a:lnTo>
                    <a:pt x="200" y="228"/>
                  </a:lnTo>
                  <a:lnTo>
                    <a:pt x="165" y="247"/>
                  </a:lnTo>
                  <a:lnTo>
                    <a:pt x="123" y="252"/>
                  </a:lnTo>
                  <a:lnTo>
                    <a:pt x="84" y="247"/>
                  </a:lnTo>
                  <a:lnTo>
                    <a:pt x="49" y="228"/>
                  </a:lnTo>
                  <a:lnTo>
                    <a:pt x="23" y="203"/>
                  </a:lnTo>
                  <a:lnTo>
                    <a:pt x="4" y="168"/>
                  </a:lnTo>
                  <a:lnTo>
                    <a:pt x="0" y="126"/>
                  </a:lnTo>
                  <a:lnTo>
                    <a:pt x="4" y="86"/>
                  </a:lnTo>
                  <a:lnTo>
                    <a:pt x="23" y="51"/>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noEditPoints="1"/>
            </p:cNvSpPr>
            <p:nvPr userDrawn="1"/>
          </p:nvSpPr>
          <p:spPr bwMode="auto">
            <a:xfrm>
              <a:off x="16024225" y="3175"/>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0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0 w 170"/>
                <a:gd name="T51" fmla="*/ 130 h 240"/>
                <a:gd name="T52" fmla="*/ 170 w 170"/>
                <a:gd name="T53" fmla="*/ 240 h 240"/>
                <a:gd name="T54" fmla="*/ 128 w 170"/>
                <a:gd name="T55" fmla="*/ 240 h 240"/>
                <a:gd name="T56" fmla="*/ 67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0"/>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09"/>
                  </a:lnTo>
                  <a:lnTo>
                    <a:pt x="125" y="123"/>
                  </a:lnTo>
                  <a:lnTo>
                    <a:pt x="100" y="130"/>
                  </a:lnTo>
                  <a:lnTo>
                    <a:pt x="170" y="240"/>
                  </a:lnTo>
                  <a:lnTo>
                    <a:pt x="128" y="240"/>
                  </a:lnTo>
                  <a:lnTo>
                    <a:pt x="67"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userDrawn="1"/>
          </p:nvSpPr>
          <p:spPr bwMode="auto">
            <a:xfrm>
              <a:off x="16341725" y="3175"/>
              <a:ext cx="225425" cy="381000"/>
            </a:xfrm>
            <a:custGeom>
              <a:avLst/>
              <a:gdLst>
                <a:gd name="T0" fmla="*/ 0 w 142"/>
                <a:gd name="T1" fmla="*/ 0 h 240"/>
                <a:gd name="T2" fmla="*/ 32 w 142"/>
                <a:gd name="T3" fmla="*/ 0 h 240"/>
                <a:gd name="T4" fmla="*/ 32 w 142"/>
                <a:gd name="T5" fmla="*/ 210 h 240"/>
                <a:gd name="T6" fmla="*/ 142 w 142"/>
                <a:gd name="T7" fmla="*/ 210 h 240"/>
                <a:gd name="T8" fmla="*/ 142 w 142"/>
                <a:gd name="T9" fmla="*/ 240 h 240"/>
                <a:gd name="T10" fmla="*/ 0 w 142"/>
                <a:gd name="T11" fmla="*/ 240 h 240"/>
                <a:gd name="T12" fmla="*/ 0 w 142"/>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142" h="240">
                  <a:moveTo>
                    <a:pt x="0" y="0"/>
                  </a:moveTo>
                  <a:lnTo>
                    <a:pt x="32" y="0"/>
                  </a:lnTo>
                  <a:lnTo>
                    <a:pt x="32" y="210"/>
                  </a:lnTo>
                  <a:lnTo>
                    <a:pt x="142" y="210"/>
                  </a:lnTo>
                  <a:lnTo>
                    <a:pt x="14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userDrawn="1"/>
          </p:nvSpPr>
          <p:spPr bwMode="auto">
            <a:xfrm>
              <a:off x="16603663" y="3175"/>
              <a:ext cx="328613" cy="381000"/>
            </a:xfrm>
            <a:custGeom>
              <a:avLst/>
              <a:gdLst>
                <a:gd name="T0" fmla="*/ 33 w 207"/>
                <a:gd name="T1" fmla="*/ 30 h 240"/>
                <a:gd name="T2" fmla="*/ 33 w 207"/>
                <a:gd name="T3" fmla="*/ 210 h 240"/>
                <a:gd name="T4" fmla="*/ 72 w 207"/>
                <a:gd name="T5" fmla="*/ 210 h 240"/>
                <a:gd name="T6" fmla="*/ 105 w 207"/>
                <a:gd name="T7" fmla="*/ 205 h 240"/>
                <a:gd name="T8" fmla="*/ 133 w 207"/>
                <a:gd name="T9" fmla="*/ 193 h 240"/>
                <a:gd name="T10" fmla="*/ 154 w 207"/>
                <a:gd name="T11" fmla="*/ 177 h 240"/>
                <a:gd name="T12" fmla="*/ 168 w 207"/>
                <a:gd name="T13" fmla="*/ 151 h 240"/>
                <a:gd name="T14" fmla="*/ 175 w 207"/>
                <a:gd name="T15" fmla="*/ 119 h 240"/>
                <a:gd name="T16" fmla="*/ 172 w 207"/>
                <a:gd name="T17" fmla="*/ 105 h 240"/>
                <a:gd name="T18" fmla="*/ 170 w 207"/>
                <a:gd name="T19" fmla="*/ 89 h 240"/>
                <a:gd name="T20" fmla="*/ 161 w 207"/>
                <a:gd name="T21" fmla="*/ 72 h 240"/>
                <a:gd name="T22" fmla="*/ 149 w 207"/>
                <a:gd name="T23" fmla="*/ 56 h 240"/>
                <a:gd name="T24" fmla="*/ 133 w 207"/>
                <a:gd name="T25" fmla="*/ 42 h 240"/>
                <a:gd name="T26" fmla="*/ 109 w 207"/>
                <a:gd name="T27" fmla="*/ 35 h 240"/>
                <a:gd name="T28" fmla="*/ 82 w 207"/>
                <a:gd name="T29" fmla="*/ 30 h 240"/>
                <a:gd name="T30" fmla="*/ 33 w 207"/>
                <a:gd name="T31" fmla="*/ 30 h 240"/>
                <a:gd name="T32" fmla="*/ 0 w 207"/>
                <a:gd name="T33" fmla="*/ 0 h 240"/>
                <a:gd name="T34" fmla="*/ 84 w 207"/>
                <a:gd name="T35" fmla="*/ 0 h 240"/>
                <a:gd name="T36" fmla="*/ 121 w 207"/>
                <a:gd name="T37" fmla="*/ 5 h 240"/>
                <a:gd name="T38" fmla="*/ 151 w 207"/>
                <a:gd name="T39" fmla="*/ 16 h 240"/>
                <a:gd name="T40" fmla="*/ 175 w 207"/>
                <a:gd name="T41" fmla="*/ 33 h 240"/>
                <a:gd name="T42" fmla="*/ 191 w 207"/>
                <a:gd name="T43" fmla="*/ 54 h 240"/>
                <a:gd name="T44" fmla="*/ 200 w 207"/>
                <a:gd name="T45" fmla="*/ 77 h 240"/>
                <a:gd name="T46" fmla="*/ 207 w 207"/>
                <a:gd name="T47" fmla="*/ 100 h 240"/>
                <a:gd name="T48" fmla="*/ 207 w 207"/>
                <a:gd name="T49" fmla="*/ 119 h 240"/>
                <a:gd name="T50" fmla="*/ 205 w 207"/>
                <a:gd name="T51" fmla="*/ 149 h 240"/>
                <a:gd name="T52" fmla="*/ 193 w 207"/>
                <a:gd name="T53" fmla="*/ 177 h 240"/>
                <a:gd name="T54" fmla="*/ 175 w 207"/>
                <a:gd name="T55" fmla="*/ 203 h 240"/>
                <a:gd name="T56" fmla="*/ 149 w 207"/>
                <a:gd name="T57" fmla="*/ 221 h 240"/>
                <a:gd name="T58" fmla="*/ 116 w 207"/>
                <a:gd name="T59" fmla="*/ 235 h 240"/>
                <a:gd name="T60" fmla="*/ 77 w 207"/>
                <a:gd name="T61" fmla="*/ 240 h 240"/>
                <a:gd name="T62" fmla="*/ 0 w 207"/>
                <a:gd name="T63" fmla="*/ 240 h 240"/>
                <a:gd name="T64" fmla="*/ 0 w 207"/>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0">
                  <a:moveTo>
                    <a:pt x="33" y="30"/>
                  </a:moveTo>
                  <a:lnTo>
                    <a:pt x="33" y="210"/>
                  </a:lnTo>
                  <a:lnTo>
                    <a:pt x="72" y="210"/>
                  </a:lnTo>
                  <a:lnTo>
                    <a:pt x="105" y="205"/>
                  </a:lnTo>
                  <a:lnTo>
                    <a:pt x="133" y="193"/>
                  </a:lnTo>
                  <a:lnTo>
                    <a:pt x="154" y="177"/>
                  </a:lnTo>
                  <a:lnTo>
                    <a:pt x="168" y="151"/>
                  </a:lnTo>
                  <a:lnTo>
                    <a:pt x="175" y="119"/>
                  </a:lnTo>
                  <a:lnTo>
                    <a:pt x="172" y="105"/>
                  </a:lnTo>
                  <a:lnTo>
                    <a:pt x="170" y="89"/>
                  </a:lnTo>
                  <a:lnTo>
                    <a:pt x="161" y="72"/>
                  </a:lnTo>
                  <a:lnTo>
                    <a:pt x="149" y="56"/>
                  </a:lnTo>
                  <a:lnTo>
                    <a:pt x="133" y="42"/>
                  </a:lnTo>
                  <a:lnTo>
                    <a:pt x="109" y="35"/>
                  </a:lnTo>
                  <a:lnTo>
                    <a:pt x="82" y="30"/>
                  </a:lnTo>
                  <a:lnTo>
                    <a:pt x="33" y="30"/>
                  </a:lnTo>
                  <a:close/>
                  <a:moveTo>
                    <a:pt x="0" y="0"/>
                  </a:moveTo>
                  <a:lnTo>
                    <a:pt x="84" y="0"/>
                  </a:lnTo>
                  <a:lnTo>
                    <a:pt x="121" y="5"/>
                  </a:lnTo>
                  <a:lnTo>
                    <a:pt x="151" y="16"/>
                  </a:lnTo>
                  <a:lnTo>
                    <a:pt x="175" y="33"/>
                  </a:lnTo>
                  <a:lnTo>
                    <a:pt x="191" y="54"/>
                  </a:lnTo>
                  <a:lnTo>
                    <a:pt x="200" y="77"/>
                  </a:lnTo>
                  <a:lnTo>
                    <a:pt x="207" y="100"/>
                  </a:lnTo>
                  <a:lnTo>
                    <a:pt x="207" y="119"/>
                  </a:lnTo>
                  <a:lnTo>
                    <a:pt x="205" y="149"/>
                  </a:lnTo>
                  <a:lnTo>
                    <a:pt x="193" y="177"/>
                  </a:lnTo>
                  <a:lnTo>
                    <a:pt x="175" y="203"/>
                  </a:lnTo>
                  <a:lnTo>
                    <a:pt x="149" y="221"/>
                  </a:lnTo>
                  <a:lnTo>
                    <a:pt x="116" y="235"/>
                  </a:lnTo>
                  <a:lnTo>
                    <a:pt x="77"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8" name="Group 57"/>
            <p:cNvGrpSpPr/>
            <p:nvPr userDrawn="1"/>
          </p:nvGrpSpPr>
          <p:grpSpPr>
            <a:xfrm>
              <a:off x="7003917" y="-481263"/>
              <a:ext cx="2430980" cy="875636"/>
              <a:chOff x="271463" y="2852738"/>
              <a:chExt cx="3190876" cy="1149350"/>
            </a:xfrm>
          </p:grpSpPr>
          <p:sp>
            <p:nvSpPr>
              <p:cNvPr id="5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32282986"/>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68428" y="274638"/>
            <a:ext cx="6379838" cy="706090"/>
          </a:xfrm>
        </p:spPr>
        <p:txBody>
          <a:bodyPr vert="horz" lIns="0" tIns="0" rIns="0" bIns="0" rtlCol="0" anchor="ctr">
            <a:noAutofit/>
          </a:bodyPr>
          <a:lstStyle>
            <a:lvl1pPr>
              <a:defRPr lang="en-GB">
                <a:latin typeface="+mj-lt"/>
              </a:defRPr>
            </a:lvl1pPr>
          </a:lstStyle>
          <a:p>
            <a:pPr lvl="0"/>
            <a:r>
              <a:rPr lang="en-US" dirty="0" smtClean="0"/>
              <a:t>Click to edit page title</a:t>
            </a:r>
            <a:endParaRPr lang="en-GB" dirty="0"/>
          </a:p>
        </p:txBody>
      </p:sp>
    </p:spTree>
    <p:extLst>
      <p:ext uri="{BB962C8B-B14F-4D97-AF65-F5344CB8AC3E}">
        <p14:creationId xmlns:p14="http://schemas.microsoft.com/office/powerpoint/2010/main" val="1118610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68428" y="274638"/>
            <a:ext cx="6379838" cy="706090"/>
          </a:xfrm>
        </p:spPr>
        <p:txBody>
          <a:bodyPr vert="horz" lIns="0" tIns="0" rIns="0" bIns="0" rtlCol="0" anchor="ctr">
            <a:noAutofit/>
          </a:bodyPr>
          <a:lstStyle>
            <a:lvl1pPr>
              <a:defRPr lang="en-GB">
                <a:latin typeface="+mj-lt"/>
              </a:defRPr>
            </a:lvl1pPr>
          </a:lstStyle>
          <a:p>
            <a:pPr lvl="0"/>
            <a:r>
              <a:rPr lang="en-US" dirty="0" smtClean="0"/>
              <a:t>Click to edit page title</a:t>
            </a:r>
            <a:endParaRPr lang="en-GB" dirty="0"/>
          </a:p>
        </p:txBody>
      </p:sp>
    </p:spTree>
    <p:extLst>
      <p:ext uri="{BB962C8B-B14F-4D97-AF65-F5344CB8AC3E}">
        <p14:creationId xmlns:p14="http://schemas.microsoft.com/office/powerpoint/2010/main" val="142136945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68428" y="274638"/>
            <a:ext cx="6379838" cy="706090"/>
          </a:xfrm>
        </p:spPr>
        <p:txBody>
          <a:bodyPr vert="horz" lIns="0" tIns="0" rIns="0" bIns="0" rtlCol="0" anchor="ctr">
            <a:noAutofit/>
          </a:bodyPr>
          <a:lstStyle>
            <a:lvl1pPr>
              <a:defRPr lang="en-GB">
                <a:latin typeface="+mj-lt"/>
              </a:defRPr>
            </a:lvl1pPr>
          </a:lstStyle>
          <a:p>
            <a:pPr lvl="0"/>
            <a:r>
              <a:rPr lang="en-US" dirty="0" smtClean="0"/>
              <a:t>Click to edit page title</a:t>
            </a:r>
            <a:endParaRPr lang="en-GB" dirty="0"/>
          </a:p>
        </p:txBody>
      </p:sp>
    </p:spTree>
    <p:extLst>
      <p:ext uri="{BB962C8B-B14F-4D97-AF65-F5344CB8AC3E}">
        <p14:creationId xmlns:p14="http://schemas.microsoft.com/office/powerpoint/2010/main" val="68802981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68428" y="274638"/>
            <a:ext cx="6379838" cy="706090"/>
          </a:xfrm>
        </p:spPr>
        <p:txBody>
          <a:bodyPr vert="horz" lIns="0" tIns="0" rIns="0" bIns="0" rtlCol="0" anchor="ctr">
            <a:noAutofit/>
          </a:bodyPr>
          <a:lstStyle>
            <a:lvl1pPr>
              <a:defRPr lang="en-GB">
                <a:latin typeface="+mj-lt"/>
              </a:defRPr>
            </a:lvl1pPr>
          </a:lstStyle>
          <a:p>
            <a:pPr lvl="0"/>
            <a:r>
              <a:rPr lang="en-US" dirty="0" smtClean="0"/>
              <a:t>Click to edit page title</a:t>
            </a:r>
            <a:endParaRPr lang="en-GB" dirty="0"/>
          </a:p>
        </p:txBody>
      </p:sp>
    </p:spTree>
    <p:extLst>
      <p:ext uri="{BB962C8B-B14F-4D97-AF65-F5344CB8AC3E}">
        <p14:creationId xmlns:p14="http://schemas.microsoft.com/office/powerpoint/2010/main" val="407617918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8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24643" y="276225"/>
            <a:ext cx="8747266"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Tree>
    <p:extLst>
      <p:ext uri="{BB962C8B-B14F-4D97-AF65-F5344CB8AC3E}">
        <p14:creationId xmlns:p14="http://schemas.microsoft.com/office/powerpoint/2010/main" val="27918185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4476750" y="6587454"/>
            <a:ext cx="396875" cy="365125"/>
          </a:xfrm>
          <a:prstGeom prst="rect">
            <a:avLst/>
          </a:prstGeom>
        </p:spPr>
        <p:txBody>
          <a:bodyPr/>
          <a:lstStyle>
            <a:lvl1pPr>
              <a:defRPr/>
            </a:lvl1pPr>
          </a:lstStyle>
          <a:p>
            <a:pPr fontAlgn="base">
              <a:spcBef>
                <a:spcPct val="0"/>
              </a:spcBef>
              <a:spcAft>
                <a:spcPct val="0"/>
              </a:spcAft>
              <a:defRPr/>
            </a:pPr>
            <a:fld id="{DFACE205-A3CD-4F71-AFF1-CEB3BB8088AB}" type="slidenum">
              <a:rPr lang="en-US">
                <a:solidFill>
                  <a:prstClr val="black"/>
                </a:solidFill>
              </a:rPr>
              <a:pPr fontAlgn="base">
                <a:spcBef>
                  <a:spcPct val="0"/>
                </a:spcBef>
                <a:spcAft>
                  <a:spcPct val="0"/>
                </a:spcAft>
                <a:defRPr/>
              </a:pPr>
              <a:t>‹#›</a:t>
            </a:fld>
            <a:endParaRPr lang="en-US" dirty="0">
              <a:solidFill>
                <a:prstClr val="black"/>
              </a:solidFill>
            </a:endParaRPr>
          </a:p>
        </p:txBody>
      </p:sp>
    </p:spTree>
    <p:extLst>
      <p:ext uri="{BB962C8B-B14F-4D97-AF65-F5344CB8AC3E}">
        <p14:creationId xmlns:p14="http://schemas.microsoft.com/office/powerpoint/2010/main" val="999943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05_ Picture and Tex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24643" y="276225"/>
            <a:ext cx="8747266"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Title Goes Here</a:t>
            </a:r>
          </a:p>
        </p:txBody>
      </p:sp>
      <p:sp>
        <p:nvSpPr>
          <p:cNvPr id="46" name="Text Placeholder 45"/>
          <p:cNvSpPr>
            <a:spLocks noGrp="1"/>
          </p:cNvSpPr>
          <p:nvPr>
            <p:ph type="body" sz="quarter" idx="10"/>
          </p:nvPr>
        </p:nvSpPr>
        <p:spPr>
          <a:xfrm>
            <a:off x="3028208" y="1074189"/>
            <a:ext cx="5943700" cy="45328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ound Diagonal Corner Rectangle 7"/>
          <p:cNvSpPr/>
          <p:nvPr userDrawn="1"/>
        </p:nvSpPr>
        <p:spPr>
          <a:xfrm flipH="1">
            <a:off x="304797" y="4429496"/>
            <a:ext cx="2607625" cy="1177505"/>
          </a:xfrm>
          <a:prstGeom prst="round2DiagRect">
            <a:avLst>
              <a:gd name="adj1" fmla="val 12647"/>
              <a:gd name="adj2" fmla="val 0"/>
            </a:avLst>
          </a:prstGeom>
          <a:gradFill flip="none" rotWithShape="1">
            <a:gsLst>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1"/>
          </p:nvPr>
        </p:nvSpPr>
        <p:spPr>
          <a:xfrm>
            <a:off x="304799" y="1074738"/>
            <a:ext cx="2607624" cy="3259756"/>
          </a:xfrm>
        </p:spPr>
        <p:txBody>
          <a:bodyPr anchor="t">
            <a:normAutofit/>
          </a:bodyPr>
          <a:lstStyle>
            <a:lvl1pPr marL="0" indent="0" algn="ctr">
              <a:buNone/>
              <a:defRPr sz="1200" baseline="0"/>
            </a:lvl1pPr>
          </a:lstStyle>
          <a:p>
            <a:endParaRPr lang="en-US" dirty="0" smtClean="0"/>
          </a:p>
          <a:p>
            <a:endParaRPr lang="en-US" dirty="0" smtClean="0"/>
          </a:p>
          <a:p>
            <a:endParaRPr lang="en-US" dirty="0" smtClean="0"/>
          </a:p>
          <a:p>
            <a:r>
              <a:rPr lang="en-US" dirty="0" smtClean="0"/>
              <a:t>Click Icon to Insert Picture</a:t>
            </a:r>
            <a:endParaRPr lang="en-US" dirty="0"/>
          </a:p>
        </p:txBody>
      </p:sp>
    </p:spTree>
    <p:extLst>
      <p:ext uri="{BB962C8B-B14F-4D97-AF65-F5344CB8AC3E}">
        <p14:creationId xmlns:p14="http://schemas.microsoft.com/office/powerpoint/2010/main" val="272105906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FSL Logo Slide">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24643" y="280715"/>
            <a:ext cx="8747266"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46" name="Text Placeholder 45"/>
          <p:cNvSpPr>
            <a:spLocks noGrp="1"/>
          </p:cNvSpPr>
          <p:nvPr>
            <p:ph type="body" sz="quarter" idx="10"/>
          </p:nvPr>
        </p:nvSpPr>
        <p:spPr>
          <a:xfrm>
            <a:off x="224643" y="1019917"/>
            <a:ext cx="8747266"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133332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24643" y="280715"/>
            <a:ext cx="8747266"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5" name="Text Placeholder 45"/>
          <p:cNvSpPr>
            <a:spLocks noGrp="1"/>
          </p:cNvSpPr>
          <p:nvPr>
            <p:ph type="body" sz="quarter" idx="10"/>
          </p:nvPr>
        </p:nvSpPr>
        <p:spPr>
          <a:xfrm>
            <a:off x="224642" y="1074189"/>
            <a:ext cx="4385458"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5"/>
          <p:cNvSpPr>
            <a:spLocks noGrp="1"/>
          </p:cNvSpPr>
          <p:nvPr>
            <p:ph type="body" sz="quarter" idx="11"/>
          </p:nvPr>
        </p:nvSpPr>
        <p:spPr>
          <a:xfrm>
            <a:off x="4586451" y="1074189"/>
            <a:ext cx="4385458" cy="46672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612144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24643" y="280715"/>
            <a:ext cx="8747266"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7" name="Text Placeholder 45"/>
          <p:cNvSpPr>
            <a:spLocks noGrp="1"/>
          </p:cNvSpPr>
          <p:nvPr>
            <p:ph type="body" sz="quarter" idx="10"/>
          </p:nvPr>
        </p:nvSpPr>
        <p:spPr>
          <a:xfrm>
            <a:off x="224642" y="1785389"/>
            <a:ext cx="4385458" cy="39550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5"/>
          <p:cNvSpPr>
            <a:spLocks noGrp="1"/>
          </p:cNvSpPr>
          <p:nvPr>
            <p:ph type="body" sz="quarter" idx="11"/>
          </p:nvPr>
        </p:nvSpPr>
        <p:spPr>
          <a:xfrm>
            <a:off x="4586451" y="1785389"/>
            <a:ext cx="4385458" cy="39550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2"/>
          </p:nvPr>
        </p:nvSpPr>
        <p:spPr>
          <a:xfrm>
            <a:off x="225028" y="1117600"/>
            <a:ext cx="4361423" cy="660400"/>
          </a:xfrm>
        </p:spPr>
        <p:txBody>
          <a:bodyPr anchor="ctr">
            <a:noAutofit/>
          </a:bodyPr>
          <a:lstStyle>
            <a:lvl1pPr marL="0" indent="0">
              <a:buFontTx/>
              <a:buNone/>
              <a:defRPr sz="2200" b="1"/>
            </a:lvl1pPr>
            <a:lvl2pPr marL="175022" indent="0">
              <a:buFontTx/>
              <a:buNone/>
              <a:defRPr/>
            </a:lvl2pPr>
            <a:lvl3pPr marL="301229" indent="0">
              <a:buFontTx/>
              <a:buNone/>
              <a:defRPr/>
            </a:lvl3pPr>
            <a:lvl4pPr marL="427434" indent="0">
              <a:buFontTx/>
              <a:buNone/>
              <a:defRPr/>
            </a:lvl4pPr>
            <a:lvl5pPr marL="559594" indent="0">
              <a:buFontTx/>
              <a:buNone/>
              <a:defRPr/>
            </a:lvl5pPr>
          </a:lstStyle>
          <a:p>
            <a:pPr lvl="0"/>
            <a:r>
              <a:rPr lang="en-US" dirty="0" smtClean="0"/>
              <a:t>Click to edit Master text styles</a:t>
            </a:r>
          </a:p>
        </p:txBody>
      </p:sp>
      <p:sp>
        <p:nvSpPr>
          <p:cNvPr id="10" name="Content Placeholder 2"/>
          <p:cNvSpPr>
            <a:spLocks noGrp="1"/>
          </p:cNvSpPr>
          <p:nvPr>
            <p:ph sz="quarter" idx="13"/>
          </p:nvPr>
        </p:nvSpPr>
        <p:spPr>
          <a:xfrm>
            <a:off x="4610100" y="1117600"/>
            <a:ext cx="4361810" cy="660400"/>
          </a:xfrm>
        </p:spPr>
        <p:txBody>
          <a:bodyPr anchor="ctr">
            <a:normAutofit/>
          </a:bodyPr>
          <a:lstStyle>
            <a:lvl1pPr marL="0" indent="0">
              <a:buFontTx/>
              <a:buNone/>
              <a:defRPr sz="2200" b="1"/>
            </a:lvl1pPr>
            <a:lvl2pPr marL="175022" indent="0">
              <a:buFontTx/>
              <a:buNone/>
              <a:defRPr/>
            </a:lvl2pPr>
            <a:lvl3pPr marL="301229" indent="0">
              <a:buFontTx/>
              <a:buNone/>
              <a:defRPr/>
            </a:lvl3pPr>
            <a:lvl4pPr marL="427434" indent="0">
              <a:buFontTx/>
              <a:buNone/>
              <a:defRPr/>
            </a:lvl4pPr>
            <a:lvl5pPr marL="559594"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8973962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4495802" y="276225"/>
            <a:ext cx="4476107"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46" name="Text Placeholder 45"/>
          <p:cNvSpPr>
            <a:spLocks noGrp="1"/>
          </p:cNvSpPr>
          <p:nvPr>
            <p:ph type="body" sz="quarter" idx="10"/>
          </p:nvPr>
        </p:nvSpPr>
        <p:spPr>
          <a:xfrm>
            <a:off x="4495801" y="1290089"/>
            <a:ext cx="4476107" cy="44503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2"/>
          <p:cNvSpPr>
            <a:spLocks noGrp="1"/>
          </p:cNvSpPr>
          <p:nvPr>
            <p:ph type="dt" sz="half" idx="2"/>
          </p:nvPr>
        </p:nvSpPr>
        <p:spPr>
          <a:xfrm>
            <a:off x="519031" y="6303695"/>
            <a:ext cx="1369265" cy="308777"/>
          </a:xfrm>
          <a:prstGeom prst="rect">
            <a:avLst/>
          </a:prstGeom>
        </p:spPr>
        <p:txBody>
          <a:bodyPr>
            <a:noAutofit/>
          </a:bodyPr>
          <a:lstStyle>
            <a:lvl1pPr>
              <a:defRPr lang="en-US" sz="975" b="0" i="0" kern="1200" cap="none" baseline="0" smtClean="0">
                <a:solidFill>
                  <a:schemeClr val="tx1">
                    <a:lumMod val="50000"/>
                    <a:lumOff val="50000"/>
                  </a:schemeClr>
                </a:solidFill>
                <a:latin typeface="Arial" charset="0"/>
                <a:ea typeface="+mn-ea"/>
                <a:cs typeface="+mn-cs"/>
              </a:defRPr>
            </a:lvl1pPr>
          </a:lstStyle>
          <a:p>
            <a:fld id="{3BDFDD5F-E85B-4DA3-A4F9-9CF3C7409943}" type="datetime4">
              <a:rPr lang="en-US" smtClean="0"/>
              <a:pPr/>
              <a:t>February 18, 2016</a:t>
            </a:fld>
            <a:endParaRPr lang="en-US" dirty="0"/>
          </a:p>
        </p:txBody>
      </p:sp>
      <p:sp>
        <p:nvSpPr>
          <p:cNvPr id="5" name="Rectangle 4"/>
          <p:cNvSpPr/>
          <p:nvPr userDrawn="1"/>
        </p:nvSpPr>
        <p:spPr>
          <a:xfrm>
            <a:off x="0" y="0"/>
            <a:ext cx="4238625" cy="6883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1" hasCustomPrompt="1"/>
          </p:nvPr>
        </p:nvSpPr>
        <p:spPr>
          <a:xfrm>
            <a:off x="0" y="0"/>
            <a:ext cx="4238625" cy="6858000"/>
          </a:xfrm>
        </p:spPr>
        <p:txBody>
          <a:bodyPr/>
          <a:lstStyle>
            <a:lvl1pPr marL="0" indent="0" algn="ctr">
              <a:buFontTx/>
              <a:buNone/>
              <a:defRPr/>
            </a:lvl1pPr>
          </a:lstStyle>
          <a:p>
            <a:r>
              <a:rPr lang="en-US" dirty="0" smtClean="0"/>
              <a:t>Click to Insert Picture</a:t>
            </a:r>
            <a:endParaRPr lang="en-US" dirty="0"/>
          </a:p>
        </p:txBody>
      </p:sp>
    </p:spTree>
    <p:extLst>
      <p:ext uri="{BB962C8B-B14F-4D97-AF65-F5344CB8AC3E}">
        <p14:creationId xmlns:p14="http://schemas.microsoft.com/office/powerpoint/2010/main" val="158729306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24643" y="280715"/>
            <a:ext cx="8747266"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Tree>
    <p:extLst>
      <p:ext uri="{BB962C8B-B14F-4D97-AF65-F5344CB8AC3E}">
        <p14:creationId xmlns:p14="http://schemas.microsoft.com/office/powerpoint/2010/main" val="33422137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938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24643" y="280715"/>
            <a:ext cx="8747266"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dirty="0" smtClean="0"/>
              <a:t>Title Goes Here</a:t>
            </a:r>
          </a:p>
        </p:txBody>
      </p:sp>
      <p:sp>
        <p:nvSpPr>
          <p:cNvPr id="3" name="Table Placeholder 2"/>
          <p:cNvSpPr>
            <a:spLocks noGrp="1"/>
          </p:cNvSpPr>
          <p:nvPr>
            <p:ph type="tbl" sz="quarter" idx="10" hasCustomPrompt="1"/>
          </p:nvPr>
        </p:nvSpPr>
        <p:spPr>
          <a:xfrm>
            <a:off x="224643" y="1117600"/>
            <a:ext cx="8747266" cy="4292600"/>
          </a:xfrm>
        </p:spPr>
        <p:txBody>
          <a:bodyPr anchor="ctr"/>
          <a:lstStyle>
            <a:lvl1pPr marL="0" indent="0" algn="ctr">
              <a:buFontTx/>
              <a:buNone/>
              <a:defRPr baseline="0"/>
            </a:lvl1pPr>
          </a:lstStyle>
          <a:p>
            <a:r>
              <a:rPr lang="en-US" dirty="0" smtClean="0"/>
              <a:t>Click to Add Table</a:t>
            </a:r>
            <a:endParaRPr lang="en-US" dirty="0"/>
          </a:p>
        </p:txBody>
      </p:sp>
    </p:spTree>
    <p:extLst>
      <p:ext uri="{BB962C8B-B14F-4D97-AF65-F5344CB8AC3E}">
        <p14:creationId xmlns:p14="http://schemas.microsoft.com/office/powerpoint/2010/main" val="172955056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225511" y="280713"/>
            <a:ext cx="8725789" cy="6540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Title Goes Here</a:t>
            </a:r>
          </a:p>
        </p:txBody>
      </p:sp>
      <p:sp>
        <p:nvSpPr>
          <p:cNvPr id="17" name="Text Placeholder 16"/>
          <p:cNvSpPr>
            <a:spLocks noGrp="1"/>
          </p:cNvSpPr>
          <p:nvPr>
            <p:ph type="body" idx="1"/>
          </p:nvPr>
        </p:nvSpPr>
        <p:spPr>
          <a:xfrm>
            <a:off x="224642" y="1019916"/>
            <a:ext cx="8735291" cy="466600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1"/>
          <p:cNvSpPr txBox="1">
            <a:spLocks/>
          </p:cNvSpPr>
          <p:nvPr userDrawn="1"/>
        </p:nvSpPr>
        <p:spPr>
          <a:xfrm>
            <a:off x="250360" y="6279997"/>
            <a:ext cx="447335" cy="277811"/>
          </a:xfrm>
          <a:prstGeom prst="rect">
            <a:avLst/>
          </a:prstGeom>
        </p:spPr>
        <p:txBody>
          <a:bodyPr vert="horz" lIns="51435" tIns="25718" rIns="51435" bIns="25718"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fld id="{9899D5D8-9A89-49C6-87E2-D5B81659BB09}" type="slidenum">
              <a:rPr lang="en-US" sz="975" b="0" smtClean="0">
                <a:solidFill>
                  <a:schemeClr val="tx1">
                    <a:lumMod val="50000"/>
                    <a:lumOff val="50000"/>
                  </a:schemeClr>
                </a:solidFill>
              </a:rPr>
              <a:pPr algn="l"/>
              <a:t>‹#›</a:t>
            </a:fld>
            <a:endParaRPr lang="en-US" sz="975" b="0" dirty="0">
              <a:solidFill>
                <a:schemeClr val="tx1">
                  <a:lumMod val="50000"/>
                  <a:lumOff val="50000"/>
                </a:schemeClr>
              </a:solidFill>
            </a:endParaRPr>
          </a:p>
        </p:txBody>
      </p:sp>
      <p:grpSp>
        <p:nvGrpSpPr>
          <p:cNvPr id="14" name="Group 13"/>
          <p:cNvGrpSpPr/>
          <p:nvPr userDrawn="1"/>
        </p:nvGrpSpPr>
        <p:grpSpPr>
          <a:xfrm>
            <a:off x="7858539" y="6127037"/>
            <a:ext cx="935162" cy="336844"/>
            <a:chOff x="271463" y="2852738"/>
            <a:chExt cx="3190876" cy="1149350"/>
          </a:xfrm>
        </p:grpSpPr>
        <p:sp>
          <p:nvSpPr>
            <p:cNvPr id="15"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774" r:id="rId1"/>
    <p:sldLayoutId id="2147483805" r:id="rId2"/>
    <p:sldLayoutId id="2147483775" r:id="rId3"/>
    <p:sldLayoutId id="2147483787" r:id="rId4"/>
    <p:sldLayoutId id="2147483788" r:id="rId5"/>
    <p:sldLayoutId id="2147483777" r:id="rId6"/>
    <p:sldLayoutId id="2147483789" r:id="rId7"/>
    <p:sldLayoutId id="2147483790" r:id="rId8"/>
    <p:sldLayoutId id="2147483791" r:id="rId9"/>
    <p:sldLayoutId id="2147483792" r:id="rId10"/>
    <p:sldLayoutId id="2147483793" r:id="rId11"/>
    <p:sldLayoutId id="2147483800" r:id="rId12"/>
    <p:sldLayoutId id="2147483801" r:id="rId13"/>
    <p:sldLayoutId id="2147483802" r:id="rId14"/>
    <p:sldLayoutId id="2147483803" r:id="rId15"/>
    <p:sldLayoutId id="2147483804"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Lst>
  <p:transition>
    <p:fade/>
  </p:transition>
  <p:timing>
    <p:tnLst>
      <p:par>
        <p:cTn id="1" dur="indefinite" restart="never" nodeType="tmRoot"/>
      </p:par>
    </p:tnLst>
  </p:timing>
  <p:hf hdr="0" ftr="0" dt="0"/>
  <p:txStyles>
    <p:titleStyle>
      <a:lvl1pPr algn="l" rtl="0" fontAlgn="base">
        <a:lnSpc>
          <a:spcPct val="100000"/>
        </a:lnSpc>
        <a:spcBef>
          <a:spcPct val="0"/>
        </a:spcBef>
        <a:spcAft>
          <a:spcPct val="0"/>
        </a:spcAft>
        <a:defRPr lang="en-US" sz="2600" b="1" kern="1200" dirty="0" smtClean="0">
          <a:solidFill>
            <a:schemeClr val="tx2">
              <a:lumMod val="75000"/>
            </a:schemeClr>
          </a:solidFill>
          <a:effectLst/>
          <a:latin typeface="Arial" charset="0"/>
          <a:ea typeface="+mn-ea"/>
          <a:cs typeface="+mn-cs"/>
        </a:defRPr>
      </a:lvl1pPr>
      <a:lvl2pPr algn="r" rtl="0" fontAlgn="base">
        <a:lnSpc>
          <a:spcPct val="85000"/>
        </a:lnSpc>
        <a:spcBef>
          <a:spcPct val="0"/>
        </a:spcBef>
        <a:spcAft>
          <a:spcPct val="0"/>
        </a:spcAft>
        <a:defRPr sz="1650" b="1">
          <a:solidFill>
            <a:schemeClr val="tx1"/>
          </a:solidFill>
          <a:latin typeface="Arial" charset="0"/>
        </a:defRPr>
      </a:lvl2pPr>
      <a:lvl3pPr algn="r" rtl="0" fontAlgn="base">
        <a:lnSpc>
          <a:spcPct val="85000"/>
        </a:lnSpc>
        <a:spcBef>
          <a:spcPct val="0"/>
        </a:spcBef>
        <a:spcAft>
          <a:spcPct val="0"/>
        </a:spcAft>
        <a:defRPr sz="1650" b="1">
          <a:solidFill>
            <a:schemeClr val="tx1"/>
          </a:solidFill>
          <a:latin typeface="Arial" charset="0"/>
        </a:defRPr>
      </a:lvl3pPr>
      <a:lvl4pPr algn="r" rtl="0" fontAlgn="base">
        <a:lnSpc>
          <a:spcPct val="85000"/>
        </a:lnSpc>
        <a:spcBef>
          <a:spcPct val="0"/>
        </a:spcBef>
        <a:spcAft>
          <a:spcPct val="0"/>
        </a:spcAft>
        <a:defRPr sz="1650" b="1">
          <a:solidFill>
            <a:schemeClr val="tx1"/>
          </a:solidFill>
          <a:latin typeface="Arial" charset="0"/>
        </a:defRPr>
      </a:lvl4pPr>
      <a:lvl5pPr algn="r" rtl="0" fontAlgn="base">
        <a:lnSpc>
          <a:spcPct val="85000"/>
        </a:lnSpc>
        <a:spcBef>
          <a:spcPct val="0"/>
        </a:spcBef>
        <a:spcAft>
          <a:spcPct val="0"/>
        </a:spcAft>
        <a:defRPr sz="1650" b="1">
          <a:solidFill>
            <a:schemeClr val="tx1"/>
          </a:solidFill>
          <a:latin typeface="Arial" charset="0"/>
        </a:defRPr>
      </a:lvl5pPr>
      <a:lvl6pPr marL="342900" algn="r" rtl="0" fontAlgn="base">
        <a:lnSpc>
          <a:spcPct val="85000"/>
        </a:lnSpc>
        <a:spcBef>
          <a:spcPct val="0"/>
        </a:spcBef>
        <a:spcAft>
          <a:spcPct val="0"/>
        </a:spcAft>
        <a:defRPr sz="1650" b="1">
          <a:solidFill>
            <a:schemeClr val="tx1"/>
          </a:solidFill>
          <a:latin typeface="Arial" charset="0"/>
        </a:defRPr>
      </a:lvl6pPr>
      <a:lvl7pPr marL="685800" algn="r" rtl="0" fontAlgn="base">
        <a:lnSpc>
          <a:spcPct val="85000"/>
        </a:lnSpc>
        <a:spcBef>
          <a:spcPct val="0"/>
        </a:spcBef>
        <a:spcAft>
          <a:spcPct val="0"/>
        </a:spcAft>
        <a:defRPr sz="1650" b="1">
          <a:solidFill>
            <a:schemeClr val="tx1"/>
          </a:solidFill>
          <a:latin typeface="Arial" charset="0"/>
        </a:defRPr>
      </a:lvl7pPr>
      <a:lvl8pPr marL="1028700" algn="r" rtl="0" fontAlgn="base">
        <a:lnSpc>
          <a:spcPct val="85000"/>
        </a:lnSpc>
        <a:spcBef>
          <a:spcPct val="0"/>
        </a:spcBef>
        <a:spcAft>
          <a:spcPct val="0"/>
        </a:spcAft>
        <a:defRPr sz="1650" b="1">
          <a:solidFill>
            <a:schemeClr val="tx1"/>
          </a:solidFill>
          <a:latin typeface="Arial" charset="0"/>
        </a:defRPr>
      </a:lvl8pPr>
      <a:lvl9pPr marL="1371600" algn="r" rtl="0" fontAlgn="base">
        <a:lnSpc>
          <a:spcPct val="85000"/>
        </a:lnSpc>
        <a:spcBef>
          <a:spcPct val="0"/>
        </a:spcBef>
        <a:spcAft>
          <a:spcPct val="0"/>
        </a:spcAft>
        <a:defRPr sz="1650" b="1">
          <a:solidFill>
            <a:schemeClr val="tx1"/>
          </a:solidFill>
          <a:latin typeface="Arial" charset="0"/>
        </a:defRPr>
      </a:lvl9pPr>
    </p:titleStyle>
    <p:bodyStyle>
      <a:lvl1pPr marL="175022" indent="-175022" algn="l" rtl="0" fontAlgn="base">
        <a:lnSpc>
          <a:spcPct val="100000"/>
        </a:lnSpc>
        <a:spcBef>
          <a:spcPts val="431"/>
        </a:spcBef>
        <a:spcAft>
          <a:spcPts val="56"/>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301229" indent="-126206" algn="l" rtl="0" fontAlgn="base">
        <a:lnSpc>
          <a:spcPct val="100000"/>
        </a:lnSpc>
        <a:spcBef>
          <a:spcPts val="431"/>
        </a:spcBef>
        <a:spcAft>
          <a:spcPts val="56"/>
        </a:spcAft>
        <a:buClr>
          <a:schemeClr val="tx1"/>
        </a:buClr>
        <a:buSzPct val="80000"/>
        <a:buFont typeface="Arial" pitchFamily="34" charset="0"/>
        <a:buChar char="−"/>
        <a:defRPr sz="2000">
          <a:solidFill>
            <a:srgbClr val="000000"/>
          </a:solidFill>
          <a:latin typeface="+mn-lt"/>
        </a:defRPr>
      </a:lvl2pPr>
      <a:lvl3pPr marL="427435" indent="-126206" algn="l" rtl="0" fontAlgn="base">
        <a:lnSpc>
          <a:spcPct val="100000"/>
        </a:lnSpc>
        <a:spcBef>
          <a:spcPts val="431"/>
        </a:spcBef>
        <a:spcAft>
          <a:spcPts val="56"/>
        </a:spcAft>
        <a:buClr>
          <a:schemeClr val="tx1"/>
        </a:buClr>
        <a:buSzPct val="80000"/>
        <a:buFont typeface="Wingdings" pitchFamily="2" charset="2"/>
        <a:buChar char="§"/>
        <a:defRPr sz="1800">
          <a:solidFill>
            <a:srgbClr val="000000"/>
          </a:solidFill>
          <a:latin typeface="+mn-lt"/>
        </a:defRPr>
      </a:lvl3pPr>
      <a:lvl4pPr marL="559594" indent="-132160" algn="l" rtl="0" fontAlgn="base">
        <a:lnSpc>
          <a:spcPct val="100000"/>
        </a:lnSpc>
        <a:spcBef>
          <a:spcPts val="431"/>
        </a:spcBef>
        <a:spcAft>
          <a:spcPts val="56"/>
        </a:spcAft>
        <a:buClr>
          <a:schemeClr val="tx1"/>
        </a:buClr>
        <a:buSzPct val="80000"/>
        <a:buFont typeface="Arial" pitchFamily="34" charset="0"/>
        <a:buChar char="•"/>
        <a:defRPr sz="1600">
          <a:solidFill>
            <a:srgbClr val="000000"/>
          </a:solidFill>
          <a:latin typeface="+mn-lt"/>
        </a:defRPr>
      </a:lvl4pPr>
      <a:lvl5pPr marL="727472" indent="-167879" algn="l" rtl="0" fontAlgn="base">
        <a:lnSpc>
          <a:spcPct val="100000"/>
        </a:lnSpc>
        <a:spcBef>
          <a:spcPts val="431"/>
        </a:spcBef>
        <a:spcAft>
          <a:spcPts val="56"/>
        </a:spcAft>
        <a:buClr>
          <a:schemeClr val="tx1"/>
        </a:buClr>
        <a:buSzPct val="70000"/>
        <a:buFont typeface="Arial" pitchFamily="34" charset="0"/>
        <a:buChar char="−"/>
        <a:defRPr sz="1400">
          <a:solidFill>
            <a:srgbClr val="000000"/>
          </a:solidFill>
          <a:latin typeface="+mn-lt"/>
        </a:defRPr>
      </a:lvl5pPr>
      <a:lvl6pPr marL="16728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6pPr>
      <a:lvl7pPr marL="20157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7pPr>
      <a:lvl8pPr marL="23586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8pPr>
      <a:lvl9pPr marL="27015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2451666" y="2148840"/>
            <a:ext cx="4240665" cy="2768861"/>
            <a:chOff x="3364707" y="1739900"/>
            <a:chExt cx="5462587" cy="3566691"/>
          </a:xfrm>
        </p:grpSpPr>
        <p:grpSp>
          <p:nvGrpSpPr>
            <p:cNvPr id="9" name="Group 8"/>
            <p:cNvGrpSpPr/>
            <p:nvPr userDrawn="1"/>
          </p:nvGrpSpPr>
          <p:grpSpPr>
            <a:xfrm>
              <a:off x="3751325" y="1739900"/>
              <a:ext cx="4689351" cy="1689100"/>
              <a:chOff x="271463" y="2852738"/>
              <a:chExt cx="3190876" cy="1149350"/>
            </a:xfrm>
          </p:grpSpPr>
          <p:sp>
            <p:nvSpPr>
              <p:cNvPr id="46"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userDrawn="1"/>
          </p:nvGrpSpPr>
          <p:grpSpPr>
            <a:xfrm>
              <a:off x="3364707" y="4271963"/>
              <a:ext cx="5462587" cy="1034628"/>
              <a:chOff x="4252913" y="4551363"/>
              <a:chExt cx="7040562" cy="1333500"/>
            </a:xfrm>
          </p:grpSpPr>
          <p:sp>
            <p:nvSpPr>
              <p:cNvPr id="11" name="Rectangle 12"/>
              <p:cNvSpPr>
                <a:spLocks noChangeArrowheads="1"/>
              </p:cNvSpPr>
              <p:nvPr userDrawn="1"/>
            </p:nvSpPr>
            <p:spPr bwMode="auto">
              <a:xfrm>
                <a:off x="4252913"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13"/>
              <p:cNvSpPr>
                <a:spLocks noChangeArrowheads="1"/>
              </p:cNvSpPr>
              <p:nvPr userDrawn="1"/>
            </p:nvSpPr>
            <p:spPr bwMode="auto">
              <a:xfrm>
                <a:off x="11264900"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userDrawn="1"/>
            </p:nvSpPr>
            <p:spPr bwMode="auto">
              <a:xfrm>
                <a:off x="4714875" y="4765676"/>
                <a:ext cx="250825" cy="396875"/>
              </a:xfrm>
              <a:custGeom>
                <a:avLst/>
                <a:gdLst>
                  <a:gd name="T0" fmla="*/ 88 w 158"/>
                  <a:gd name="T1" fmla="*/ 0 h 250"/>
                  <a:gd name="T2" fmla="*/ 114 w 158"/>
                  <a:gd name="T3" fmla="*/ 3 h 250"/>
                  <a:gd name="T4" fmla="*/ 137 w 158"/>
                  <a:gd name="T5" fmla="*/ 10 h 250"/>
                  <a:gd name="T6" fmla="*/ 156 w 158"/>
                  <a:gd name="T7" fmla="*/ 26 h 250"/>
                  <a:gd name="T8" fmla="*/ 130 w 158"/>
                  <a:gd name="T9" fmla="*/ 52 h 250"/>
                  <a:gd name="T10" fmla="*/ 114 w 158"/>
                  <a:gd name="T11" fmla="*/ 35 h 250"/>
                  <a:gd name="T12" fmla="*/ 88 w 158"/>
                  <a:gd name="T13" fmla="*/ 31 h 250"/>
                  <a:gd name="T14" fmla="*/ 65 w 158"/>
                  <a:gd name="T15" fmla="*/ 33 h 250"/>
                  <a:gd name="T16" fmla="*/ 51 w 158"/>
                  <a:gd name="T17" fmla="*/ 42 h 250"/>
                  <a:gd name="T18" fmla="*/ 44 w 158"/>
                  <a:gd name="T19" fmla="*/ 54 h 250"/>
                  <a:gd name="T20" fmla="*/ 41 w 158"/>
                  <a:gd name="T21" fmla="*/ 66 h 250"/>
                  <a:gd name="T22" fmla="*/ 46 w 158"/>
                  <a:gd name="T23" fmla="*/ 84 h 250"/>
                  <a:gd name="T24" fmla="*/ 55 w 158"/>
                  <a:gd name="T25" fmla="*/ 94 h 250"/>
                  <a:gd name="T26" fmla="*/ 72 w 158"/>
                  <a:gd name="T27" fmla="*/ 103 h 250"/>
                  <a:gd name="T28" fmla="*/ 90 w 158"/>
                  <a:gd name="T29" fmla="*/ 110 h 250"/>
                  <a:gd name="T30" fmla="*/ 109 w 158"/>
                  <a:gd name="T31" fmla="*/ 115 h 250"/>
                  <a:gd name="T32" fmla="*/ 128 w 158"/>
                  <a:gd name="T33" fmla="*/ 124 h 250"/>
                  <a:gd name="T34" fmla="*/ 144 w 158"/>
                  <a:gd name="T35" fmla="*/ 136 h 250"/>
                  <a:gd name="T36" fmla="*/ 156 w 158"/>
                  <a:gd name="T37" fmla="*/ 152 h 250"/>
                  <a:gd name="T38" fmla="*/ 158 w 158"/>
                  <a:gd name="T39" fmla="*/ 178 h 250"/>
                  <a:gd name="T40" fmla="*/ 156 w 158"/>
                  <a:gd name="T41" fmla="*/ 203 h 250"/>
                  <a:gd name="T42" fmla="*/ 144 w 158"/>
                  <a:gd name="T43" fmla="*/ 222 h 250"/>
                  <a:gd name="T44" fmla="*/ 125 w 158"/>
                  <a:gd name="T45" fmla="*/ 238 h 250"/>
                  <a:gd name="T46" fmla="*/ 102 w 158"/>
                  <a:gd name="T47" fmla="*/ 248 h 250"/>
                  <a:gd name="T48" fmla="*/ 76 w 158"/>
                  <a:gd name="T49" fmla="*/ 250 h 250"/>
                  <a:gd name="T50" fmla="*/ 46 w 158"/>
                  <a:gd name="T51" fmla="*/ 248 h 250"/>
                  <a:gd name="T52" fmla="*/ 21 w 158"/>
                  <a:gd name="T53" fmla="*/ 236 h 250"/>
                  <a:gd name="T54" fmla="*/ 0 w 158"/>
                  <a:gd name="T55" fmla="*/ 217 h 250"/>
                  <a:gd name="T56" fmla="*/ 28 w 158"/>
                  <a:gd name="T57" fmla="*/ 194 h 250"/>
                  <a:gd name="T58" fmla="*/ 41 w 158"/>
                  <a:gd name="T59" fmla="*/ 210 h 250"/>
                  <a:gd name="T60" fmla="*/ 58 w 158"/>
                  <a:gd name="T61" fmla="*/ 217 h 250"/>
                  <a:gd name="T62" fmla="*/ 76 w 158"/>
                  <a:gd name="T63" fmla="*/ 220 h 250"/>
                  <a:gd name="T64" fmla="*/ 93 w 158"/>
                  <a:gd name="T65" fmla="*/ 217 h 250"/>
                  <a:gd name="T66" fmla="*/ 109 w 158"/>
                  <a:gd name="T67" fmla="*/ 210 h 250"/>
                  <a:gd name="T68" fmla="*/ 121 w 158"/>
                  <a:gd name="T69" fmla="*/ 199 h 250"/>
                  <a:gd name="T70" fmla="*/ 125 w 158"/>
                  <a:gd name="T71" fmla="*/ 180 h 250"/>
                  <a:gd name="T72" fmla="*/ 121 w 158"/>
                  <a:gd name="T73" fmla="*/ 166 h 250"/>
                  <a:gd name="T74" fmla="*/ 109 w 158"/>
                  <a:gd name="T75" fmla="*/ 154 h 250"/>
                  <a:gd name="T76" fmla="*/ 95 w 158"/>
                  <a:gd name="T77" fmla="*/ 147 h 250"/>
                  <a:gd name="T78" fmla="*/ 76 w 158"/>
                  <a:gd name="T79" fmla="*/ 140 h 250"/>
                  <a:gd name="T80" fmla="*/ 55 w 158"/>
                  <a:gd name="T81" fmla="*/ 133 h 250"/>
                  <a:gd name="T82" fmla="*/ 37 w 158"/>
                  <a:gd name="T83" fmla="*/ 126 h 250"/>
                  <a:gd name="T84" fmla="*/ 23 w 158"/>
                  <a:gd name="T85" fmla="*/ 112 h 250"/>
                  <a:gd name="T86" fmla="*/ 11 w 158"/>
                  <a:gd name="T87" fmla="*/ 94 h 250"/>
                  <a:gd name="T88" fmla="*/ 7 w 158"/>
                  <a:gd name="T89" fmla="*/ 66 h 250"/>
                  <a:gd name="T90" fmla="*/ 9 w 158"/>
                  <a:gd name="T91" fmla="*/ 49 h 250"/>
                  <a:gd name="T92" fmla="*/ 18 w 158"/>
                  <a:gd name="T93" fmla="*/ 31 h 250"/>
                  <a:gd name="T94" fmla="*/ 35 w 158"/>
                  <a:gd name="T95" fmla="*/ 14 h 250"/>
                  <a:gd name="T96" fmla="*/ 58 w 158"/>
                  <a:gd name="T97" fmla="*/ 3 h 250"/>
                  <a:gd name="T98" fmla="*/ 88 w 158"/>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50">
                    <a:moveTo>
                      <a:pt x="88" y="0"/>
                    </a:moveTo>
                    <a:lnTo>
                      <a:pt x="114" y="3"/>
                    </a:lnTo>
                    <a:lnTo>
                      <a:pt x="137" y="10"/>
                    </a:lnTo>
                    <a:lnTo>
                      <a:pt x="156" y="26"/>
                    </a:lnTo>
                    <a:lnTo>
                      <a:pt x="130" y="52"/>
                    </a:lnTo>
                    <a:lnTo>
                      <a:pt x="114" y="35"/>
                    </a:lnTo>
                    <a:lnTo>
                      <a:pt x="88" y="31"/>
                    </a:lnTo>
                    <a:lnTo>
                      <a:pt x="65" y="33"/>
                    </a:lnTo>
                    <a:lnTo>
                      <a:pt x="51" y="42"/>
                    </a:lnTo>
                    <a:lnTo>
                      <a:pt x="44" y="54"/>
                    </a:lnTo>
                    <a:lnTo>
                      <a:pt x="41" y="66"/>
                    </a:lnTo>
                    <a:lnTo>
                      <a:pt x="46" y="84"/>
                    </a:lnTo>
                    <a:lnTo>
                      <a:pt x="55" y="94"/>
                    </a:lnTo>
                    <a:lnTo>
                      <a:pt x="72" y="103"/>
                    </a:lnTo>
                    <a:lnTo>
                      <a:pt x="90" y="110"/>
                    </a:lnTo>
                    <a:lnTo>
                      <a:pt x="109" y="115"/>
                    </a:lnTo>
                    <a:lnTo>
                      <a:pt x="128" y="124"/>
                    </a:lnTo>
                    <a:lnTo>
                      <a:pt x="144" y="136"/>
                    </a:lnTo>
                    <a:lnTo>
                      <a:pt x="156" y="152"/>
                    </a:lnTo>
                    <a:lnTo>
                      <a:pt x="158" y="178"/>
                    </a:lnTo>
                    <a:lnTo>
                      <a:pt x="156" y="203"/>
                    </a:lnTo>
                    <a:lnTo>
                      <a:pt x="144" y="222"/>
                    </a:lnTo>
                    <a:lnTo>
                      <a:pt x="125" y="238"/>
                    </a:lnTo>
                    <a:lnTo>
                      <a:pt x="102" y="248"/>
                    </a:lnTo>
                    <a:lnTo>
                      <a:pt x="76" y="250"/>
                    </a:lnTo>
                    <a:lnTo>
                      <a:pt x="46" y="248"/>
                    </a:lnTo>
                    <a:lnTo>
                      <a:pt x="21" y="236"/>
                    </a:lnTo>
                    <a:lnTo>
                      <a:pt x="0" y="217"/>
                    </a:lnTo>
                    <a:lnTo>
                      <a:pt x="28" y="194"/>
                    </a:lnTo>
                    <a:lnTo>
                      <a:pt x="41" y="210"/>
                    </a:lnTo>
                    <a:lnTo>
                      <a:pt x="58" y="217"/>
                    </a:lnTo>
                    <a:lnTo>
                      <a:pt x="76" y="220"/>
                    </a:lnTo>
                    <a:lnTo>
                      <a:pt x="93" y="217"/>
                    </a:lnTo>
                    <a:lnTo>
                      <a:pt x="109" y="210"/>
                    </a:lnTo>
                    <a:lnTo>
                      <a:pt x="121" y="199"/>
                    </a:lnTo>
                    <a:lnTo>
                      <a:pt x="125" y="180"/>
                    </a:lnTo>
                    <a:lnTo>
                      <a:pt x="121" y="166"/>
                    </a:lnTo>
                    <a:lnTo>
                      <a:pt x="109" y="154"/>
                    </a:lnTo>
                    <a:lnTo>
                      <a:pt x="95" y="147"/>
                    </a:lnTo>
                    <a:lnTo>
                      <a:pt x="76" y="140"/>
                    </a:lnTo>
                    <a:lnTo>
                      <a:pt x="55" y="133"/>
                    </a:lnTo>
                    <a:lnTo>
                      <a:pt x="37" y="126"/>
                    </a:lnTo>
                    <a:lnTo>
                      <a:pt x="23" y="112"/>
                    </a:lnTo>
                    <a:lnTo>
                      <a:pt x="11" y="94"/>
                    </a:lnTo>
                    <a:lnTo>
                      <a:pt x="7" y="66"/>
                    </a:lnTo>
                    <a:lnTo>
                      <a:pt x="9" y="49"/>
                    </a:lnTo>
                    <a:lnTo>
                      <a:pt x="18" y="31"/>
                    </a:lnTo>
                    <a:lnTo>
                      <a:pt x="35" y="14"/>
                    </a:lnTo>
                    <a:lnTo>
                      <a:pt x="58" y="3"/>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userDrawn="1"/>
            </p:nvSpPr>
            <p:spPr bwMode="auto">
              <a:xfrm>
                <a:off x="5043488" y="4773613"/>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3 h 240"/>
                  <a:gd name="T10" fmla="*/ 146 w 160"/>
                  <a:gd name="T11" fmla="*/ 103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3"/>
                    </a:lnTo>
                    <a:lnTo>
                      <a:pt x="146" y="103"/>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5335588" y="4765676"/>
                <a:ext cx="339725" cy="396875"/>
              </a:xfrm>
              <a:custGeom>
                <a:avLst/>
                <a:gdLst>
                  <a:gd name="T0" fmla="*/ 125 w 214"/>
                  <a:gd name="T1" fmla="*/ 0 h 250"/>
                  <a:gd name="T2" fmla="*/ 156 w 214"/>
                  <a:gd name="T3" fmla="*/ 3 h 250"/>
                  <a:gd name="T4" fmla="*/ 186 w 214"/>
                  <a:gd name="T5" fmla="*/ 17 h 250"/>
                  <a:gd name="T6" fmla="*/ 209 w 214"/>
                  <a:gd name="T7" fmla="*/ 38 h 250"/>
                  <a:gd name="T8" fmla="*/ 181 w 214"/>
                  <a:gd name="T9" fmla="*/ 56 h 250"/>
                  <a:gd name="T10" fmla="*/ 165 w 214"/>
                  <a:gd name="T11" fmla="*/ 42 h 250"/>
                  <a:gd name="T12" fmla="*/ 146 w 214"/>
                  <a:gd name="T13" fmla="*/ 33 h 250"/>
                  <a:gd name="T14" fmla="*/ 123 w 214"/>
                  <a:gd name="T15" fmla="*/ 31 h 250"/>
                  <a:gd name="T16" fmla="*/ 95 w 214"/>
                  <a:gd name="T17" fmla="*/ 35 h 250"/>
                  <a:gd name="T18" fmla="*/ 69 w 214"/>
                  <a:gd name="T19" fmla="*/ 49 h 250"/>
                  <a:gd name="T20" fmla="*/ 51 w 214"/>
                  <a:gd name="T21" fmla="*/ 70 h 250"/>
                  <a:gd name="T22" fmla="*/ 39 w 214"/>
                  <a:gd name="T23" fmla="*/ 96 h 250"/>
                  <a:gd name="T24" fmla="*/ 34 w 214"/>
                  <a:gd name="T25" fmla="*/ 126 h 250"/>
                  <a:gd name="T26" fmla="*/ 39 w 214"/>
                  <a:gd name="T27" fmla="*/ 157 h 250"/>
                  <a:gd name="T28" fmla="*/ 51 w 214"/>
                  <a:gd name="T29" fmla="*/ 182 h 250"/>
                  <a:gd name="T30" fmla="*/ 69 w 214"/>
                  <a:gd name="T31" fmla="*/ 201 h 250"/>
                  <a:gd name="T32" fmla="*/ 93 w 214"/>
                  <a:gd name="T33" fmla="*/ 215 h 250"/>
                  <a:gd name="T34" fmla="*/ 123 w 214"/>
                  <a:gd name="T35" fmla="*/ 220 h 250"/>
                  <a:gd name="T36" fmla="*/ 149 w 214"/>
                  <a:gd name="T37" fmla="*/ 217 h 250"/>
                  <a:gd name="T38" fmla="*/ 169 w 214"/>
                  <a:gd name="T39" fmla="*/ 206 h 250"/>
                  <a:gd name="T40" fmla="*/ 186 w 214"/>
                  <a:gd name="T41" fmla="*/ 189 h 250"/>
                  <a:gd name="T42" fmla="*/ 214 w 214"/>
                  <a:gd name="T43" fmla="*/ 208 h 250"/>
                  <a:gd name="T44" fmla="*/ 207 w 214"/>
                  <a:gd name="T45" fmla="*/ 217 h 250"/>
                  <a:gd name="T46" fmla="*/ 195 w 214"/>
                  <a:gd name="T47" fmla="*/ 229 h 250"/>
                  <a:gd name="T48" fmla="*/ 176 w 214"/>
                  <a:gd name="T49" fmla="*/ 238 h 250"/>
                  <a:gd name="T50" fmla="*/ 153 w 214"/>
                  <a:gd name="T51" fmla="*/ 248 h 250"/>
                  <a:gd name="T52" fmla="*/ 123 w 214"/>
                  <a:gd name="T53" fmla="*/ 250 h 250"/>
                  <a:gd name="T54" fmla="*/ 88 w 214"/>
                  <a:gd name="T55" fmla="*/ 245 h 250"/>
                  <a:gd name="T56" fmla="*/ 58 w 214"/>
                  <a:gd name="T57" fmla="*/ 231 h 250"/>
                  <a:gd name="T58" fmla="*/ 32 w 214"/>
                  <a:gd name="T59" fmla="*/ 213 h 250"/>
                  <a:gd name="T60" fmla="*/ 16 w 214"/>
                  <a:gd name="T61" fmla="*/ 187 h 250"/>
                  <a:gd name="T62" fmla="*/ 4 w 214"/>
                  <a:gd name="T63" fmla="*/ 157 h 250"/>
                  <a:gd name="T64" fmla="*/ 0 w 214"/>
                  <a:gd name="T65" fmla="*/ 126 h 250"/>
                  <a:gd name="T66" fmla="*/ 7 w 214"/>
                  <a:gd name="T67" fmla="*/ 84 h 250"/>
                  <a:gd name="T68" fmla="*/ 23 w 214"/>
                  <a:gd name="T69" fmla="*/ 49 h 250"/>
                  <a:gd name="T70" fmla="*/ 48 w 214"/>
                  <a:gd name="T71" fmla="*/ 24 h 250"/>
                  <a:gd name="T72" fmla="*/ 83 w 214"/>
                  <a:gd name="T73" fmla="*/ 5 h 250"/>
                  <a:gd name="T74" fmla="*/ 125 w 214"/>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50">
                    <a:moveTo>
                      <a:pt x="125" y="0"/>
                    </a:moveTo>
                    <a:lnTo>
                      <a:pt x="156" y="3"/>
                    </a:lnTo>
                    <a:lnTo>
                      <a:pt x="186" y="17"/>
                    </a:lnTo>
                    <a:lnTo>
                      <a:pt x="209" y="38"/>
                    </a:lnTo>
                    <a:lnTo>
                      <a:pt x="181" y="56"/>
                    </a:lnTo>
                    <a:lnTo>
                      <a:pt x="165" y="42"/>
                    </a:lnTo>
                    <a:lnTo>
                      <a:pt x="146" y="33"/>
                    </a:lnTo>
                    <a:lnTo>
                      <a:pt x="123" y="31"/>
                    </a:lnTo>
                    <a:lnTo>
                      <a:pt x="95" y="35"/>
                    </a:lnTo>
                    <a:lnTo>
                      <a:pt x="69" y="49"/>
                    </a:lnTo>
                    <a:lnTo>
                      <a:pt x="51" y="70"/>
                    </a:lnTo>
                    <a:lnTo>
                      <a:pt x="39" y="96"/>
                    </a:lnTo>
                    <a:lnTo>
                      <a:pt x="34" y="126"/>
                    </a:lnTo>
                    <a:lnTo>
                      <a:pt x="39" y="157"/>
                    </a:lnTo>
                    <a:lnTo>
                      <a:pt x="51" y="182"/>
                    </a:lnTo>
                    <a:lnTo>
                      <a:pt x="69" y="201"/>
                    </a:lnTo>
                    <a:lnTo>
                      <a:pt x="93" y="215"/>
                    </a:lnTo>
                    <a:lnTo>
                      <a:pt x="123" y="220"/>
                    </a:lnTo>
                    <a:lnTo>
                      <a:pt x="149" y="217"/>
                    </a:lnTo>
                    <a:lnTo>
                      <a:pt x="169" y="206"/>
                    </a:lnTo>
                    <a:lnTo>
                      <a:pt x="186" y="189"/>
                    </a:lnTo>
                    <a:lnTo>
                      <a:pt x="214" y="208"/>
                    </a:lnTo>
                    <a:lnTo>
                      <a:pt x="207" y="217"/>
                    </a:lnTo>
                    <a:lnTo>
                      <a:pt x="195" y="229"/>
                    </a:lnTo>
                    <a:lnTo>
                      <a:pt x="176" y="238"/>
                    </a:lnTo>
                    <a:lnTo>
                      <a:pt x="153" y="248"/>
                    </a:lnTo>
                    <a:lnTo>
                      <a:pt x="123" y="250"/>
                    </a:lnTo>
                    <a:lnTo>
                      <a:pt x="88" y="245"/>
                    </a:lnTo>
                    <a:lnTo>
                      <a:pt x="58" y="231"/>
                    </a:lnTo>
                    <a:lnTo>
                      <a:pt x="32" y="213"/>
                    </a:lnTo>
                    <a:lnTo>
                      <a:pt x="16" y="187"/>
                    </a:lnTo>
                    <a:lnTo>
                      <a:pt x="4" y="157"/>
                    </a:lnTo>
                    <a:lnTo>
                      <a:pt x="0" y="126"/>
                    </a:lnTo>
                    <a:lnTo>
                      <a:pt x="7" y="84"/>
                    </a:lnTo>
                    <a:lnTo>
                      <a:pt x="23" y="49"/>
                    </a:lnTo>
                    <a:lnTo>
                      <a:pt x="48" y="24"/>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5719763" y="4773613"/>
                <a:ext cx="290513" cy="388938"/>
              </a:xfrm>
              <a:custGeom>
                <a:avLst/>
                <a:gdLst>
                  <a:gd name="T0" fmla="*/ 0 w 183"/>
                  <a:gd name="T1" fmla="*/ 0 h 245"/>
                  <a:gd name="T2" fmla="*/ 32 w 183"/>
                  <a:gd name="T3" fmla="*/ 0 h 245"/>
                  <a:gd name="T4" fmla="*/ 32 w 183"/>
                  <a:gd name="T5" fmla="*/ 147 h 245"/>
                  <a:gd name="T6" fmla="*/ 35 w 183"/>
                  <a:gd name="T7" fmla="*/ 166 h 245"/>
                  <a:gd name="T8" fmla="*/ 39 w 183"/>
                  <a:gd name="T9" fmla="*/ 184 h 245"/>
                  <a:gd name="T10" fmla="*/ 51 w 183"/>
                  <a:gd name="T11" fmla="*/ 201 h 245"/>
                  <a:gd name="T12" fmla="*/ 67 w 183"/>
                  <a:gd name="T13" fmla="*/ 212 h 245"/>
                  <a:gd name="T14" fmla="*/ 93 w 183"/>
                  <a:gd name="T15" fmla="*/ 215 h 245"/>
                  <a:gd name="T16" fmla="*/ 116 w 183"/>
                  <a:gd name="T17" fmla="*/ 212 h 245"/>
                  <a:gd name="T18" fmla="*/ 132 w 183"/>
                  <a:gd name="T19" fmla="*/ 201 h 245"/>
                  <a:gd name="T20" fmla="*/ 144 w 183"/>
                  <a:gd name="T21" fmla="*/ 184 h 245"/>
                  <a:gd name="T22" fmla="*/ 151 w 183"/>
                  <a:gd name="T23" fmla="*/ 166 h 245"/>
                  <a:gd name="T24" fmla="*/ 151 w 183"/>
                  <a:gd name="T25" fmla="*/ 147 h 245"/>
                  <a:gd name="T26" fmla="*/ 151 w 183"/>
                  <a:gd name="T27" fmla="*/ 0 h 245"/>
                  <a:gd name="T28" fmla="*/ 183 w 183"/>
                  <a:gd name="T29" fmla="*/ 0 h 245"/>
                  <a:gd name="T30" fmla="*/ 183 w 183"/>
                  <a:gd name="T31" fmla="*/ 152 h 245"/>
                  <a:gd name="T32" fmla="*/ 179 w 183"/>
                  <a:gd name="T33" fmla="*/ 184 h 245"/>
                  <a:gd name="T34" fmla="*/ 167 w 183"/>
                  <a:gd name="T35" fmla="*/ 210 h 245"/>
                  <a:gd name="T36" fmla="*/ 146 w 183"/>
                  <a:gd name="T37" fmla="*/ 229 h 245"/>
                  <a:gd name="T38" fmla="*/ 121 w 183"/>
                  <a:gd name="T39" fmla="*/ 240 h 245"/>
                  <a:gd name="T40" fmla="*/ 93 w 183"/>
                  <a:gd name="T41" fmla="*/ 245 h 245"/>
                  <a:gd name="T42" fmla="*/ 62 w 183"/>
                  <a:gd name="T43" fmla="*/ 240 h 245"/>
                  <a:gd name="T44" fmla="*/ 37 w 183"/>
                  <a:gd name="T45" fmla="*/ 229 h 245"/>
                  <a:gd name="T46" fmla="*/ 16 w 183"/>
                  <a:gd name="T47" fmla="*/ 210 h 245"/>
                  <a:gd name="T48" fmla="*/ 4 w 183"/>
                  <a:gd name="T49" fmla="*/ 184 h 245"/>
                  <a:gd name="T50" fmla="*/ 0 w 183"/>
                  <a:gd name="T51" fmla="*/ 152 h 245"/>
                  <a:gd name="T52" fmla="*/ 0 w 183"/>
                  <a:gd name="T5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5">
                    <a:moveTo>
                      <a:pt x="0" y="0"/>
                    </a:moveTo>
                    <a:lnTo>
                      <a:pt x="32" y="0"/>
                    </a:lnTo>
                    <a:lnTo>
                      <a:pt x="32" y="147"/>
                    </a:lnTo>
                    <a:lnTo>
                      <a:pt x="35" y="166"/>
                    </a:lnTo>
                    <a:lnTo>
                      <a:pt x="39" y="184"/>
                    </a:lnTo>
                    <a:lnTo>
                      <a:pt x="51" y="201"/>
                    </a:lnTo>
                    <a:lnTo>
                      <a:pt x="67" y="212"/>
                    </a:lnTo>
                    <a:lnTo>
                      <a:pt x="93" y="215"/>
                    </a:lnTo>
                    <a:lnTo>
                      <a:pt x="116" y="212"/>
                    </a:lnTo>
                    <a:lnTo>
                      <a:pt x="132" y="201"/>
                    </a:lnTo>
                    <a:lnTo>
                      <a:pt x="144" y="184"/>
                    </a:lnTo>
                    <a:lnTo>
                      <a:pt x="151" y="166"/>
                    </a:lnTo>
                    <a:lnTo>
                      <a:pt x="151" y="147"/>
                    </a:lnTo>
                    <a:lnTo>
                      <a:pt x="151" y="0"/>
                    </a:lnTo>
                    <a:lnTo>
                      <a:pt x="183" y="0"/>
                    </a:lnTo>
                    <a:lnTo>
                      <a:pt x="183" y="152"/>
                    </a:lnTo>
                    <a:lnTo>
                      <a:pt x="179" y="184"/>
                    </a:lnTo>
                    <a:lnTo>
                      <a:pt x="167" y="210"/>
                    </a:lnTo>
                    <a:lnTo>
                      <a:pt x="146" y="229"/>
                    </a:lnTo>
                    <a:lnTo>
                      <a:pt x="121" y="240"/>
                    </a:lnTo>
                    <a:lnTo>
                      <a:pt x="93" y="245"/>
                    </a:lnTo>
                    <a:lnTo>
                      <a:pt x="62" y="240"/>
                    </a:lnTo>
                    <a:lnTo>
                      <a:pt x="37" y="229"/>
                    </a:lnTo>
                    <a:lnTo>
                      <a:pt x="16" y="210"/>
                    </a:lnTo>
                    <a:lnTo>
                      <a:pt x="4" y="184"/>
                    </a:lnTo>
                    <a:lnTo>
                      <a:pt x="0" y="15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noEditPoints="1"/>
              </p:cNvSpPr>
              <p:nvPr userDrawn="1"/>
            </p:nvSpPr>
            <p:spPr bwMode="auto">
              <a:xfrm>
                <a:off x="6103938" y="4773613"/>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3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10 h 240"/>
                  <a:gd name="T48" fmla="*/ 125 w 170"/>
                  <a:gd name="T49" fmla="*/ 124 h 240"/>
                  <a:gd name="T50" fmla="*/ 102 w 170"/>
                  <a:gd name="T51" fmla="*/ 131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3"/>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10"/>
                    </a:lnTo>
                    <a:lnTo>
                      <a:pt x="125" y="124"/>
                    </a:lnTo>
                    <a:lnTo>
                      <a:pt x="102" y="131"/>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9"/>
              <p:cNvSpPr>
                <a:spLocks/>
              </p:cNvSpPr>
              <p:nvPr userDrawn="1"/>
            </p:nvSpPr>
            <p:spPr bwMode="auto">
              <a:xfrm>
                <a:off x="6427788" y="4773613"/>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3 h 240"/>
                  <a:gd name="T10" fmla="*/ 147 w 161"/>
                  <a:gd name="T11" fmla="*/ 103 h 240"/>
                  <a:gd name="T12" fmla="*/ 147 w 161"/>
                  <a:gd name="T13" fmla="*/ 133 h 240"/>
                  <a:gd name="T14" fmla="*/ 33 w 161"/>
                  <a:gd name="T15" fmla="*/ 133 h 240"/>
                  <a:gd name="T16" fmla="*/ 33 w 161"/>
                  <a:gd name="T17" fmla="*/ 210 h 240"/>
                  <a:gd name="T18" fmla="*/ 161 w 161"/>
                  <a:gd name="T19" fmla="*/ 210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3"/>
                    </a:lnTo>
                    <a:lnTo>
                      <a:pt x="147" y="103"/>
                    </a:lnTo>
                    <a:lnTo>
                      <a:pt x="147" y="133"/>
                    </a:lnTo>
                    <a:lnTo>
                      <a:pt x="33" y="133"/>
                    </a:lnTo>
                    <a:lnTo>
                      <a:pt x="33" y="210"/>
                    </a:lnTo>
                    <a:lnTo>
                      <a:pt x="161" y="210"/>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p:cNvSpPr>
              <p:nvPr userDrawn="1"/>
            </p:nvSpPr>
            <p:spPr bwMode="auto">
              <a:xfrm>
                <a:off x="6883400" y="4765676"/>
                <a:ext cx="334963" cy="396875"/>
              </a:xfrm>
              <a:custGeom>
                <a:avLst/>
                <a:gdLst>
                  <a:gd name="T0" fmla="*/ 123 w 211"/>
                  <a:gd name="T1" fmla="*/ 0 h 250"/>
                  <a:gd name="T2" fmla="*/ 156 w 211"/>
                  <a:gd name="T3" fmla="*/ 3 h 250"/>
                  <a:gd name="T4" fmla="*/ 184 w 211"/>
                  <a:gd name="T5" fmla="*/ 17 h 250"/>
                  <a:gd name="T6" fmla="*/ 207 w 211"/>
                  <a:gd name="T7" fmla="*/ 38 h 250"/>
                  <a:gd name="T8" fmla="*/ 181 w 211"/>
                  <a:gd name="T9" fmla="*/ 56 h 250"/>
                  <a:gd name="T10" fmla="*/ 165 w 211"/>
                  <a:gd name="T11" fmla="*/ 42 h 250"/>
                  <a:gd name="T12" fmla="*/ 144 w 211"/>
                  <a:gd name="T13" fmla="*/ 33 h 250"/>
                  <a:gd name="T14" fmla="*/ 123 w 211"/>
                  <a:gd name="T15" fmla="*/ 31 h 250"/>
                  <a:gd name="T16" fmla="*/ 93 w 211"/>
                  <a:gd name="T17" fmla="*/ 35 h 250"/>
                  <a:gd name="T18" fmla="*/ 67 w 211"/>
                  <a:gd name="T19" fmla="*/ 49 h 250"/>
                  <a:gd name="T20" fmla="*/ 49 w 211"/>
                  <a:gd name="T21" fmla="*/ 70 h 250"/>
                  <a:gd name="T22" fmla="*/ 37 w 211"/>
                  <a:gd name="T23" fmla="*/ 96 h 250"/>
                  <a:gd name="T24" fmla="*/ 35 w 211"/>
                  <a:gd name="T25" fmla="*/ 126 h 250"/>
                  <a:gd name="T26" fmla="*/ 37 w 211"/>
                  <a:gd name="T27" fmla="*/ 157 h 250"/>
                  <a:gd name="T28" fmla="*/ 49 w 211"/>
                  <a:gd name="T29" fmla="*/ 182 h 250"/>
                  <a:gd name="T30" fmla="*/ 67 w 211"/>
                  <a:gd name="T31" fmla="*/ 201 h 250"/>
                  <a:gd name="T32" fmla="*/ 93 w 211"/>
                  <a:gd name="T33" fmla="*/ 215 h 250"/>
                  <a:gd name="T34" fmla="*/ 123 w 211"/>
                  <a:gd name="T35" fmla="*/ 220 h 250"/>
                  <a:gd name="T36" fmla="*/ 149 w 211"/>
                  <a:gd name="T37" fmla="*/ 217 h 250"/>
                  <a:gd name="T38" fmla="*/ 170 w 211"/>
                  <a:gd name="T39" fmla="*/ 206 h 250"/>
                  <a:gd name="T40" fmla="*/ 186 w 211"/>
                  <a:gd name="T41" fmla="*/ 189 h 250"/>
                  <a:gd name="T42" fmla="*/ 211 w 211"/>
                  <a:gd name="T43" fmla="*/ 208 h 250"/>
                  <a:gd name="T44" fmla="*/ 205 w 211"/>
                  <a:gd name="T45" fmla="*/ 217 h 250"/>
                  <a:gd name="T46" fmla="*/ 193 w 211"/>
                  <a:gd name="T47" fmla="*/ 229 h 250"/>
                  <a:gd name="T48" fmla="*/ 174 w 211"/>
                  <a:gd name="T49" fmla="*/ 238 h 250"/>
                  <a:gd name="T50" fmla="*/ 151 w 211"/>
                  <a:gd name="T51" fmla="*/ 248 h 250"/>
                  <a:gd name="T52" fmla="*/ 121 w 211"/>
                  <a:gd name="T53" fmla="*/ 250 h 250"/>
                  <a:gd name="T54" fmla="*/ 86 w 211"/>
                  <a:gd name="T55" fmla="*/ 245 h 250"/>
                  <a:gd name="T56" fmla="*/ 56 w 211"/>
                  <a:gd name="T57" fmla="*/ 231 h 250"/>
                  <a:gd name="T58" fmla="*/ 32 w 211"/>
                  <a:gd name="T59" fmla="*/ 213 h 250"/>
                  <a:gd name="T60" fmla="*/ 14 w 211"/>
                  <a:gd name="T61" fmla="*/ 187 h 250"/>
                  <a:gd name="T62" fmla="*/ 2 w 211"/>
                  <a:gd name="T63" fmla="*/ 157 h 250"/>
                  <a:gd name="T64" fmla="*/ 0 w 211"/>
                  <a:gd name="T65" fmla="*/ 126 h 250"/>
                  <a:gd name="T66" fmla="*/ 4 w 211"/>
                  <a:gd name="T67" fmla="*/ 84 h 250"/>
                  <a:gd name="T68" fmla="*/ 21 w 211"/>
                  <a:gd name="T69" fmla="*/ 49 h 250"/>
                  <a:gd name="T70" fmla="*/ 49 w 211"/>
                  <a:gd name="T71" fmla="*/ 24 h 250"/>
                  <a:gd name="T72" fmla="*/ 83 w 211"/>
                  <a:gd name="T73" fmla="*/ 5 h 250"/>
                  <a:gd name="T74" fmla="*/ 123 w 211"/>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50">
                    <a:moveTo>
                      <a:pt x="123" y="0"/>
                    </a:moveTo>
                    <a:lnTo>
                      <a:pt x="156" y="3"/>
                    </a:lnTo>
                    <a:lnTo>
                      <a:pt x="184" y="17"/>
                    </a:lnTo>
                    <a:lnTo>
                      <a:pt x="207" y="38"/>
                    </a:lnTo>
                    <a:lnTo>
                      <a:pt x="181" y="56"/>
                    </a:lnTo>
                    <a:lnTo>
                      <a:pt x="165" y="42"/>
                    </a:lnTo>
                    <a:lnTo>
                      <a:pt x="144" y="33"/>
                    </a:lnTo>
                    <a:lnTo>
                      <a:pt x="123" y="31"/>
                    </a:lnTo>
                    <a:lnTo>
                      <a:pt x="93" y="35"/>
                    </a:lnTo>
                    <a:lnTo>
                      <a:pt x="67" y="49"/>
                    </a:lnTo>
                    <a:lnTo>
                      <a:pt x="49" y="70"/>
                    </a:lnTo>
                    <a:lnTo>
                      <a:pt x="37" y="96"/>
                    </a:lnTo>
                    <a:lnTo>
                      <a:pt x="35" y="126"/>
                    </a:lnTo>
                    <a:lnTo>
                      <a:pt x="37" y="157"/>
                    </a:lnTo>
                    <a:lnTo>
                      <a:pt x="49" y="182"/>
                    </a:lnTo>
                    <a:lnTo>
                      <a:pt x="67" y="201"/>
                    </a:lnTo>
                    <a:lnTo>
                      <a:pt x="93" y="215"/>
                    </a:lnTo>
                    <a:lnTo>
                      <a:pt x="123" y="220"/>
                    </a:lnTo>
                    <a:lnTo>
                      <a:pt x="149" y="217"/>
                    </a:lnTo>
                    <a:lnTo>
                      <a:pt x="170" y="206"/>
                    </a:lnTo>
                    <a:lnTo>
                      <a:pt x="186" y="189"/>
                    </a:lnTo>
                    <a:lnTo>
                      <a:pt x="211" y="208"/>
                    </a:lnTo>
                    <a:lnTo>
                      <a:pt x="205" y="217"/>
                    </a:lnTo>
                    <a:lnTo>
                      <a:pt x="193" y="229"/>
                    </a:lnTo>
                    <a:lnTo>
                      <a:pt x="174" y="238"/>
                    </a:lnTo>
                    <a:lnTo>
                      <a:pt x="151" y="248"/>
                    </a:lnTo>
                    <a:lnTo>
                      <a:pt x="121" y="250"/>
                    </a:lnTo>
                    <a:lnTo>
                      <a:pt x="86" y="245"/>
                    </a:lnTo>
                    <a:lnTo>
                      <a:pt x="56" y="231"/>
                    </a:lnTo>
                    <a:lnTo>
                      <a:pt x="32" y="213"/>
                    </a:lnTo>
                    <a:lnTo>
                      <a:pt x="14" y="187"/>
                    </a:lnTo>
                    <a:lnTo>
                      <a:pt x="2" y="157"/>
                    </a:lnTo>
                    <a:lnTo>
                      <a:pt x="0" y="126"/>
                    </a:lnTo>
                    <a:lnTo>
                      <a:pt x="4" y="84"/>
                    </a:lnTo>
                    <a:lnTo>
                      <a:pt x="21" y="49"/>
                    </a:lnTo>
                    <a:lnTo>
                      <a:pt x="49" y="24"/>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
              <p:cNvSpPr>
                <a:spLocks noEditPoints="1"/>
              </p:cNvSpPr>
              <p:nvPr userDrawn="1"/>
            </p:nvSpPr>
            <p:spPr bwMode="auto">
              <a:xfrm>
                <a:off x="7248525" y="4765676"/>
                <a:ext cx="395288" cy="396875"/>
              </a:xfrm>
              <a:custGeom>
                <a:avLst/>
                <a:gdLst>
                  <a:gd name="T0" fmla="*/ 123 w 249"/>
                  <a:gd name="T1" fmla="*/ 31 h 250"/>
                  <a:gd name="T2" fmla="*/ 93 w 249"/>
                  <a:gd name="T3" fmla="*/ 35 h 250"/>
                  <a:gd name="T4" fmla="*/ 70 w 249"/>
                  <a:gd name="T5" fmla="*/ 49 h 250"/>
                  <a:gd name="T6" fmla="*/ 49 w 249"/>
                  <a:gd name="T7" fmla="*/ 68 h 250"/>
                  <a:gd name="T8" fmla="*/ 37 w 249"/>
                  <a:gd name="T9" fmla="*/ 96 h 250"/>
                  <a:gd name="T10" fmla="*/ 35 w 249"/>
                  <a:gd name="T11" fmla="*/ 124 h 250"/>
                  <a:gd name="T12" fmla="*/ 37 w 249"/>
                  <a:gd name="T13" fmla="*/ 154 h 250"/>
                  <a:gd name="T14" fmla="*/ 49 w 249"/>
                  <a:gd name="T15" fmla="*/ 182 h 250"/>
                  <a:gd name="T16" fmla="*/ 70 w 249"/>
                  <a:gd name="T17" fmla="*/ 201 h 250"/>
                  <a:gd name="T18" fmla="*/ 93 w 249"/>
                  <a:gd name="T19" fmla="*/ 215 h 250"/>
                  <a:gd name="T20" fmla="*/ 123 w 249"/>
                  <a:gd name="T21" fmla="*/ 220 h 250"/>
                  <a:gd name="T22" fmla="*/ 154 w 249"/>
                  <a:gd name="T23" fmla="*/ 215 h 250"/>
                  <a:gd name="T24" fmla="*/ 179 w 249"/>
                  <a:gd name="T25" fmla="*/ 201 h 250"/>
                  <a:gd name="T26" fmla="*/ 198 w 249"/>
                  <a:gd name="T27" fmla="*/ 182 h 250"/>
                  <a:gd name="T28" fmla="*/ 210 w 249"/>
                  <a:gd name="T29" fmla="*/ 154 h 250"/>
                  <a:gd name="T30" fmla="*/ 214 w 249"/>
                  <a:gd name="T31" fmla="*/ 124 h 250"/>
                  <a:gd name="T32" fmla="*/ 210 w 249"/>
                  <a:gd name="T33" fmla="*/ 96 h 250"/>
                  <a:gd name="T34" fmla="*/ 198 w 249"/>
                  <a:gd name="T35" fmla="*/ 68 h 250"/>
                  <a:gd name="T36" fmla="*/ 179 w 249"/>
                  <a:gd name="T37" fmla="*/ 49 h 250"/>
                  <a:gd name="T38" fmla="*/ 154 w 249"/>
                  <a:gd name="T39" fmla="*/ 35 h 250"/>
                  <a:gd name="T40" fmla="*/ 123 w 249"/>
                  <a:gd name="T41" fmla="*/ 31 h 250"/>
                  <a:gd name="T42" fmla="*/ 123 w 249"/>
                  <a:gd name="T43" fmla="*/ 0 h 250"/>
                  <a:gd name="T44" fmla="*/ 165 w 249"/>
                  <a:gd name="T45" fmla="*/ 5 h 250"/>
                  <a:gd name="T46" fmla="*/ 200 w 249"/>
                  <a:gd name="T47" fmla="*/ 24 h 250"/>
                  <a:gd name="T48" fmla="*/ 226 w 249"/>
                  <a:gd name="T49" fmla="*/ 49 h 250"/>
                  <a:gd name="T50" fmla="*/ 242 w 249"/>
                  <a:gd name="T51" fmla="*/ 84 h 250"/>
                  <a:gd name="T52" fmla="*/ 249 w 249"/>
                  <a:gd name="T53" fmla="*/ 124 h 250"/>
                  <a:gd name="T54" fmla="*/ 242 w 249"/>
                  <a:gd name="T55" fmla="*/ 166 h 250"/>
                  <a:gd name="T56" fmla="*/ 226 w 249"/>
                  <a:gd name="T57" fmla="*/ 201 h 250"/>
                  <a:gd name="T58" fmla="*/ 200 w 249"/>
                  <a:gd name="T59" fmla="*/ 227 h 250"/>
                  <a:gd name="T60" fmla="*/ 165 w 249"/>
                  <a:gd name="T61" fmla="*/ 245 h 250"/>
                  <a:gd name="T62" fmla="*/ 123 w 249"/>
                  <a:gd name="T63" fmla="*/ 250 h 250"/>
                  <a:gd name="T64" fmla="*/ 84 w 249"/>
                  <a:gd name="T65" fmla="*/ 245 h 250"/>
                  <a:gd name="T66" fmla="*/ 49 w 249"/>
                  <a:gd name="T67" fmla="*/ 227 h 250"/>
                  <a:gd name="T68" fmla="*/ 23 w 249"/>
                  <a:gd name="T69" fmla="*/ 201 h 250"/>
                  <a:gd name="T70" fmla="*/ 5 w 249"/>
                  <a:gd name="T71" fmla="*/ 166 h 250"/>
                  <a:gd name="T72" fmla="*/ 0 w 249"/>
                  <a:gd name="T73" fmla="*/ 124 h 250"/>
                  <a:gd name="T74" fmla="*/ 5 w 249"/>
                  <a:gd name="T75" fmla="*/ 84 h 250"/>
                  <a:gd name="T76" fmla="*/ 23 w 249"/>
                  <a:gd name="T77" fmla="*/ 49 h 250"/>
                  <a:gd name="T78" fmla="*/ 49 w 249"/>
                  <a:gd name="T79" fmla="*/ 24 h 250"/>
                  <a:gd name="T80" fmla="*/ 84 w 249"/>
                  <a:gd name="T81" fmla="*/ 5 h 250"/>
                  <a:gd name="T82" fmla="*/ 123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3" y="31"/>
                    </a:moveTo>
                    <a:lnTo>
                      <a:pt x="93" y="35"/>
                    </a:lnTo>
                    <a:lnTo>
                      <a:pt x="70" y="49"/>
                    </a:lnTo>
                    <a:lnTo>
                      <a:pt x="49" y="68"/>
                    </a:lnTo>
                    <a:lnTo>
                      <a:pt x="37" y="96"/>
                    </a:lnTo>
                    <a:lnTo>
                      <a:pt x="35" y="124"/>
                    </a:lnTo>
                    <a:lnTo>
                      <a:pt x="37" y="154"/>
                    </a:lnTo>
                    <a:lnTo>
                      <a:pt x="49" y="182"/>
                    </a:lnTo>
                    <a:lnTo>
                      <a:pt x="70" y="201"/>
                    </a:lnTo>
                    <a:lnTo>
                      <a:pt x="93" y="215"/>
                    </a:lnTo>
                    <a:lnTo>
                      <a:pt x="123" y="220"/>
                    </a:lnTo>
                    <a:lnTo>
                      <a:pt x="154" y="215"/>
                    </a:lnTo>
                    <a:lnTo>
                      <a:pt x="179" y="201"/>
                    </a:lnTo>
                    <a:lnTo>
                      <a:pt x="198" y="182"/>
                    </a:lnTo>
                    <a:lnTo>
                      <a:pt x="210" y="154"/>
                    </a:lnTo>
                    <a:lnTo>
                      <a:pt x="214" y="124"/>
                    </a:lnTo>
                    <a:lnTo>
                      <a:pt x="210" y="96"/>
                    </a:lnTo>
                    <a:lnTo>
                      <a:pt x="198" y="68"/>
                    </a:lnTo>
                    <a:lnTo>
                      <a:pt x="179" y="49"/>
                    </a:lnTo>
                    <a:lnTo>
                      <a:pt x="154" y="35"/>
                    </a:lnTo>
                    <a:lnTo>
                      <a:pt x="123" y="31"/>
                    </a:lnTo>
                    <a:close/>
                    <a:moveTo>
                      <a:pt x="123" y="0"/>
                    </a:moveTo>
                    <a:lnTo>
                      <a:pt x="165" y="5"/>
                    </a:lnTo>
                    <a:lnTo>
                      <a:pt x="200" y="24"/>
                    </a:lnTo>
                    <a:lnTo>
                      <a:pt x="226" y="49"/>
                    </a:lnTo>
                    <a:lnTo>
                      <a:pt x="242" y="84"/>
                    </a:lnTo>
                    <a:lnTo>
                      <a:pt x="249" y="124"/>
                    </a:lnTo>
                    <a:lnTo>
                      <a:pt x="242" y="166"/>
                    </a:lnTo>
                    <a:lnTo>
                      <a:pt x="226" y="201"/>
                    </a:lnTo>
                    <a:lnTo>
                      <a:pt x="200" y="227"/>
                    </a:lnTo>
                    <a:lnTo>
                      <a:pt x="165" y="245"/>
                    </a:lnTo>
                    <a:lnTo>
                      <a:pt x="123" y="250"/>
                    </a:lnTo>
                    <a:lnTo>
                      <a:pt x="84" y="245"/>
                    </a:lnTo>
                    <a:lnTo>
                      <a:pt x="49" y="227"/>
                    </a:lnTo>
                    <a:lnTo>
                      <a:pt x="23" y="201"/>
                    </a:lnTo>
                    <a:lnTo>
                      <a:pt x="5" y="166"/>
                    </a:lnTo>
                    <a:lnTo>
                      <a:pt x="0" y="124"/>
                    </a:lnTo>
                    <a:lnTo>
                      <a:pt x="5" y="84"/>
                    </a:lnTo>
                    <a:lnTo>
                      <a:pt x="23" y="49"/>
                    </a:lnTo>
                    <a:lnTo>
                      <a:pt x="49" y="24"/>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p:cNvSpPr>
              <p:nvPr userDrawn="1"/>
            </p:nvSpPr>
            <p:spPr bwMode="auto">
              <a:xfrm>
                <a:off x="7718425" y="4773613"/>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8131175"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p:cNvSpPr>
              <p:nvPr userDrawn="1"/>
            </p:nvSpPr>
            <p:spPr bwMode="auto">
              <a:xfrm>
                <a:off x="8559800" y="4773613"/>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3 h 240"/>
                  <a:gd name="T10" fmla="*/ 145 w 159"/>
                  <a:gd name="T11" fmla="*/ 103 h 240"/>
                  <a:gd name="T12" fmla="*/ 145 w 159"/>
                  <a:gd name="T13" fmla="*/ 133 h 240"/>
                  <a:gd name="T14" fmla="*/ 31 w 159"/>
                  <a:gd name="T15" fmla="*/ 133 h 240"/>
                  <a:gd name="T16" fmla="*/ 31 w 159"/>
                  <a:gd name="T17" fmla="*/ 210 h 240"/>
                  <a:gd name="T18" fmla="*/ 159 w 159"/>
                  <a:gd name="T19" fmla="*/ 210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3"/>
                    </a:lnTo>
                    <a:lnTo>
                      <a:pt x="145" y="103"/>
                    </a:lnTo>
                    <a:lnTo>
                      <a:pt x="145" y="133"/>
                    </a:lnTo>
                    <a:lnTo>
                      <a:pt x="31" y="133"/>
                    </a:lnTo>
                    <a:lnTo>
                      <a:pt x="31" y="210"/>
                    </a:lnTo>
                    <a:lnTo>
                      <a:pt x="159" y="210"/>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p:cNvSpPr>
              <p:nvPr userDrawn="1"/>
            </p:nvSpPr>
            <p:spPr bwMode="auto">
              <a:xfrm>
                <a:off x="8863013" y="4765676"/>
                <a:ext cx="336550" cy="396875"/>
              </a:xfrm>
              <a:custGeom>
                <a:avLst/>
                <a:gdLst>
                  <a:gd name="T0" fmla="*/ 123 w 212"/>
                  <a:gd name="T1" fmla="*/ 0 h 250"/>
                  <a:gd name="T2" fmla="*/ 156 w 212"/>
                  <a:gd name="T3" fmla="*/ 3 h 250"/>
                  <a:gd name="T4" fmla="*/ 184 w 212"/>
                  <a:gd name="T5" fmla="*/ 17 h 250"/>
                  <a:gd name="T6" fmla="*/ 207 w 212"/>
                  <a:gd name="T7" fmla="*/ 38 h 250"/>
                  <a:gd name="T8" fmla="*/ 179 w 212"/>
                  <a:gd name="T9" fmla="*/ 56 h 250"/>
                  <a:gd name="T10" fmla="*/ 165 w 212"/>
                  <a:gd name="T11" fmla="*/ 42 h 250"/>
                  <a:gd name="T12" fmla="*/ 144 w 212"/>
                  <a:gd name="T13" fmla="*/ 33 h 250"/>
                  <a:gd name="T14" fmla="*/ 123 w 212"/>
                  <a:gd name="T15" fmla="*/ 31 h 250"/>
                  <a:gd name="T16" fmla="*/ 93 w 212"/>
                  <a:gd name="T17" fmla="*/ 35 h 250"/>
                  <a:gd name="T18" fmla="*/ 68 w 212"/>
                  <a:gd name="T19" fmla="*/ 49 h 250"/>
                  <a:gd name="T20" fmla="*/ 49 w 212"/>
                  <a:gd name="T21" fmla="*/ 70 h 250"/>
                  <a:gd name="T22" fmla="*/ 37 w 212"/>
                  <a:gd name="T23" fmla="*/ 96 h 250"/>
                  <a:gd name="T24" fmla="*/ 33 w 212"/>
                  <a:gd name="T25" fmla="*/ 126 h 250"/>
                  <a:gd name="T26" fmla="*/ 37 w 212"/>
                  <a:gd name="T27" fmla="*/ 157 h 250"/>
                  <a:gd name="T28" fmla="*/ 49 w 212"/>
                  <a:gd name="T29" fmla="*/ 182 h 250"/>
                  <a:gd name="T30" fmla="*/ 68 w 212"/>
                  <a:gd name="T31" fmla="*/ 201 h 250"/>
                  <a:gd name="T32" fmla="*/ 93 w 212"/>
                  <a:gd name="T33" fmla="*/ 215 h 250"/>
                  <a:gd name="T34" fmla="*/ 123 w 212"/>
                  <a:gd name="T35" fmla="*/ 220 h 250"/>
                  <a:gd name="T36" fmla="*/ 147 w 212"/>
                  <a:gd name="T37" fmla="*/ 217 h 250"/>
                  <a:gd name="T38" fmla="*/ 168 w 212"/>
                  <a:gd name="T39" fmla="*/ 206 h 250"/>
                  <a:gd name="T40" fmla="*/ 184 w 212"/>
                  <a:gd name="T41" fmla="*/ 189 h 250"/>
                  <a:gd name="T42" fmla="*/ 212 w 212"/>
                  <a:gd name="T43" fmla="*/ 208 h 250"/>
                  <a:gd name="T44" fmla="*/ 205 w 212"/>
                  <a:gd name="T45" fmla="*/ 217 h 250"/>
                  <a:gd name="T46" fmla="*/ 193 w 212"/>
                  <a:gd name="T47" fmla="*/ 229 h 250"/>
                  <a:gd name="T48" fmla="*/ 175 w 212"/>
                  <a:gd name="T49" fmla="*/ 238 h 250"/>
                  <a:gd name="T50" fmla="*/ 151 w 212"/>
                  <a:gd name="T51" fmla="*/ 248 h 250"/>
                  <a:gd name="T52" fmla="*/ 121 w 212"/>
                  <a:gd name="T53" fmla="*/ 250 h 250"/>
                  <a:gd name="T54" fmla="*/ 86 w 212"/>
                  <a:gd name="T55" fmla="*/ 245 h 250"/>
                  <a:gd name="T56" fmla="*/ 56 w 212"/>
                  <a:gd name="T57" fmla="*/ 231 h 250"/>
                  <a:gd name="T58" fmla="*/ 33 w 212"/>
                  <a:gd name="T59" fmla="*/ 213 h 250"/>
                  <a:gd name="T60" fmla="*/ 14 w 212"/>
                  <a:gd name="T61" fmla="*/ 187 h 250"/>
                  <a:gd name="T62" fmla="*/ 2 w 212"/>
                  <a:gd name="T63" fmla="*/ 157 h 250"/>
                  <a:gd name="T64" fmla="*/ 0 w 212"/>
                  <a:gd name="T65" fmla="*/ 126 h 250"/>
                  <a:gd name="T66" fmla="*/ 5 w 212"/>
                  <a:gd name="T67" fmla="*/ 84 h 250"/>
                  <a:gd name="T68" fmla="*/ 21 w 212"/>
                  <a:gd name="T69" fmla="*/ 49 h 250"/>
                  <a:gd name="T70" fmla="*/ 49 w 212"/>
                  <a:gd name="T71" fmla="*/ 24 h 250"/>
                  <a:gd name="T72" fmla="*/ 82 w 212"/>
                  <a:gd name="T73" fmla="*/ 5 h 250"/>
                  <a:gd name="T74" fmla="*/ 123 w 212"/>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23" y="0"/>
                    </a:moveTo>
                    <a:lnTo>
                      <a:pt x="156" y="3"/>
                    </a:lnTo>
                    <a:lnTo>
                      <a:pt x="184" y="17"/>
                    </a:lnTo>
                    <a:lnTo>
                      <a:pt x="207" y="38"/>
                    </a:lnTo>
                    <a:lnTo>
                      <a:pt x="179" y="56"/>
                    </a:lnTo>
                    <a:lnTo>
                      <a:pt x="165" y="42"/>
                    </a:lnTo>
                    <a:lnTo>
                      <a:pt x="144" y="33"/>
                    </a:lnTo>
                    <a:lnTo>
                      <a:pt x="123" y="31"/>
                    </a:lnTo>
                    <a:lnTo>
                      <a:pt x="93" y="35"/>
                    </a:lnTo>
                    <a:lnTo>
                      <a:pt x="68" y="49"/>
                    </a:lnTo>
                    <a:lnTo>
                      <a:pt x="49" y="70"/>
                    </a:lnTo>
                    <a:lnTo>
                      <a:pt x="37" y="96"/>
                    </a:lnTo>
                    <a:lnTo>
                      <a:pt x="33" y="126"/>
                    </a:lnTo>
                    <a:lnTo>
                      <a:pt x="37" y="157"/>
                    </a:lnTo>
                    <a:lnTo>
                      <a:pt x="49" y="182"/>
                    </a:lnTo>
                    <a:lnTo>
                      <a:pt x="68" y="201"/>
                    </a:lnTo>
                    <a:lnTo>
                      <a:pt x="93" y="215"/>
                    </a:lnTo>
                    <a:lnTo>
                      <a:pt x="123" y="220"/>
                    </a:lnTo>
                    <a:lnTo>
                      <a:pt x="147" y="217"/>
                    </a:lnTo>
                    <a:lnTo>
                      <a:pt x="168" y="206"/>
                    </a:lnTo>
                    <a:lnTo>
                      <a:pt x="184" y="189"/>
                    </a:lnTo>
                    <a:lnTo>
                      <a:pt x="212" y="208"/>
                    </a:lnTo>
                    <a:lnTo>
                      <a:pt x="205" y="217"/>
                    </a:lnTo>
                    <a:lnTo>
                      <a:pt x="193" y="229"/>
                    </a:lnTo>
                    <a:lnTo>
                      <a:pt x="175" y="238"/>
                    </a:lnTo>
                    <a:lnTo>
                      <a:pt x="151" y="248"/>
                    </a:lnTo>
                    <a:lnTo>
                      <a:pt x="121" y="250"/>
                    </a:lnTo>
                    <a:lnTo>
                      <a:pt x="86" y="245"/>
                    </a:lnTo>
                    <a:lnTo>
                      <a:pt x="56" y="231"/>
                    </a:lnTo>
                    <a:lnTo>
                      <a:pt x="33" y="213"/>
                    </a:lnTo>
                    <a:lnTo>
                      <a:pt x="14" y="187"/>
                    </a:lnTo>
                    <a:lnTo>
                      <a:pt x="2" y="157"/>
                    </a:lnTo>
                    <a:lnTo>
                      <a:pt x="0" y="126"/>
                    </a:lnTo>
                    <a:lnTo>
                      <a:pt x="5" y="84"/>
                    </a:lnTo>
                    <a:lnTo>
                      <a:pt x="21" y="49"/>
                    </a:lnTo>
                    <a:lnTo>
                      <a:pt x="49" y="24"/>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p:cNvSpPr>
              <p:nvPr userDrawn="1"/>
            </p:nvSpPr>
            <p:spPr bwMode="auto">
              <a:xfrm>
                <a:off x="9218613" y="4773613"/>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7"/>
              <p:cNvSpPr>
                <a:spLocks noChangeArrowheads="1"/>
              </p:cNvSpPr>
              <p:nvPr userDrawn="1"/>
            </p:nvSpPr>
            <p:spPr bwMode="auto">
              <a:xfrm>
                <a:off x="9569450" y="4773613"/>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noEditPoints="1"/>
              </p:cNvSpPr>
              <p:nvPr userDrawn="1"/>
            </p:nvSpPr>
            <p:spPr bwMode="auto">
              <a:xfrm>
                <a:off x="9683750" y="4765676"/>
                <a:ext cx="395288" cy="396875"/>
              </a:xfrm>
              <a:custGeom>
                <a:avLst/>
                <a:gdLst>
                  <a:gd name="T0" fmla="*/ 125 w 249"/>
                  <a:gd name="T1" fmla="*/ 31 h 250"/>
                  <a:gd name="T2" fmla="*/ 95 w 249"/>
                  <a:gd name="T3" fmla="*/ 35 h 250"/>
                  <a:gd name="T4" fmla="*/ 70 w 249"/>
                  <a:gd name="T5" fmla="*/ 49 h 250"/>
                  <a:gd name="T6" fmla="*/ 51 w 249"/>
                  <a:gd name="T7" fmla="*/ 68 h 250"/>
                  <a:gd name="T8" fmla="*/ 39 w 249"/>
                  <a:gd name="T9" fmla="*/ 96 h 250"/>
                  <a:gd name="T10" fmla="*/ 35 w 249"/>
                  <a:gd name="T11" fmla="*/ 124 h 250"/>
                  <a:gd name="T12" fmla="*/ 39 w 249"/>
                  <a:gd name="T13" fmla="*/ 154 h 250"/>
                  <a:gd name="T14" fmla="*/ 51 w 249"/>
                  <a:gd name="T15" fmla="*/ 182 h 250"/>
                  <a:gd name="T16" fmla="*/ 70 w 249"/>
                  <a:gd name="T17" fmla="*/ 201 h 250"/>
                  <a:gd name="T18" fmla="*/ 95 w 249"/>
                  <a:gd name="T19" fmla="*/ 215 h 250"/>
                  <a:gd name="T20" fmla="*/ 125 w 249"/>
                  <a:gd name="T21" fmla="*/ 220 h 250"/>
                  <a:gd name="T22" fmla="*/ 156 w 249"/>
                  <a:gd name="T23" fmla="*/ 215 h 250"/>
                  <a:gd name="T24" fmla="*/ 179 w 249"/>
                  <a:gd name="T25" fmla="*/ 201 h 250"/>
                  <a:gd name="T26" fmla="*/ 198 w 249"/>
                  <a:gd name="T27" fmla="*/ 182 h 250"/>
                  <a:gd name="T28" fmla="*/ 212 w 249"/>
                  <a:gd name="T29" fmla="*/ 154 h 250"/>
                  <a:gd name="T30" fmla="*/ 214 w 249"/>
                  <a:gd name="T31" fmla="*/ 124 h 250"/>
                  <a:gd name="T32" fmla="*/ 212 w 249"/>
                  <a:gd name="T33" fmla="*/ 96 h 250"/>
                  <a:gd name="T34" fmla="*/ 198 w 249"/>
                  <a:gd name="T35" fmla="*/ 68 h 250"/>
                  <a:gd name="T36" fmla="*/ 179 w 249"/>
                  <a:gd name="T37" fmla="*/ 49 h 250"/>
                  <a:gd name="T38" fmla="*/ 156 w 249"/>
                  <a:gd name="T39" fmla="*/ 35 h 250"/>
                  <a:gd name="T40" fmla="*/ 125 w 249"/>
                  <a:gd name="T41" fmla="*/ 31 h 250"/>
                  <a:gd name="T42" fmla="*/ 125 w 249"/>
                  <a:gd name="T43" fmla="*/ 0 h 250"/>
                  <a:gd name="T44" fmla="*/ 165 w 249"/>
                  <a:gd name="T45" fmla="*/ 5 h 250"/>
                  <a:gd name="T46" fmla="*/ 200 w 249"/>
                  <a:gd name="T47" fmla="*/ 24 h 250"/>
                  <a:gd name="T48" fmla="*/ 226 w 249"/>
                  <a:gd name="T49" fmla="*/ 49 h 250"/>
                  <a:gd name="T50" fmla="*/ 244 w 249"/>
                  <a:gd name="T51" fmla="*/ 84 h 250"/>
                  <a:gd name="T52" fmla="*/ 249 w 249"/>
                  <a:gd name="T53" fmla="*/ 124 h 250"/>
                  <a:gd name="T54" fmla="*/ 244 w 249"/>
                  <a:gd name="T55" fmla="*/ 166 h 250"/>
                  <a:gd name="T56" fmla="*/ 226 w 249"/>
                  <a:gd name="T57" fmla="*/ 201 h 250"/>
                  <a:gd name="T58" fmla="*/ 200 w 249"/>
                  <a:gd name="T59" fmla="*/ 227 h 250"/>
                  <a:gd name="T60" fmla="*/ 165 w 249"/>
                  <a:gd name="T61" fmla="*/ 245 h 250"/>
                  <a:gd name="T62" fmla="*/ 125 w 249"/>
                  <a:gd name="T63" fmla="*/ 250 h 250"/>
                  <a:gd name="T64" fmla="*/ 84 w 249"/>
                  <a:gd name="T65" fmla="*/ 245 h 250"/>
                  <a:gd name="T66" fmla="*/ 49 w 249"/>
                  <a:gd name="T67" fmla="*/ 227 h 250"/>
                  <a:gd name="T68" fmla="*/ 23 w 249"/>
                  <a:gd name="T69" fmla="*/ 201 h 250"/>
                  <a:gd name="T70" fmla="*/ 7 w 249"/>
                  <a:gd name="T71" fmla="*/ 166 h 250"/>
                  <a:gd name="T72" fmla="*/ 0 w 249"/>
                  <a:gd name="T73" fmla="*/ 124 h 250"/>
                  <a:gd name="T74" fmla="*/ 7 w 249"/>
                  <a:gd name="T75" fmla="*/ 84 h 250"/>
                  <a:gd name="T76" fmla="*/ 23 w 249"/>
                  <a:gd name="T77" fmla="*/ 49 h 250"/>
                  <a:gd name="T78" fmla="*/ 49 w 249"/>
                  <a:gd name="T79" fmla="*/ 24 h 250"/>
                  <a:gd name="T80" fmla="*/ 84 w 249"/>
                  <a:gd name="T81" fmla="*/ 5 h 250"/>
                  <a:gd name="T82" fmla="*/ 125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5" y="31"/>
                    </a:moveTo>
                    <a:lnTo>
                      <a:pt x="95" y="35"/>
                    </a:lnTo>
                    <a:lnTo>
                      <a:pt x="70" y="49"/>
                    </a:lnTo>
                    <a:lnTo>
                      <a:pt x="51" y="68"/>
                    </a:lnTo>
                    <a:lnTo>
                      <a:pt x="39" y="96"/>
                    </a:lnTo>
                    <a:lnTo>
                      <a:pt x="35" y="124"/>
                    </a:lnTo>
                    <a:lnTo>
                      <a:pt x="39" y="154"/>
                    </a:lnTo>
                    <a:lnTo>
                      <a:pt x="51" y="182"/>
                    </a:lnTo>
                    <a:lnTo>
                      <a:pt x="70" y="201"/>
                    </a:lnTo>
                    <a:lnTo>
                      <a:pt x="95" y="215"/>
                    </a:lnTo>
                    <a:lnTo>
                      <a:pt x="125" y="220"/>
                    </a:lnTo>
                    <a:lnTo>
                      <a:pt x="156" y="215"/>
                    </a:lnTo>
                    <a:lnTo>
                      <a:pt x="179" y="201"/>
                    </a:lnTo>
                    <a:lnTo>
                      <a:pt x="198" y="182"/>
                    </a:lnTo>
                    <a:lnTo>
                      <a:pt x="212" y="154"/>
                    </a:lnTo>
                    <a:lnTo>
                      <a:pt x="214" y="124"/>
                    </a:lnTo>
                    <a:lnTo>
                      <a:pt x="212" y="96"/>
                    </a:lnTo>
                    <a:lnTo>
                      <a:pt x="198" y="68"/>
                    </a:lnTo>
                    <a:lnTo>
                      <a:pt x="179" y="49"/>
                    </a:lnTo>
                    <a:lnTo>
                      <a:pt x="156" y="35"/>
                    </a:lnTo>
                    <a:lnTo>
                      <a:pt x="125" y="31"/>
                    </a:lnTo>
                    <a:close/>
                    <a:moveTo>
                      <a:pt x="125" y="0"/>
                    </a:moveTo>
                    <a:lnTo>
                      <a:pt x="165" y="5"/>
                    </a:lnTo>
                    <a:lnTo>
                      <a:pt x="200" y="24"/>
                    </a:lnTo>
                    <a:lnTo>
                      <a:pt x="226" y="49"/>
                    </a:lnTo>
                    <a:lnTo>
                      <a:pt x="244" y="84"/>
                    </a:lnTo>
                    <a:lnTo>
                      <a:pt x="249" y="124"/>
                    </a:lnTo>
                    <a:lnTo>
                      <a:pt x="244" y="166"/>
                    </a:lnTo>
                    <a:lnTo>
                      <a:pt x="226" y="201"/>
                    </a:lnTo>
                    <a:lnTo>
                      <a:pt x="200" y="227"/>
                    </a:lnTo>
                    <a:lnTo>
                      <a:pt x="165" y="245"/>
                    </a:lnTo>
                    <a:lnTo>
                      <a:pt x="125" y="250"/>
                    </a:lnTo>
                    <a:lnTo>
                      <a:pt x="84" y="245"/>
                    </a:lnTo>
                    <a:lnTo>
                      <a:pt x="49" y="227"/>
                    </a:lnTo>
                    <a:lnTo>
                      <a:pt x="23" y="201"/>
                    </a:lnTo>
                    <a:lnTo>
                      <a:pt x="7" y="166"/>
                    </a:lnTo>
                    <a:lnTo>
                      <a:pt x="0" y="124"/>
                    </a:lnTo>
                    <a:lnTo>
                      <a:pt x="7" y="84"/>
                    </a:lnTo>
                    <a:lnTo>
                      <a:pt x="23" y="49"/>
                    </a:lnTo>
                    <a:lnTo>
                      <a:pt x="49" y="24"/>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p:cNvSpPr>
              <p:nvPr userDrawn="1"/>
            </p:nvSpPr>
            <p:spPr bwMode="auto">
              <a:xfrm>
                <a:off x="10152063"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userDrawn="1"/>
            </p:nvSpPr>
            <p:spPr bwMode="auto">
              <a:xfrm>
                <a:off x="10547350" y="4765676"/>
                <a:ext cx="252413" cy="396875"/>
              </a:xfrm>
              <a:custGeom>
                <a:avLst/>
                <a:gdLst>
                  <a:gd name="T0" fmla="*/ 89 w 159"/>
                  <a:gd name="T1" fmla="*/ 0 h 250"/>
                  <a:gd name="T2" fmla="*/ 114 w 159"/>
                  <a:gd name="T3" fmla="*/ 3 h 250"/>
                  <a:gd name="T4" fmla="*/ 138 w 159"/>
                  <a:gd name="T5" fmla="*/ 10 h 250"/>
                  <a:gd name="T6" fmla="*/ 156 w 159"/>
                  <a:gd name="T7" fmla="*/ 26 h 250"/>
                  <a:gd name="T8" fmla="*/ 131 w 159"/>
                  <a:gd name="T9" fmla="*/ 52 h 250"/>
                  <a:gd name="T10" fmla="*/ 114 w 159"/>
                  <a:gd name="T11" fmla="*/ 35 h 250"/>
                  <a:gd name="T12" fmla="*/ 89 w 159"/>
                  <a:gd name="T13" fmla="*/ 31 h 250"/>
                  <a:gd name="T14" fmla="*/ 66 w 159"/>
                  <a:gd name="T15" fmla="*/ 33 h 250"/>
                  <a:gd name="T16" fmla="*/ 52 w 159"/>
                  <a:gd name="T17" fmla="*/ 42 h 250"/>
                  <a:gd name="T18" fmla="*/ 45 w 159"/>
                  <a:gd name="T19" fmla="*/ 54 h 250"/>
                  <a:gd name="T20" fmla="*/ 42 w 159"/>
                  <a:gd name="T21" fmla="*/ 66 h 250"/>
                  <a:gd name="T22" fmla="*/ 47 w 159"/>
                  <a:gd name="T23" fmla="*/ 84 h 250"/>
                  <a:gd name="T24" fmla="*/ 56 w 159"/>
                  <a:gd name="T25" fmla="*/ 94 h 250"/>
                  <a:gd name="T26" fmla="*/ 73 w 159"/>
                  <a:gd name="T27" fmla="*/ 103 h 250"/>
                  <a:gd name="T28" fmla="*/ 91 w 159"/>
                  <a:gd name="T29" fmla="*/ 110 h 250"/>
                  <a:gd name="T30" fmla="*/ 110 w 159"/>
                  <a:gd name="T31" fmla="*/ 115 h 250"/>
                  <a:gd name="T32" fmla="*/ 128 w 159"/>
                  <a:gd name="T33" fmla="*/ 124 h 250"/>
                  <a:gd name="T34" fmla="*/ 145 w 159"/>
                  <a:gd name="T35" fmla="*/ 136 h 250"/>
                  <a:gd name="T36" fmla="*/ 156 w 159"/>
                  <a:gd name="T37" fmla="*/ 152 h 250"/>
                  <a:gd name="T38" fmla="*/ 159 w 159"/>
                  <a:gd name="T39" fmla="*/ 178 h 250"/>
                  <a:gd name="T40" fmla="*/ 156 w 159"/>
                  <a:gd name="T41" fmla="*/ 203 h 250"/>
                  <a:gd name="T42" fmla="*/ 145 w 159"/>
                  <a:gd name="T43" fmla="*/ 222 h 250"/>
                  <a:gd name="T44" fmla="*/ 126 w 159"/>
                  <a:gd name="T45" fmla="*/ 238 h 250"/>
                  <a:gd name="T46" fmla="*/ 103 w 159"/>
                  <a:gd name="T47" fmla="*/ 248 h 250"/>
                  <a:gd name="T48" fmla="*/ 77 w 159"/>
                  <a:gd name="T49" fmla="*/ 250 h 250"/>
                  <a:gd name="T50" fmla="*/ 47 w 159"/>
                  <a:gd name="T51" fmla="*/ 248 h 250"/>
                  <a:gd name="T52" fmla="*/ 21 w 159"/>
                  <a:gd name="T53" fmla="*/ 236 h 250"/>
                  <a:gd name="T54" fmla="*/ 0 w 159"/>
                  <a:gd name="T55" fmla="*/ 217 h 250"/>
                  <a:gd name="T56" fmla="*/ 26 w 159"/>
                  <a:gd name="T57" fmla="*/ 194 h 250"/>
                  <a:gd name="T58" fmla="*/ 40 w 159"/>
                  <a:gd name="T59" fmla="*/ 210 h 250"/>
                  <a:gd name="T60" fmla="*/ 59 w 159"/>
                  <a:gd name="T61" fmla="*/ 217 h 250"/>
                  <a:gd name="T62" fmla="*/ 77 w 159"/>
                  <a:gd name="T63" fmla="*/ 220 h 250"/>
                  <a:gd name="T64" fmla="*/ 93 w 159"/>
                  <a:gd name="T65" fmla="*/ 217 h 250"/>
                  <a:gd name="T66" fmla="*/ 110 w 159"/>
                  <a:gd name="T67" fmla="*/ 210 h 250"/>
                  <a:gd name="T68" fmla="*/ 121 w 159"/>
                  <a:gd name="T69" fmla="*/ 199 h 250"/>
                  <a:gd name="T70" fmla="*/ 126 w 159"/>
                  <a:gd name="T71" fmla="*/ 180 h 250"/>
                  <a:gd name="T72" fmla="*/ 121 w 159"/>
                  <a:gd name="T73" fmla="*/ 166 h 250"/>
                  <a:gd name="T74" fmla="*/ 110 w 159"/>
                  <a:gd name="T75" fmla="*/ 154 h 250"/>
                  <a:gd name="T76" fmla="*/ 96 w 159"/>
                  <a:gd name="T77" fmla="*/ 147 h 250"/>
                  <a:gd name="T78" fmla="*/ 77 w 159"/>
                  <a:gd name="T79" fmla="*/ 140 h 250"/>
                  <a:gd name="T80" fmla="*/ 56 w 159"/>
                  <a:gd name="T81" fmla="*/ 133 h 250"/>
                  <a:gd name="T82" fmla="*/ 38 w 159"/>
                  <a:gd name="T83" fmla="*/ 126 h 250"/>
                  <a:gd name="T84" fmla="*/ 21 w 159"/>
                  <a:gd name="T85" fmla="*/ 112 h 250"/>
                  <a:gd name="T86" fmla="*/ 12 w 159"/>
                  <a:gd name="T87" fmla="*/ 94 h 250"/>
                  <a:gd name="T88" fmla="*/ 7 w 159"/>
                  <a:gd name="T89" fmla="*/ 66 h 250"/>
                  <a:gd name="T90" fmla="*/ 10 w 159"/>
                  <a:gd name="T91" fmla="*/ 49 h 250"/>
                  <a:gd name="T92" fmla="*/ 19 w 159"/>
                  <a:gd name="T93" fmla="*/ 31 h 250"/>
                  <a:gd name="T94" fmla="*/ 35 w 159"/>
                  <a:gd name="T95" fmla="*/ 14 h 250"/>
                  <a:gd name="T96" fmla="*/ 59 w 159"/>
                  <a:gd name="T97" fmla="*/ 3 h 250"/>
                  <a:gd name="T98" fmla="*/ 89 w 159"/>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50">
                    <a:moveTo>
                      <a:pt x="89" y="0"/>
                    </a:moveTo>
                    <a:lnTo>
                      <a:pt x="114" y="3"/>
                    </a:lnTo>
                    <a:lnTo>
                      <a:pt x="138" y="10"/>
                    </a:lnTo>
                    <a:lnTo>
                      <a:pt x="156" y="26"/>
                    </a:lnTo>
                    <a:lnTo>
                      <a:pt x="131" y="52"/>
                    </a:lnTo>
                    <a:lnTo>
                      <a:pt x="114" y="35"/>
                    </a:lnTo>
                    <a:lnTo>
                      <a:pt x="89" y="31"/>
                    </a:lnTo>
                    <a:lnTo>
                      <a:pt x="66" y="33"/>
                    </a:lnTo>
                    <a:lnTo>
                      <a:pt x="52" y="42"/>
                    </a:lnTo>
                    <a:lnTo>
                      <a:pt x="45" y="54"/>
                    </a:lnTo>
                    <a:lnTo>
                      <a:pt x="42" y="66"/>
                    </a:lnTo>
                    <a:lnTo>
                      <a:pt x="47" y="84"/>
                    </a:lnTo>
                    <a:lnTo>
                      <a:pt x="56" y="94"/>
                    </a:lnTo>
                    <a:lnTo>
                      <a:pt x="73" y="103"/>
                    </a:lnTo>
                    <a:lnTo>
                      <a:pt x="91" y="110"/>
                    </a:lnTo>
                    <a:lnTo>
                      <a:pt x="110" y="115"/>
                    </a:lnTo>
                    <a:lnTo>
                      <a:pt x="128" y="124"/>
                    </a:lnTo>
                    <a:lnTo>
                      <a:pt x="145" y="136"/>
                    </a:lnTo>
                    <a:lnTo>
                      <a:pt x="156" y="152"/>
                    </a:lnTo>
                    <a:lnTo>
                      <a:pt x="159" y="178"/>
                    </a:lnTo>
                    <a:lnTo>
                      <a:pt x="156" y="203"/>
                    </a:lnTo>
                    <a:lnTo>
                      <a:pt x="145" y="222"/>
                    </a:lnTo>
                    <a:lnTo>
                      <a:pt x="126" y="238"/>
                    </a:lnTo>
                    <a:lnTo>
                      <a:pt x="103" y="248"/>
                    </a:lnTo>
                    <a:lnTo>
                      <a:pt x="77" y="250"/>
                    </a:lnTo>
                    <a:lnTo>
                      <a:pt x="47" y="248"/>
                    </a:lnTo>
                    <a:lnTo>
                      <a:pt x="21" y="236"/>
                    </a:lnTo>
                    <a:lnTo>
                      <a:pt x="0" y="217"/>
                    </a:lnTo>
                    <a:lnTo>
                      <a:pt x="26" y="194"/>
                    </a:lnTo>
                    <a:lnTo>
                      <a:pt x="40" y="210"/>
                    </a:lnTo>
                    <a:lnTo>
                      <a:pt x="59" y="217"/>
                    </a:lnTo>
                    <a:lnTo>
                      <a:pt x="77" y="220"/>
                    </a:lnTo>
                    <a:lnTo>
                      <a:pt x="93" y="217"/>
                    </a:lnTo>
                    <a:lnTo>
                      <a:pt x="110" y="210"/>
                    </a:lnTo>
                    <a:lnTo>
                      <a:pt x="121" y="199"/>
                    </a:lnTo>
                    <a:lnTo>
                      <a:pt x="126" y="180"/>
                    </a:lnTo>
                    <a:lnTo>
                      <a:pt x="121" y="166"/>
                    </a:lnTo>
                    <a:lnTo>
                      <a:pt x="110" y="154"/>
                    </a:lnTo>
                    <a:lnTo>
                      <a:pt x="96" y="147"/>
                    </a:lnTo>
                    <a:lnTo>
                      <a:pt x="77" y="140"/>
                    </a:lnTo>
                    <a:lnTo>
                      <a:pt x="56" y="133"/>
                    </a:lnTo>
                    <a:lnTo>
                      <a:pt x="38" y="126"/>
                    </a:lnTo>
                    <a:lnTo>
                      <a:pt x="21" y="112"/>
                    </a:lnTo>
                    <a:lnTo>
                      <a:pt x="12" y="94"/>
                    </a:lnTo>
                    <a:lnTo>
                      <a:pt x="7" y="66"/>
                    </a:lnTo>
                    <a:lnTo>
                      <a:pt x="10" y="49"/>
                    </a:lnTo>
                    <a:lnTo>
                      <a:pt x="19" y="31"/>
                    </a:lnTo>
                    <a:lnTo>
                      <a:pt x="35" y="14"/>
                    </a:lnTo>
                    <a:lnTo>
                      <a:pt x="59" y="3"/>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p:cNvSpPr>
              <p:nvPr userDrawn="1"/>
            </p:nvSpPr>
            <p:spPr bwMode="auto">
              <a:xfrm>
                <a:off x="4743450" y="5280026"/>
                <a:ext cx="239713" cy="382588"/>
              </a:xfrm>
              <a:custGeom>
                <a:avLst/>
                <a:gdLst>
                  <a:gd name="T0" fmla="*/ 0 w 151"/>
                  <a:gd name="T1" fmla="*/ 0 h 241"/>
                  <a:gd name="T2" fmla="*/ 151 w 151"/>
                  <a:gd name="T3" fmla="*/ 0 h 241"/>
                  <a:gd name="T4" fmla="*/ 151 w 151"/>
                  <a:gd name="T5" fmla="*/ 31 h 241"/>
                  <a:gd name="T6" fmla="*/ 33 w 151"/>
                  <a:gd name="T7" fmla="*/ 31 h 241"/>
                  <a:gd name="T8" fmla="*/ 33 w 151"/>
                  <a:gd name="T9" fmla="*/ 105 h 241"/>
                  <a:gd name="T10" fmla="*/ 142 w 151"/>
                  <a:gd name="T11" fmla="*/ 105 h 241"/>
                  <a:gd name="T12" fmla="*/ 142 w 151"/>
                  <a:gd name="T13" fmla="*/ 136 h 241"/>
                  <a:gd name="T14" fmla="*/ 33 w 151"/>
                  <a:gd name="T15" fmla="*/ 136 h 241"/>
                  <a:gd name="T16" fmla="*/ 33 w 151"/>
                  <a:gd name="T17" fmla="*/ 241 h 241"/>
                  <a:gd name="T18" fmla="*/ 0 w 151"/>
                  <a:gd name="T19" fmla="*/ 241 h 241"/>
                  <a:gd name="T20" fmla="*/ 0 w 151"/>
                  <a:gd name="T2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1">
                    <a:moveTo>
                      <a:pt x="0" y="0"/>
                    </a:moveTo>
                    <a:lnTo>
                      <a:pt x="151" y="0"/>
                    </a:lnTo>
                    <a:lnTo>
                      <a:pt x="151" y="31"/>
                    </a:lnTo>
                    <a:lnTo>
                      <a:pt x="33" y="31"/>
                    </a:lnTo>
                    <a:lnTo>
                      <a:pt x="33" y="105"/>
                    </a:lnTo>
                    <a:lnTo>
                      <a:pt x="142" y="105"/>
                    </a:lnTo>
                    <a:lnTo>
                      <a:pt x="142" y="136"/>
                    </a:lnTo>
                    <a:lnTo>
                      <a:pt x="33" y="136"/>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noEditPoints="1"/>
              </p:cNvSpPr>
              <p:nvPr userDrawn="1"/>
            </p:nvSpPr>
            <p:spPr bwMode="auto">
              <a:xfrm>
                <a:off x="5021263" y="5268913"/>
                <a:ext cx="395288" cy="400050"/>
              </a:xfrm>
              <a:custGeom>
                <a:avLst/>
                <a:gdLst>
                  <a:gd name="T0" fmla="*/ 125 w 249"/>
                  <a:gd name="T1" fmla="*/ 33 h 252"/>
                  <a:gd name="T2" fmla="*/ 95 w 249"/>
                  <a:gd name="T3" fmla="*/ 38 h 252"/>
                  <a:gd name="T4" fmla="*/ 70 w 249"/>
                  <a:gd name="T5" fmla="*/ 49 h 252"/>
                  <a:gd name="T6" fmla="*/ 51 w 249"/>
                  <a:gd name="T7" fmla="*/ 70 h 252"/>
                  <a:gd name="T8" fmla="*/ 39 w 249"/>
                  <a:gd name="T9" fmla="*/ 98 h 252"/>
                  <a:gd name="T10" fmla="*/ 35 w 249"/>
                  <a:gd name="T11" fmla="*/ 126 h 252"/>
                  <a:gd name="T12" fmla="*/ 39 w 249"/>
                  <a:gd name="T13" fmla="*/ 157 h 252"/>
                  <a:gd name="T14" fmla="*/ 51 w 249"/>
                  <a:gd name="T15" fmla="*/ 182 h 252"/>
                  <a:gd name="T16" fmla="*/ 70 w 249"/>
                  <a:gd name="T17" fmla="*/ 203 h 252"/>
                  <a:gd name="T18" fmla="*/ 95 w 249"/>
                  <a:gd name="T19" fmla="*/ 217 h 252"/>
                  <a:gd name="T20" fmla="*/ 125 w 249"/>
                  <a:gd name="T21" fmla="*/ 222 h 252"/>
                  <a:gd name="T22" fmla="*/ 156 w 249"/>
                  <a:gd name="T23" fmla="*/ 217 h 252"/>
                  <a:gd name="T24" fmla="*/ 179 w 249"/>
                  <a:gd name="T25" fmla="*/ 203 h 252"/>
                  <a:gd name="T26" fmla="*/ 200 w 249"/>
                  <a:gd name="T27" fmla="*/ 182 h 252"/>
                  <a:gd name="T28" fmla="*/ 212 w 249"/>
                  <a:gd name="T29" fmla="*/ 157 h 252"/>
                  <a:gd name="T30" fmla="*/ 214 w 249"/>
                  <a:gd name="T31" fmla="*/ 126 h 252"/>
                  <a:gd name="T32" fmla="*/ 212 w 249"/>
                  <a:gd name="T33" fmla="*/ 98 h 252"/>
                  <a:gd name="T34" fmla="*/ 200 w 249"/>
                  <a:gd name="T35" fmla="*/ 70 h 252"/>
                  <a:gd name="T36" fmla="*/ 179 w 249"/>
                  <a:gd name="T37" fmla="*/ 49 h 252"/>
                  <a:gd name="T38" fmla="*/ 156 w 249"/>
                  <a:gd name="T39" fmla="*/ 38 h 252"/>
                  <a:gd name="T40" fmla="*/ 125 w 249"/>
                  <a:gd name="T41" fmla="*/ 33 h 252"/>
                  <a:gd name="T42" fmla="*/ 125 w 249"/>
                  <a:gd name="T43" fmla="*/ 0 h 252"/>
                  <a:gd name="T44" fmla="*/ 165 w 249"/>
                  <a:gd name="T45" fmla="*/ 7 h 252"/>
                  <a:gd name="T46" fmla="*/ 200 w 249"/>
                  <a:gd name="T47" fmla="*/ 26 h 252"/>
                  <a:gd name="T48" fmla="*/ 226 w 249"/>
                  <a:gd name="T49" fmla="*/ 52 h 252"/>
                  <a:gd name="T50" fmla="*/ 244 w 249"/>
                  <a:gd name="T51" fmla="*/ 87 h 252"/>
                  <a:gd name="T52" fmla="*/ 249 w 249"/>
                  <a:gd name="T53" fmla="*/ 126 h 252"/>
                  <a:gd name="T54" fmla="*/ 244 w 249"/>
                  <a:gd name="T55" fmla="*/ 168 h 252"/>
                  <a:gd name="T56" fmla="*/ 226 w 249"/>
                  <a:gd name="T57" fmla="*/ 203 h 252"/>
                  <a:gd name="T58" fmla="*/ 200 w 249"/>
                  <a:gd name="T59" fmla="*/ 229 h 252"/>
                  <a:gd name="T60" fmla="*/ 165 w 249"/>
                  <a:gd name="T61" fmla="*/ 248 h 252"/>
                  <a:gd name="T62" fmla="*/ 125 w 249"/>
                  <a:gd name="T63" fmla="*/ 252 h 252"/>
                  <a:gd name="T64" fmla="*/ 84 w 249"/>
                  <a:gd name="T65" fmla="*/ 248 h 252"/>
                  <a:gd name="T66" fmla="*/ 49 w 249"/>
                  <a:gd name="T67" fmla="*/ 229 h 252"/>
                  <a:gd name="T68" fmla="*/ 23 w 249"/>
                  <a:gd name="T69" fmla="*/ 203 h 252"/>
                  <a:gd name="T70" fmla="*/ 7 w 249"/>
                  <a:gd name="T71" fmla="*/ 168 h 252"/>
                  <a:gd name="T72" fmla="*/ 0 w 249"/>
                  <a:gd name="T73" fmla="*/ 126 h 252"/>
                  <a:gd name="T74" fmla="*/ 7 w 249"/>
                  <a:gd name="T75" fmla="*/ 87 h 252"/>
                  <a:gd name="T76" fmla="*/ 23 w 249"/>
                  <a:gd name="T77" fmla="*/ 52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8"/>
                    </a:lnTo>
                    <a:lnTo>
                      <a:pt x="70" y="49"/>
                    </a:lnTo>
                    <a:lnTo>
                      <a:pt x="51" y="70"/>
                    </a:lnTo>
                    <a:lnTo>
                      <a:pt x="39" y="98"/>
                    </a:lnTo>
                    <a:lnTo>
                      <a:pt x="35" y="126"/>
                    </a:lnTo>
                    <a:lnTo>
                      <a:pt x="39" y="157"/>
                    </a:lnTo>
                    <a:lnTo>
                      <a:pt x="51" y="182"/>
                    </a:lnTo>
                    <a:lnTo>
                      <a:pt x="70" y="203"/>
                    </a:lnTo>
                    <a:lnTo>
                      <a:pt x="95" y="217"/>
                    </a:lnTo>
                    <a:lnTo>
                      <a:pt x="125" y="222"/>
                    </a:lnTo>
                    <a:lnTo>
                      <a:pt x="156" y="217"/>
                    </a:lnTo>
                    <a:lnTo>
                      <a:pt x="179" y="203"/>
                    </a:lnTo>
                    <a:lnTo>
                      <a:pt x="200" y="182"/>
                    </a:lnTo>
                    <a:lnTo>
                      <a:pt x="212" y="157"/>
                    </a:lnTo>
                    <a:lnTo>
                      <a:pt x="214" y="126"/>
                    </a:lnTo>
                    <a:lnTo>
                      <a:pt x="212" y="98"/>
                    </a:lnTo>
                    <a:lnTo>
                      <a:pt x="200" y="70"/>
                    </a:lnTo>
                    <a:lnTo>
                      <a:pt x="179" y="49"/>
                    </a:lnTo>
                    <a:lnTo>
                      <a:pt x="156" y="38"/>
                    </a:lnTo>
                    <a:lnTo>
                      <a:pt x="125" y="33"/>
                    </a:lnTo>
                    <a:close/>
                    <a:moveTo>
                      <a:pt x="125" y="0"/>
                    </a:moveTo>
                    <a:lnTo>
                      <a:pt x="165" y="7"/>
                    </a:lnTo>
                    <a:lnTo>
                      <a:pt x="200" y="26"/>
                    </a:lnTo>
                    <a:lnTo>
                      <a:pt x="226" y="52"/>
                    </a:lnTo>
                    <a:lnTo>
                      <a:pt x="244" y="87"/>
                    </a:lnTo>
                    <a:lnTo>
                      <a:pt x="249" y="126"/>
                    </a:lnTo>
                    <a:lnTo>
                      <a:pt x="244" y="168"/>
                    </a:lnTo>
                    <a:lnTo>
                      <a:pt x="226" y="203"/>
                    </a:lnTo>
                    <a:lnTo>
                      <a:pt x="200" y="229"/>
                    </a:lnTo>
                    <a:lnTo>
                      <a:pt x="165" y="248"/>
                    </a:lnTo>
                    <a:lnTo>
                      <a:pt x="125" y="252"/>
                    </a:lnTo>
                    <a:lnTo>
                      <a:pt x="84" y="248"/>
                    </a:lnTo>
                    <a:lnTo>
                      <a:pt x="49" y="229"/>
                    </a:lnTo>
                    <a:lnTo>
                      <a:pt x="23" y="203"/>
                    </a:lnTo>
                    <a:lnTo>
                      <a:pt x="7" y="168"/>
                    </a:lnTo>
                    <a:lnTo>
                      <a:pt x="0" y="126"/>
                    </a:lnTo>
                    <a:lnTo>
                      <a:pt x="7" y="87"/>
                    </a:lnTo>
                    <a:lnTo>
                      <a:pt x="23" y="52"/>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noEditPoints="1"/>
              </p:cNvSpPr>
              <p:nvPr userDrawn="1"/>
            </p:nvSpPr>
            <p:spPr bwMode="auto">
              <a:xfrm>
                <a:off x="5483225" y="5280026"/>
                <a:ext cx="269875" cy="382588"/>
              </a:xfrm>
              <a:custGeom>
                <a:avLst/>
                <a:gdLst>
                  <a:gd name="T0" fmla="*/ 32 w 170"/>
                  <a:gd name="T1" fmla="*/ 28 h 241"/>
                  <a:gd name="T2" fmla="*/ 32 w 170"/>
                  <a:gd name="T3" fmla="*/ 105 h 241"/>
                  <a:gd name="T4" fmla="*/ 74 w 170"/>
                  <a:gd name="T5" fmla="*/ 105 h 241"/>
                  <a:gd name="T6" fmla="*/ 90 w 170"/>
                  <a:gd name="T7" fmla="*/ 105 h 241"/>
                  <a:gd name="T8" fmla="*/ 104 w 170"/>
                  <a:gd name="T9" fmla="*/ 101 h 241"/>
                  <a:gd name="T10" fmla="*/ 116 w 170"/>
                  <a:gd name="T11" fmla="*/ 96 h 241"/>
                  <a:gd name="T12" fmla="*/ 123 w 170"/>
                  <a:gd name="T13" fmla="*/ 84 h 241"/>
                  <a:gd name="T14" fmla="*/ 125 w 170"/>
                  <a:gd name="T15" fmla="*/ 68 h 241"/>
                  <a:gd name="T16" fmla="*/ 123 w 170"/>
                  <a:gd name="T17" fmla="*/ 52 h 241"/>
                  <a:gd name="T18" fmla="*/ 116 w 170"/>
                  <a:gd name="T19" fmla="*/ 40 h 241"/>
                  <a:gd name="T20" fmla="*/ 104 w 170"/>
                  <a:gd name="T21" fmla="*/ 33 h 241"/>
                  <a:gd name="T22" fmla="*/ 90 w 170"/>
                  <a:gd name="T23" fmla="*/ 31 h 241"/>
                  <a:gd name="T24" fmla="*/ 74 w 170"/>
                  <a:gd name="T25" fmla="*/ 28 h 241"/>
                  <a:gd name="T26" fmla="*/ 32 w 170"/>
                  <a:gd name="T27" fmla="*/ 28 h 241"/>
                  <a:gd name="T28" fmla="*/ 0 w 170"/>
                  <a:gd name="T29" fmla="*/ 0 h 241"/>
                  <a:gd name="T30" fmla="*/ 83 w 170"/>
                  <a:gd name="T31" fmla="*/ 0 h 241"/>
                  <a:gd name="T32" fmla="*/ 111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2 w 170"/>
                  <a:gd name="T51" fmla="*/ 131 h 241"/>
                  <a:gd name="T52" fmla="*/ 170 w 170"/>
                  <a:gd name="T53" fmla="*/ 241 h 241"/>
                  <a:gd name="T54" fmla="*/ 130 w 170"/>
                  <a:gd name="T55" fmla="*/ 241 h 241"/>
                  <a:gd name="T56" fmla="*/ 69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90" y="105"/>
                    </a:lnTo>
                    <a:lnTo>
                      <a:pt x="104" y="101"/>
                    </a:lnTo>
                    <a:lnTo>
                      <a:pt x="116" y="96"/>
                    </a:lnTo>
                    <a:lnTo>
                      <a:pt x="123" y="84"/>
                    </a:lnTo>
                    <a:lnTo>
                      <a:pt x="125" y="68"/>
                    </a:lnTo>
                    <a:lnTo>
                      <a:pt x="123" y="52"/>
                    </a:lnTo>
                    <a:lnTo>
                      <a:pt x="116" y="40"/>
                    </a:lnTo>
                    <a:lnTo>
                      <a:pt x="104" y="33"/>
                    </a:lnTo>
                    <a:lnTo>
                      <a:pt x="90" y="31"/>
                    </a:lnTo>
                    <a:lnTo>
                      <a:pt x="74" y="28"/>
                    </a:lnTo>
                    <a:lnTo>
                      <a:pt x="32" y="28"/>
                    </a:lnTo>
                    <a:close/>
                    <a:moveTo>
                      <a:pt x="0" y="0"/>
                    </a:moveTo>
                    <a:lnTo>
                      <a:pt x="83" y="0"/>
                    </a:lnTo>
                    <a:lnTo>
                      <a:pt x="111" y="3"/>
                    </a:lnTo>
                    <a:lnTo>
                      <a:pt x="130" y="12"/>
                    </a:lnTo>
                    <a:lnTo>
                      <a:pt x="144" y="24"/>
                    </a:lnTo>
                    <a:lnTo>
                      <a:pt x="153" y="38"/>
                    </a:lnTo>
                    <a:lnTo>
                      <a:pt x="158" y="52"/>
                    </a:lnTo>
                    <a:lnTo>
                      <a:pt x="160" y="68"/>
                    </a:lnTo>
                    <a:lnTo>
                      <a:pt x="156" y="89"/>
                    </a:lnTo>
                    <a:lnTo>
                      <a:pt x="144" y="110"/>
                    </a:lnTo>
                    <a:lnTo>
                      <a:pt x="125" y="124"/>
                    </a:lnTo>
                    <a:lnTo>
                      <a:pt x="102" y="131"/>
                    </a:lnTo>
                    <a:lnTo>
                      <a:pt x="170" y="241"/>
                    </a:lnTo>
                    <a:lnTo>
                      <a:pt x="130" y="241"/>
                    </a:lnTo>
                    <a:lnTo>
                      <a:pt x="69"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noEditPoints="1"/>
              </p:cNvSpPr>
              <p:nvPr userDrawn="1"/>
            </p:nvSpPr>
            <p:spPr bwMode="auto">
              <a:xfrm>
                <a:off x="5895975" y="5280026"/>
                <a:ext cx="373063" cy="382588"/>
              </a:xfrm>
              <a:custGeom>
                <a:avLst/>
                <a:gdLst>
                  <a:gd name="T0" fmla="*/ 117 w 235"/>
                  <a:gd name="T1" fmla="*/ 42 h 241"/>
                  <a:gd name="T2" fmla="*/ 72 w 235"/>
                  <a:gd name="T3" fmla="*/ 152 h 241"/>
                  <a:gd name="T4" fmla="*/ 163 w 235"/>
                  <a:gd name="T5" fmla="*/ 152 h 241"/>
                  <a:gd name="T6" fmla="*/ 119 w 235"/>
                  <a:gd name="T7" fmla="*/ 42 h 241"/>
                  <a:gd name="T8" fmla="*/ 117 w 235"/>
                  <a:gd name="T9" fmla="*/ 42 h 241"/>
                  <a:gd name="T10" fmla="*/ 105 w 235"/>
                  <a:gd name="T11" fmla="*/ 0 h 241"/>
                  <a:gd name="T12" fmla="*/ 135 w 235"/>
                  <a:gd name="T13" fmla="*/ 0 h 241"/>
                  <a:gd name="T14" fmla="*/ 235 w 235"/>
                  <a:gd name="T15" fmla="*/ 241 h 241"/>
                  <a:gd name="T16" fmla="*/ 198 w 235"/>
                  <a:gd name="T17" fmla="*/ 241 h 241"/>
                  <a:gd name="T18" fmla="*/ 175 w 235"/>
                  <a:gd name="T19" fmla="*/ 180 h 241"/>
                  <a:gd name="T20" fmla="*/ 61 w 235"/>
                  <a:gd name="T21" fmla="*/ 180 h 241"/>
                  <a:gd name="T22" fmla="*/ 38 w 235"/>
                  <a:gd name="T23" fmla="*/ 241 h 241"/>
                  <a:gd name="T24" fmla="*/ 0 w 235"/>
                  <a:gd name="T25" fmla="*/ 241 h 241"/>
                  <a:gd name="T26" fmla="*/ 105 w 235"/>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1">
                    <a:moveTo>
                      <a:pt x="117" y="42"/>
                    </a:moveTo>
                    <a:lnTo>
                      <a:pt x="72" y="152"/>
                    </a:lnTo>
                    <a:lnTo>
                      <a:pt x="163" y="152"/>
                    </a:lnTo>
                    <a:lnTo>
                      <a:pt x="119" y="42"/>
                    </a:lnTo>
                    <a:lnTo>
                      <a:pt x="117" y="42"/>
                    </a:lnTo>
                    <a:close/>
                    <a:moveTo>
                      <a:pt x="105" y="0"/>
                    </a:moveTo>
                    <a:lnTo>
                      <a:pt x="135" y="0"/>
                    </a:lnTo>
                    <a:lnTo>
                      <a:pt x="235" y="241"/>
                    </a:lnTo>
                    <a:lnTo>
                      <a:pt x="198" y="241"/>
                    </a:lnTo>
                    <a:lnTo>
                      <a:pt x="175" y="180"/>
                    </a:lnTo>
                    <a:lnTo>
                      <a:pt x="61" y="180"/>
                    </a:lnTo>
                    <a:lnTo>
                      <a:pt x="38"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userDrawn="1"/>
            </p:nvSpPr>
            <p:spPr bwMode="auto">
              <a:xfrm>
                <a:off x="6421438" y="5268913"/>
                <a:ext cx="254000" cy="400050"/>
              </a:xfrm>
              <a:custGeom>
                <a:avLst/>
                <a:gdLst>
                  <a:gd name="T0" fmla="*/ 88 w 160"/>
                  <a:gd name="T1" fmla="*/ 0 h 252"/>
                  <a:gd name="T2" fmla="*/ 114 w 160"/>
                  <a:gd name="T3" fmla="*/ 3 h 252"/>
                  <a:gd name="T4" fmla="*/ 137 w 160"/>
                  <a:gd name="T5" fmla="*/ 12 h 252"/>
                  <a:gd name="T6" fmla="*/ 158 w 160"/>
                  <a:gd name="T7" fmla="*/ 28 h 252"/>
                  <a:gd name="T8" fmla="*/ 130 w 160"/>
                  <a:gd name="T9" fmla="*/ 54 h 252"/>
                  <a:gd name="T10" fmla="*/ 114 w 160"/>
                  <a:gd name="T11" fmla="*/ 38 h 252"/>
                  <a:gd name="T12" fmla="*/ 88 w 160"/>
                  <a:gd name="T13" fmla="*/ 33 h 252"/>
                  <a:gd name="T14" fmla="*/ 65 w 160"/>
                  <a:gd name="T15" fmla="*/ 35 h 252"/>
                  <a:gd name="T16" fmla="*/ 51 w 160"/>
                  <a:gd name="T17" fmla="*/ 45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10 h 252"/>
                  <a:gd name="T30" fmla="*/ 112 w 160"/>
                  <a:gd name="T31" fmla="*/ 117 h 252"/>
                  <a:gd name="T32" fmla="*/ 130 w 160"/>
                  <a:gd name="T33" fmla="*/ 126 h 252"/>
                  <a:gd name="T34" fmla="*/ 144 w 160"/>
                  <a:gd name="T35" fmla="*/ 138 h 252"/>
                  <a:gd name="T36" fmla="*/ 156 w 160"/>
                  <a:gd name="T37" fmla="*/ 154 h 252"/>
                  <a:gd name="T38" fmla="*/ 160 w 160"/>
                  <a:gd name="T39" fmla="*/ 180 h 252"/>
                  <a:gd name="T40" fmla="*/ 156 w 160"/>
                  <a:gd name="T41" fmla="*/ 203 h 252"/>
                  <a:gd name="T42" fmla="*/ 144 w 160"/>
                  <a:gd name="T43" fmla="*/ 224 h 252"/>
                  <a:gd name="T44" fmla="*/ 125 w 160"/>
                  <a:gd name="T45" fmla="*/ 241 h 252"/>
                  <a:gd name="T46" fmla="*/ 102 w 160"/>
                  <a:gd name="T47" fmla="*/ 250 h 252"/>
                  <a:gd name="T48" fmla="*/ 77 w 160"/>
                  <a:gd name="T49" fmla="*/ 252 h 252"/>
                  <a:gd name="T50" fmla="*/ 46 w 160"/>
                  <a:gd name="T51" fmla="*/ 250 h 252"/>
                  <a:gd name="T52" fmla="*/ 21 w 160"/>
                  <a:gd name="T53" fmla="*/ 238 h 252"/>
                  <a:gd name="T54" fmla="*/ 0 w 160"/>
                  <a:gd name="T55" fmla="*/ 220 h 252"/>
                  <a:gd name="T56" fmla="*/ 28 w 160"/>
                  <a:gd name="T57" fmla="*/ 196 h 252"/>
                  <a:gd name="T58" fmla="*/ 42 w 160"/>
                  <a:gd name="T59" fmla="*/ 210 h 252"/>
                  <a:gd name="T60" fmla="*/ 58 w 160"/>
                  <a:gd name="T61" fmla="*/ 220 h 252"/>
                  <a:gd name="T62" fmla="*/ 77 w 160"/>
                  <a:gd name="T63" fmla="*/ 222 h 252"/>
                  <a:gd name="T64" fmla="*/ 93 w 160"/>
                  <a:gd name="T65" fmla="*/ 220 h 252"/>
                  <a:gd name="T66" fmla="*/ 109 w 160"/>
                  <a:gd name="T67" fmla="*/ 213 h 252"/>
                  <a:gd name="T68" fmla="*/ 121 w 160"/>
                  <a:gd name="T69" fmla="*/ 201 h 252"/>
                  <a:gd name="T70" fmla="*/ 125 w 160"/>
                  <a:gd name="T71" fmla="*/ 182 h 252"/>
                  <a:gd name="T72" fmla="*/ 121 w 160"/>
                  <a:gd name="T73" fmla="*/ 168 h 252"/>
                  <a:gd name="T74" fmla="*/ 109 w 160"/>
                  <a:gd name="T75" fmla="*/ 157 h 252"/>
                  <a:gd name="T76" fmla="*/ 95 w 160"/>
                  <a:gd name="T77" fmla="*/ 150 h 252"/>
                  <a:gd name="T78" fmla="*/ 77 w 160"/>
                  <a:gd name="T79" fmla="*/ 143 h 252"/>
                  <a:gd name="T80" fmla="*/ 56 w 160"/>
                  <a:gd name="T81" fmla="*/ 136 h 252"/>
                  <a:gd name="T82" fmla="*/ 37 w 160"/>
                  <a:gd name="T83" fmla="*/ 126 h 252"/>
                  <a:gd name="T84" fmla="*/ 23 w 160"/>
                  <a:gd name="T85" fmla="*/ 115 h 252"/>
                  <a:gd name="T86" fmla="*/ 11 w 160"/>
                  <a:gd name="T87" fmla="*/ 96 h 252"/>
                  <a:gd name="T88" fmla="*/ 7 w 160"/>
                  <a:gd name="T89" fmla="*/ 68 h 252"/>
                  <a:gd name="T90" fmla="*/ 11 w 160"/>
                  <a:gd name="T91" fmla="*/ 52 h 252"/>
                  <a:gd name="T92" fmla="*/ 18 w 160"/>
                  <a:gd name="T93" fmla="*/ 33 h 252"/>
                  <a:gd name="T94" fmla="*/ 35 w 160"/>
                  <a:gd name="T95" fmla="*/ 17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3"/>
                    </a:lnTo>
                    <a:lnTo>
                      <a:pt x="137" y="12"/>
                    </a:lnTo>
                    <a:lnTo>
                      <a:pt x="158" y="28"/>
                    </a:lnTo>
                    <a:lnTo>
                      <a:pt x="130" y="54"/>
                    </a:lnTo>
                    <a:lnTo>
                      <a:pt x="114" y="38"/>
                    </a:lnTo>
                    <a:lnTo>
                      <a:pt x="88" y="33"/>
                    </a:lnTo>
                    <a:lnTo>
                      <a:pt x="65" y="35"/>
                    </a:lnTo>
                    <a:lnTo>
                      <a:pt x="51" y="45"/>
                    </a:lnTo>
                    <a:lnTo>
                      <a:pt x="44" y="56"/>
                    </a:lnTo>
                    <a:lnTo>
                      <a:pt x="42" y="68"/>
                    </a:lnTo>
                    <a:lnTo>
                      <a:pt x="46" y="84"/>
                    </a:lnTo>
                    <a:lnTo>
                      <a:pt x="56" y="96"/>
                    </a:lnTo>
                    <a:lnTo>
                      <a:pt x="72" y="105"/>
                    </a:lnTo>
                    <a:lnTo>
                      <a:pt x="91" y="110"/>
                    </a:lnTo>
                    <a:lnTo>
                      <a:pt x="112" y="117"/>
                    </a:lnTo>
                    <a:lnTo>
                      <a:pt x="130" y="126"/>
                    </a:lnTo>
                    <a:lnTo>
                      <a:pt x="144" y="138"/>
                    </a:lnTo>
                    <a:lnTo>
                      <a:pt x="156" y="154"/>
                    </a:lnTo>
                    <a:lnTo>
                      <a:pt x="160" y="180"/>
                    </a:lnTo>
                    <a:lnTo>
                      <a:pt x="156" y="203"/>
                    </a:lnTo>
                    <a:lnTo>
                      <a:pt x="144" y="224"/>
                    </a:lnTo>
                    <a:lnTo>
                      <a:pt x="125" y="241"/>
                    </a:lnTo>
                    <a:lnTo>
                      <a:pt x="102" y="250"/>
                    </a:lnTo>
                    <a:lnTo>
                      <a:pt x="77" y="252"/>
                    </a:lnTo>
                    <a:lnTo>
                      <a:pt x="46" y="250"/>
                    </a:lnTo>
                    <a:lnTo>
                      <a:pt x="21" y="238"/>
                    </a:lnTo>
                    <a:lnTo>
                      <a:pt x="0" y="220"/>
                    </a:lnTo>
                    <a:lnTo>
                      <a:pt x="28" y="196"/>
                    </a:lnTo>
                    <a:lnTo>
                      <a:pt x="42" y="210"/>
                    </a:lnTo>
                    <a:lnTo>
                      <a:pt x="58" y="220"/>
                    </a:lnTo>
                    <a:lnTo>
                      <a:pt x="77" y="222"/>
                    </a:lnTo>
                    <a:lnTo>
                      <a:pt x="93" y="220"/>
                    </a:lnTo>
                    <a:lnTo>
                      <a:pt x="109" y="213"/>
                    </a:lnTo>
                    <a:lnTo>
                      <a:pt x="121" y="201"/>
                    </a:lnTo>
                    <a:lnTo>
                      <a:pt x="125" y="182"/>
                    </a:lnTo>
                    <a:lnTo>
                      <a:pt x="121" y="168"/>
                    </a:lnTo>
                    <a:lnTo>
                      <a:pt x="109" y="157"/>
                    </a:lnTo>
                    <a:lnTo>
                      <a:pt x="95" y="150"/>
                    </a:lnTo>
                    <a:lnTo>
                      <a:pt x="77" y="143"/>
                    </a:lnTo>
                    <a:lnTo>
                      <a:pt x="56" y="136"/>
                    </a:lnTo>
                    <a:lnTo>
                      <a:pt x="37" y="126"/>
                    </a:lnTo>
                    <a:lnTo>
                      <a:pt x="23" y="115"/>
                    </a:lnTo>
                    <a:lnTo>
                      <a:pt x="11" y="96"/>
                    </a:lnTo>
                    <a:lnTo>
                      <a:pt x="7" y="68"/>
                    </a:lnTo>
                    <a:lnTo>
                      <a:pt x="11" y="52"/>
                    </a:lnTo>
                    <a:lnTo>
                      <a:pt x="18" y="33"/>
                    </a:lnTo>
                    <a:lnTo>
                      <a:pt x="35" y="17"/>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p:cNvSpPr>
              <p:nvPr userDrawn="1"/>
            </p:nvSpPr>
            <p:spPr bwMode="auto">
              <a:xfrm>
                <a:off x="6738938" y="5280026"/>
                <a:ext cx="395288" cy="382588"/>
              </a:xfrm>
              <a:custGeom>
                <a:avLst/>
                <a:gdLst>
                  <a:gd name="T0" fmla="*/ 0 w 249"/>
                  <a:gd name="T1" fmla="*/ 0 h 241"/>
                  <a:gd name="T2" fmla="*/ 49 w 249"/>
                  <a:gd name="T3" fmla="*/ 0 h 241"/>
                  <a:gd name="T4" fmla="*/ 123 w 249"/>
                  <a:gd name="T5" fmla="*/ 182 h 241"/>
                  <a:gd name="T6" fmla="*/ 126 w 249"/>
                  <a:gd name="T7" fmla="*/ 182 h 241"/>
                  <a:gd name="T8" fmla="*/ 200 w 249"/>
                  <a:gd name="T9" fmla="*/ 0 h 241"/>
                  <a:gd name="T10" fmla="*/ 249 w 249"/>
                  <a:gd name="T11" fmla="*/ 0 h 241"/>
                  <a:gd name="T12" fmla="*/ 249 w 249"/>
                  <a:gd name="T13" fmla="*/ 241 h 241"/>
                  <a:gd name="T14" fmla="*/ 216 w 249"/>
                  <a:gd name="T15" fmla="*/ 241 h 241"/>
                  <a:gd name="T16" fmla="*/ 216 w 249"/>
                  <a:gd name="T17" fmla="*/ 42 h 241"/>
                  <a:gd name="T18" fmla="*/ 216 w 249"/>
                  <a:gd name="T19" fmla="*/ 42 h 241"/>
                  <a:gd name="T20" fmla="*/ 135 w 249"/>
                  <a:gd name="T21" fmla="*/ 241 h 241"/>
                  <a:gd name="T22" fmla="*/ 114 w 249"/>
                  <a:gd name="T23" fmla="*/ 241 h 241"/>
                  <a:gd name="T24" fmla="*/ 33 w 249"/>
                  <a:gd name="T25" fmla="*/ 42 h 241"/>
                  <a:gd name="T26" fmla="*/ 33 w 249"/>
                  <a:gd name="T27" fmla="*/ 42 h 241"/>
                  <a:gd name="T28" fmla="*/ 33 w 249"/>
                  <a:gd name="T29" fmla="*/ 241 h 241"/>
                  <a:gd name="T30" fmla="*/ 0 w 249"/>
                  <a:gd name="T31" fmla="*/ 241 h 241"/>
                  <a:gd name="T32" fmla="*/ 0 w 249"/>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1">
                    <a:moveTo>
                      <a:pt x="0" y="0"/>
                    </a:moveTo>
                    <a:lnTo>
                      <a:pt x="49" y="0"/>
                    </a:lnTo>
                    <a:lnTo>
                      <a:pt x="123" y="182"/>
                    </a:lnTo>
                    <a:lnTo>
                      <a:pt x="126" y="182"/>
                    </a:lnTo>
                    <a:lnTo>
                      <a:pt x="200" y="0"/>
                    </a:lnTo>
                    <a:lnTo>
                      <a:pt x="249" y="0"/>
                    </a:lnTo>
                    <a:lnTo>
                      <a:pt x="249" y="241"/>
                    </a:lnTo>
                    <a:lnTo>
                      <a:pt x="216" y="241"/>
                    </a:lnTo>
                    <a:lnTo>
                      <a:pt x="216" y="42"/>
                    </a:lnTo>
                    <a:lnTo>
                      <a:pt x="216" y="42"/>
                    </a:lnTo>
                    <a:lnTo>
                      <a:pt x="135" y="241"/>
                    </a:lnTo>
                    <a:lnTo>
                      <a:pt x="114" y="241"/>
                    </a:lnTo>
                    <a:lnTo>
                      <a:pt x="33" y="42"/>
                    </a:lnTo>
                    <a:lnTo>
                      <a:pt x="33" y="42"/>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noEditPoints="1"/>
              </p:cNvSpPr>
              <p:nvPr userDrawn="1"/>
            </p:nvSpPr>
            <p:spPr bwMode="auto">
              <a:xfrm>
                <a:off x="7170738" y="5280026"/>
                <a:ext cx="377825" cy="382588"/>
              </a:xfrm>
              <a:custGeom>
                <a:avLst/>
                <a:gdLst>
                  <a:gd name="T0" fmla="*/ 119 w 238"/>
                  <a:gd name="T1" fmla="*/ 42 h 241"/>
                  <a:gd name="T2" fmla="*/ 72 w 238"/>
                  <a:gd name="T3" fmla="*/ 152 h 241"/>
                  <a:gd name="T4" fmla="*/ 163 w 238"/>
                  <a:gd name="T5" fmla="*/ 152 h 241"/>
                  <a:gd name="T6" fmla="*/ 119 w 238"/>
                  <a:gd name="T7" fmla="*/ 42 h 241"/>
                  <a:gd name="T8" fmla="*/ 119 w 238"/>
                  <a:gd name="T9" fmla="*/ 42 h 241"/>
                  <a:gd name="T10" fmla="*/ 105 w 238"/>
                  <a:gd name="T11" fmla="*/ 0 h 241"/>
                  <a:gd name="T12" fmla="*/ 135 w 238"/>
                  <a:gd name="T13" fmla="*/ 0 h 241"/>
                  <a:gd name="T14" fmla="*/ 238 w 238"/>
                  <a:gd name="T15" fmla="*/ 241 h 241"/>
                  <a:gd name="T16" fmla="*/ 200 w 238"/>
                  <a:gd name="T17" fmla="*/ 241 h 241"/>
                  <a:gd name="T18" fmla="*/ 175 w 238"/>
                  <a:gd name="T19" fmla="*/ 180 h 241"/>
                  <a:gd name="T20" fmla="*/ 61 w 238"/>
                  <a:gd name="T21" fmla="*/ 180 h 241"/>
                  <a:gd name="T22" fmla="*/ 37 w 238"/>
                  <a:gd name="T23" fmla="*/ 241 h 241"/>
                  <a:gd name="T24" fmla="*/ 0 w 238"/>
                  <a:gd name="T25" fmla="*/ 241 h 241"/>
                  <a:gd name="T26" fmla="*/ 105 w 238"/>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1">
                    <a:moveTo>
                      <a:pt x="119" y="42"/>
                    </a:moveTo>
                    <a:lnTo>
                      <a:pt x="72" y="152"/>
                    </a:lnTo>
                    <a:lnTo>
                      <a:pt x="163" y="152"/>
                    </a:lnTo>
                    <a:lnTo>
                      <a:pt x="119" y="42"/>
                    </a:lnTo>
                    <a:lnTo>
                      <a:pt x="119" y="42"/>
                    </a:lnTo>
                    <a:close/>
                    <a:moveTo>
                      <a:pt x="105" y="0"/>
                    </a:moveTo>
                    <a:lnTo>
                      <a:pt x="135" y="0"/>
                    </a:lnTo>
                    <a:lnTo>
                      <a:pt x="238" y="241"/>
                    </a:lnTo>
                    <a:lnTo>
                      <a:pt x="200" y="241"/>
                    </a:lnTo>
                    <a:lnTo>
                      <a:pt x="175" y="180"/>
                    </a:lnTo>
                    <a:lnTo>
                      <a:pt x="61" y="180"/>
                    </a:lnTo>
                    <a:lnTo>
                      <a:pt x="37"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noEditPoints="1"/>
              </p:cNvSpPr>
              <p:nvPr userDrawn="1"/>
            </p:nvSpPr>
            <p:spPr bwMode="auto">
              <a:xfrm>
                <a:off x="7588250" y="5280026"/>
                <a:ext cx="269875" cy="382588"/>
              </a:xfrm>
              <a:custGeom>
                <a:avLst/>
                <a:gdLst>
                  <a:gd name="T0" fmla="*/ 33 w 170"/>
                  <a:gd name="T1" fmla="*/ 28 h 241"/>
                  <a:gd name="T2" fmla="*/ 33 w 170"/>
                  <a:gd name="T3" fmla="*/ 105 h 241"/>
                  <a:gd name="T4" fmla="*/ 75 w 170"/>
                  <a:gd name="T5" fmla="*/ 105 h 241"/>
                  <a:gd name="T6" fmla="*/ 91 w 170"/>
                  <a:gd name="T7" fmla="*/ 105 h 241"/>
                  <a:gd name="T8" fmla="*/ 105 w 170"/>
                  <a:gd name="T9" fmla="*/ 101 h 241"/>
                  <a:gd name="T10" fmla="*/ 117 w 170"/>
                  <a:gd name="T11" fmla="*/ 96 h 241"/>
                  <a:gd name="T12" fmla="*/ 124 w 170"/>
                  <a:gd name="T13" fmla="*/ 84 h 241"/>
                  <a:gd name="T14" fmla="*/ 126 w 170"/>
                  <a:gd name="T15" fmla="*/ 68 h 241"/>
                  <a:gd name="T16" fmla="*/ 124 w 170"/>
                  <a:gd name="T17" fmla="*/ 52 h 241"/>
                  <a:gd name="T18" fmla="*/ 117 w 170"/>
                  <a:gd name="T19" fmla="*/ 40 h 241"/>
                  <a:gd name="T20" fmla="*/ 105 w 170"/>
                  <a:gd name="T21" fmla="*/ 33 h 241"/>
                  <a:gd name="T22" fmla="*/ 91 w 170"/>
                  <a:gd name="T23" fmla="*/ 31 h 241"/>
                  <a:gd name="T24" fmla="*/ 75 w 170"/>
                  <a:gd name="T25" fmla="*/ 28 h 241"/>
                  <a:gd name="T26" fmla="*/ 33 w 170"/>
                  <a:gd name="T27" fmla="*/ 28 h 241"/>
                  <a:gd name="T28" fmla="*/ 0 w 170"/>
                  <a:gd name="T29" fmla="*/ 0 h 241"/>
                  <a:gd name="T30" fmla="*/ 84 w 170"/>
                  <a:gd name="T31" fmla="*/ 0 h 241"/>
                  <a:gd name="T32" fmla="*/ 112 w 170"/>
                  <a:gd name="T33" fmla="*/ 3 h 241"/>
                  <a:gd name="T34" fmla="*/ 131 w 170"/>
                  <a:gd name="T35" fmla="*/ 12 h 241"/>
                  <a:gd name="T36" fmla="*/ 145 w 170"/>
                  <a:gd name="T37" fmla="*/ 24 h 241"/>
                  <a:gd name="T38" fmla="*/ 154 w 170"/>
                  <a:gd name="T39" fmla="*/ 38 h 241"/>
                  <a:gd name="T40" fmla="*/ 158 w 170"/>
                  <a:gd name="T41" fmla="*/ 52 h 241"/>
                  <a:gd name="T42" fmla="*/ 161 w 170"/>
                  <a:gd name="T43" fmla="*/ 68 h 241"/>
                  <a:gd name="T44" fmla="*/ 156 w 170"/>
                  <a:gd name="T45" fmla="*/ 89 h 241"/>
                  <a:gd name="T46" fmla="*/ 145 w 170"/>
                  <a:gd name="T47" fmla="*/ 110 h 241"/>
                  <a:gd name="T48" fmla="*/ 126 w 170"/>
                  <a:gd name="T49" fmla="*/ 124 h 241"/>
                  <a:gd name="T50" fmla="*/ 103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91" y="105"/>
                    </a:lnTo>
                    <a:lnTo>
                      <a:pt x="105" y="101"/>
                    </a:lnTo>
                    <a:lnTo>
                      <a:pt x="117" y="96"/>
                    </a:lnTo>
                    <a:lnTo>
                      <a:pt x="124" y="84"/>
                    </a:lnTo>
                    <a:lnTo>
                      <a:pt x="126" y="68"/>
                    </a:lnTo>
                    <a:lnTo>
                      <a:pt x="124" y="52"/>
                    </a:lnTo>
                    <a:lnTo>
                      <a:pt x="117" y="40"/>
                    </a:lnTo>
                    <a:lnTo>
                      <a:pt x="105" y="33"/>
                    </a:lnTo>
                    <a:lnTo>
                      <a:pt x="91" y="31"/>
                    </a:lnTo>
                    <a:lnTo>
                      <a:pt x="75" y="28"/>
                    </a:lnTo>
                    <a:lnTo>
                      <a:pt x="33" y="28"/>
                    </a:lnTo>
                    <a:close/>
                    <a:moveTo>
                      <a:pt x="0" y="0"/>
                    </a:moveTo>
                    <a:lnTo>
                      <a:pt x="84" y="0"/>
                    </a:lnTo>
                    <a:lnTo>
                      <a:pt x="112" y="3"/>
                    </a:lnTo>
                    <a:lnTo>
                      <a:pt x="131" y="12"/>
                    </a:lnTo>
                    <a:lnTo>
                      <a:pt x="145" y="24"/>
                    </a:lnTo>
                    <a:lnTo>
                      <a:pt x="154" y="38"/>
                    </a:lnTo>
                    <a:lnTo>
                      <a:pt x="158" y="52"/>
                    </a:lnTo>
                    <a:lnTo>
                      <a:pt x="161" y="68"/>
                    </a:lnTo>
                    <a:lnTo>
                      <a:pt x="156" y="89"/>
                    </a:lnTo>
                    <a:lnTo>
                      <a:pt x="145" y="110"/>
                    </a:lnTo>
                    <a:lnTo>
                      <a:pt x="126" y="124"/>
                    </a:lnTo>
                    <a:lnTo>
                      <a:pt x="103"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userDrawn="1"/>
            </p:nvSpPr>
            <p:spPr bwMode="auto">
              <a:xfrm>
                <a:off x="7866063" y="5280026"/>
                <a:ext cx="295275" cy="382588"/>
              </a:xfrm>
              <a:custGeom>
                <a:avLst/>
                <a:gdLst>
                  <a:gd name="T0" fmla="*/ 0 w 186"/>
                  <a:gd name="T1" fmla="*/ 0 h 241"/>
                  <a:gd name="T2" fmla="*/ 186 w 186"/>
                  <a:gd name="T3" fmla="*/ 0 h 241"/>
                  <a:gd name="T4" fmla="*/ 186 w 186"/>
                  <a:gd name="T5" fmla="*/ 31 h 241"/>
                  <a:gd name="T6" fmla="*/ 109 w 186"/>
                  <a:gd name="T7" fmla="*/ 31 h 241"/>
                  <a:gd name="T8" fmla="*/ 109 w 186"/>
                  <a:gd name="T9" fmla="*/ 241 h 241"/>
                  <a:gd name="T10" fmla="*/ 77 w 186"/>
                  <a:gd name="T11" fmla="*/ 241 h 241"/>
                  <a:gd name="T12" fmla="*/ 77 w 186"/>
                  <a:gd name="T13" fmla="*/ 31 h 241"/>
                  <a:gd name="T14" fmla="*/ 0 w 186"/>
                  <a:gd name="T15" fmla="*/ 31 h 241"/>
                  <a:gd name="T16" fmla="*/ 0 w 186"/>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1">
                    <a:moveTo>
                      <a:pt x="0" y="0"/>
                    </a:moveTo>
                    <a:lnTo>
                      <a:pt x="186" y="0"/>
                    </a:lnTo>
                    <a:lnTo>
                      <a:pt x="186" y="31"/>
                    </a:lnTo>
                    <a:lnTo>
                      <a:pt x="109" y="31"/>
                    </a:lnTo>
                    <a:lnTo>
                      <a:pt x="109" y="241"/>
                    </a:lnTo>
                    <a:lnTo>
                      <a:pt x="77" y="241"/>
                    </a:lnTo>
                    <a:lnTo>
                      <a:pt x="77" y="31"/>
                    </a:lnTo>
                    <a:lnTo>
                      <a:pt x="0" y="3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userDrawn="1"/>
            </p:nvSpPr>
            <p:spPr bwMode="auto">
              <a:xfrm>
                <a:off x="8205788" y="5280026"/>
                <a:ext cx="254000" cy="382588"/>
              </a:xfrm>
              <a:custGeom>
                <a:avLst/>
                <a:gdLst>
                  <a:gd name="T0" fmla="*/ 0 w 160"/>
                  <a:gd name="T1" fmla="*/ 0 h 241"/>
                  <a:gd name="T2" fmla="*/ 156 w 160"/>
                  <a:gd name="T3" fmla="*/ 0 h 241"/>
                  <a:gd name="T4" fmla="*/ 156 w 160"/>
                  <a:gd name="T5" fmla="*/ 31 h 241"/>
                  <a:gd name="T6" fmla="*/ 32 w 160"/>
                  <a:gd name="T7" fmla="*/ 31 h 241"/>
                  <a:gd name="T8" fmla="*/ 32 w 160"/>
                  <a:gd name="T9" fmla="*/ 103 h 241"/>
                  <a:gd name="T10" fmla="*/ 146 w 160"/>
                  <a:gd name="T11" fmla="*/ 103 h 241"/>
                  <a:gd name="T12" fmla="*/ 146 w 160"/>
                  <a:gd name="T13" fmla="*/ 133 h 241"/>
                  <a:gd name="T14" fmla="*/ 32 w 160"/>
                  <a:gd name="T15" fmla="*/ 133 h 241"/>
                  <a:gd name="T16" fmla="*/ 32 w 160"/>
                  <a:gd name="T17" fmla="*/ 210 h 241"/>
                  <a:gd name="T18" fmla="*/ 160 w 160"/>
                  <a:gd name="T19" fmla="*/ 210 h 241"/>
                  <a:gd name="T20" fmla="*/ 160 w 160"/>
                  <a:gd name="T21" fmla="*/ 241 h 241"/>
                  <a:gd name="T22" fmla="*/ 0 w 160"/>
                  <a:gd name="T23" fmla="*/ 241 h 241"/>
                  <a:gd name="T24" fmla="*/ 0 w 160"/>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1">
                    <a:moveTo>
                      <a:pt x="0" y="0"/>
                    </a:moveTo>
                    <a:lnTo>
                      <a:pt x="156" y="0"/>
                    </a:lnTo>
                    <a:lnTo>
                      <a:pt x="156" y="31"/>
                    </a:lnTo>
                    <a:lnTo>
                      <a:pt x="32" y="31"/>
                    </a:lnTo>
                    <a:lnTo>
                      <a:pt x="32" y="103"/>
                    </a:lnTo>
                    <a:lnTo>
                      <a:pt x="146" y="103"/>
                    </a:lnTo>
                    <a:lnTo>
                      <a:pt x="146" y="133"/>
                    </a:lnTo>
                    <a:lnTo>
                      <a:pt x="32" y="133"/>
                    </a:lnTo>
                    <a:lnTo>
                      <a:pt x="32" y="210"/>
                    </a:lnTo>
                    <a:lnTo>
                      <a:pt x="160" y="210"/>
                    </a:lnTo>
                    <a:lnTo>
                      <a:pt x="160"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noEditPoints="1"/>
              </p:cNvSpPr>
              <p:nvPr userDrawn="1"/>
            </p:nvSpPr>
            <p:spPr bwMode="auto">
              <a:xfrm>
                <a:off x="8526463" y="5280026"/>
                <a:ext cx="269875" cy="382588"/>
              </a:xfrm>
              <a:custGeom>
                <a:avLst/>
                <a:gdLst>
                  <a:gd name="T0" fmla="*/ 33 w 170"/>
                  <a:gd name="T1" fmla="*/ 28 h 241"/>
                  <a:gd name="T2" fmla="*/ 33 w 170"/>
                  <a:gd name="T3" fmla="*/ 105 h 241"/>
                  <a:gd name="T4" fmla="*/ 75 w 170"/>
                  <a:gd name="T5" fmla="*/ 105 h 241"/>
                  <a:gd name="T6" fmla="*/ 89 w 170"/>
                  <a:gd name="T7" fmla="*/ 105 h 241"/>
                  <a:gd name="T8" fmla="*/ 103 w 170"/>
                  <a:gd name="T9" fmla="*/ 101 h 241"/>
                  <a:gd name="T10" fmla="*/ 114 w 170"/>
                  <a:gd name="T11" fmla="*/ 96 h 241"/>
                  <a:gd name="T12" fmla="*/ 124 w 170"/>
                  <a:gd name="T13" fmla="*/ 84 h 241"/>
                  <a:gd name="T14" fmla="*/ 126 w 170"/>
                  <a:gd name="T15" fmla="*/ 68 h 241"/>
                  <a:gd name="T16" fmla="*/ 124 w 170"/>
                  <a:gd name="T17" fmla="*/ 52 h 241"/>
                  <a:gd name="T18" fmla="*/ 114 w 170"/>
                  <a:gd name="T19" fmla="*/ 40 h 241"/>
                  <a:gd name="T20" fmla="*/ 103 w 170"/>
                  <a:gd name="T21" fmla="*/ 33 h 241"/>
                  <a:gd name="T22" fmla="*/ 89 w 170"/>
                  <a:gd name="T23" fmla="*/ 31 h 241"/>
                  <a:gd name="T24" fmla="*/ 75 w 170"/>
                  <a:gd name="T25" fmla="*/ 28 h 241"/>
                  <a:gd name="T26" fmla="*/ 33 w 170"/>
                  <a:gd name="T27" fmla="*/ 28 h 241"/>
                  <a:gd name="T28" fmla="*/ 0 w 170"/>
                  <a:gd name="T29" fmla="*/ 0 h 241"/>
                  <a:gd name="T30" fmla="*/ 84 w 170"/>
                  <a:gd name="T31" fmla="*/ 0 h 241"/>
                  <a:gd name="T32" fmla="*/ 110 w 170"/>
                  <a:gd name="T33" fmla="*/ 3 h 241"/>
                  <a:gd name="T34" fmla="*/ 131 w 170"/>
                  <a:gd name="T35" fmla="*/ 12 h 241"/>
                  <a:gd name="T36" fmla="*/ 145 w 170"/>
                  <a:gd name="T37" fmla="*/ 24 h 241"/>
                  <a:gd name="T38" fmla="*/ 154 w 170"/>
                  <a:gd name="T39" fmla="*/ 38 h 241"/>
                  <a:gd name="T40" fmla="*/ 159 w 170"/>
                  <a:gd name="T41" fmla="*/ 52 h 241"/>
                  <a:gd name="T42" fmla="*/ 161 w 170"/>
                  <a:gd name="T43" fmla="*/ 68 h 241"/>
                  <a:gd name="T44" fmla="*/ 156 w 170"/>
                  <a:gd name="T45" fmla="*/ 89 h 241"/>
                  <a:gd name="T46" fmla="*/ 145 w 170"/>
                  <a:gd name="T47" fmla="*/ 110 h 241"/>
                  <a:gd name="T48" fmla="*/ 126 w 170"/>
                  <a:gd name="T49" fmla="*/ 124 h 241"/>
                  <a:gd name="T50" fmla="*/ 100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89" y="105"/>
                    </a:lnTo>
                    <a:lnTo>
                      <a:pt x="103" y="101"/>
                    </a:lnTo>
                    <a:lnTo>
                      <a:pt x="114" y="96"/>
                    </a:lnTo>
                    <a:lnTo>
                      <a:pt x="124" y="84"/>
                    </a:lnTo>
                    <a:lnTo>
                      <a:pt x="126" y="68"/>
                    </a:lnTo>
                    <a:lnTo>
                      <a:pt x="124" y="52"/>
                    </a:lnTo>
                    <a:lnTo>
                      <a:pt x="114" y="40"/>
                    </a:lnTo>
                    <a:lnTo>
                      <a:pt x="103" y="33"/>
                    </a:lnTo>
                    <a:lnTo>
                      <a:pt x="89" y="31"/>
                    </a:lnTo>
                    <a:lnTo>
                      <a:pt x="75" y="28"/>
                    </a:lnTo>
                    <a:lnTo>
                      <a:pt x="33" y="28"/>
                    </a:lnTo>
                    <a:close/>
                    <a:moveTo>
                      <a:pt x="0" y="0"/>
                    </a:moveTo>
                    <a:lnTo>
                      <a:pt x="84" y="0"/>
                    </a:lnTo>
                    <a:lnTo>
                      <a:pt x="110" y="3"/>
                    </a:lnTo>
                    <a:lnTo>
                      <a:pt x="131" y="12"/>
                    </a:lnTo>
                    <a:lnTo>
                      <a:pt x="145" y="24"/>
                    </a:lnTo>
                    <a:lnTo>
                      <a:pt x="154" y="38"/>
                    </a:lnTo>
                    <a:lnTo>
                      <a:pt x="159" y="52"/>
                    </a:lnTo>
                    <a:lnTo>
                      <a:pt x="161" y="68"/>
                    </a:lnTo>
                    <a:lnTo>
                      <a:pt x="156" y="89"/>
                    </a:lnTo>
                    <a:lnTo>
                      <a:pt x="145" y="110"/>
                    </a:lnTo>
                    <a:lnTo>
                      <a:pt x="126" y="124"/>
                    </a:lnTo>
                    <a:lnTo>
                      <a:pt x="100"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userDrawn="1"/>
            </p:nvSpPr>
            <p:spPr bwMode="auto">
              <a:xfrm>
                <a:off x="8937625" y="5280026"/>
                <a:ext cx="512763" cy="382588"/>
              </a:xfrm>
              <a:custGeom>
                <a:avLst/>
                <a:gdLst>
                  <a:gd name="T0" fmla="*/ 0 w 323"/>
                  <a:gd name="T1" fmla="*/ 0 h 241"/>
                  <a:gd name="T2" fmla="*/ 35 w 323"/>
                  <a:gd name="T3" fmla="*/ 0 h 241"/>
                  <a:gd name="T4" fmla="*/ 86 w 323"/>
                  <a:gd name="T5" fmla="*/ 192 h 241"/>
                  <a:gd name="T6" fmla="*/ 86 w 323"/>
                  <a:gd name="T7" fmla="*/ 192 h 241"/>
                  <a:gd name="T8" fmla="*/ 144 w 323"/>
                  <a:gd name="T9" fmla="*/ 0 h 241"/>
                  <a:gd name="T10" fmla="*/ 181 w 323"/>
                  <a:gd name="T11" fmla="*/ 0 h 241"/>
                  <a:gd name="T12" fmla="*/ 237 w 323"/>
                  <a:gd name="T13" fmla="*/ 192 h 241"/>
                  <a:gd name="T14" fmla="*/ 237 w 323"/>
                  <a:gd name="T15" fmla="*/ 192 h 241"/>
                  <a:gd name="T16" fmla="*/ 291 w 323"/>
                  <a:gd name="T17" fmla="*/ 0 h 241"/>
                  <a:gd name="T18" fmla="*/ 323 w 323"/>
                  <a:gd name="T19" fmla="*/ 0 h 241"/>
                  <a:gd name="T20" fmla="*/ 253 w 323"/>
                  <a:gd name="T21" fmla="*/ 241 h 241"/>
                  <a:gd name="T22" fmla="*/ 221 w 323"/>
                  <a:gd name="T23" fmla="*/ 241 h 241"/>
                  <a:gd name="T24" fmla="*/ 163 w 323"/>
                  <a:gd name="T25" fmla="*/ 45 h 241"/>
                  <a:gd name="T26" fmla="*/ 160 w 323"/>
                  <a:gd name="T27" fmla="*/ 45 h 241"/>
                  <a:gd name="T28" fmla="*/ 104 w 323"/>
                  <a:gd name="T29" fmla="*/ 241 h 241"/>
                  <a:gd name="T30" fmla="*/ 69 w 323"/>
                  <a:gd name="T31" fmla="*/ 241 h 241"/>
                  <a:gd name="T32" fmla="*/ 0 w 323"/>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1">
                    <a:moveTo>
                      <a:pt x="0" y="0"/>
                    </a:moveTo>
                    <a:lnTo>
                      <a:pt x="35" y="0"/>
                    </a:lnTo>
                    <a:lnTo>
                      <a:pt x="86" y="192"/>
                    </a:lnTo>
                    <a:lnTo>
                      <a:pt x="86" y="192"/>
                    </a:lnTo>
                    <a:lnTo>
                      <a:pt x="144" y="0"/>
                    </a:lnTo>
                    <a:lnTo>
                      <a:pt x="181" y="0"/>
                    </a:lnTo>
                    <a:lnTo>
                      <a:pt x="237" y="192"/>
                    </a:lnTo>
                    <a:lnTo>
                      <a:pt x="237" y="192"/>
                    </a:lnTo>
                    <a:lnTo>
                      <a:pt x="291" y="0"/>
                    </a:lnTo>
                    <a:lnTo>
                      <a:pt x="323" y="0"/>
                    </a:lnTo>
                    <a:lnTo>
                      <a:pt x="253" y="241"/>
                    </a:lnTo>
                    <a:lnTo>
                      <a:pt x="221" y="241"/>
                    </a:lnTo>
                    <a:lnTo>
                      <a:pt x="163" y="45"/>
                    </a:lnTo>
                    <a:lnTo>
                      <a:pt x="160" y="45"/>
                    </a:lnTo>
                    <a:lnTo>
                      <a:pt x="104" y="241"/>
                    </a:lnTo>
                    <a:lnTo>
                      <a:pt x="69"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noEditPoints="1"/>
              </p:cNvSpPr>
              <p:nvPr userDrawn="1"/>
            </p:nvSpPr>
            <p:spPr bwMode="auto">
              <a:xfrm>
                <a:off x="9469438" y="5268913"/>
                <a:ext cx="395288" cy="400050"/>
              </a:xfrm>
              <a:custGeom>
                <a:avLst/>
                <a:gdLst>
                  <a:gd name="T0" fmla="*/ 123 w 249"/>
                  <a:gd name="T1" fmla="*/ 33 h 252"/>
                  <a:gd name="T2" fmla="*/ 93 w 249"/>
                  <a:gd name="T3" fmla="*/ 38 h 252"/>
                  <a:gd name="T4" fmla="*/ 70 w 249"/>
                  <a:gd name="T5" fmla="*/ 49 h 252"/>
                  <a:gd name="T6" fmla="*/ 51 w 249"/>
                  <a:gd name="T7" fmla="*/ 70 h 252"/>
                  <a:gd name="T8" fmla="*/ 37 w 249"/>
                  <a:gd name="T9" fmla="*/ 98 h 252"/>
                  <a:gd name="T10" fmla="*/ 35 w 249"/>
                  <a:gd name="T11" fmla="*/ 126 h 252"/>
                  <a:gd name="T12" fmla="*/ 37 w 249"/>
                  <a:gd name="T13" fmla="*/ 157 h 252"/>
                  <a:gd name="T14" fmla="*/ 51 w 249"/>
                  <a:gd name="T15" fmla="*/ 182 h 252"/>
                  <a:gd name="T16" fmla="*/ 70 w 249"/>
                  <a:gd name="T17" fmla="*/ 203 h 252"/>
                  <a:gd name="T18" fmla="*/ 93 w 249"/>
                  <a:gd name="T19" fmla="*/ 217 h 252"/>
                  <a:gd name="T20" fmla="*/ 123 w 249"/>
                  <a:gd name="T21" fmla="*/ 222 h 252"/>
                  <a:gd name="T22" fmla="*/ 153 w 249"/>
                  <a:gd name="T23" fmla="*/ 217 h 252"/>
                  <a:gd name="T24" fmla="*/ 179 w 249"/>
                  <a:gd name="T25" fmla="*/ 203 h 252"/>
                  <a:gd name="T26" fmla="*/ 198 w 249"/>
                  <a:gd name="T27" fmla="*/ 182 h 252"/>
                  <a:gd name="T28" fmla="*/ 209 w 249"/>
                  <a:gd name="T29" fmla="*/ 157 h 252"/>
                  <a:gd name="T30" fmla="*/ 214 w 249"/>
                  <a:gd name="T31" fmla="*/ 126 h 252"/>
                  <a:gd name="T32" fmla="*/ 209 w 249"/>
                  <a:gd name="T33" fmla="*/ 98 h 252"/>
                  <a:gd name="T34" fmla="*/ 198 w 249"/>
                  <a:gd name="T35" fmla="*/ 70 h 252"/>
                  <a:gd name="T36" fmla="*/ 179 w 249"/>
                  <a:gd name="T37" fmla="*/ 49 h 252"/>
                  <a:gd name="T38" fmla="*/ 153 w 249"/>
                  <a:gd name="T39" fmla="*/ 38 h 252"/>
                  <a:gd name="T40" fmla="*/ 123 w 249"/>
                  <a:gd name="T41" fmla="*/ 33 h 252"/>
                  <a:gd name="T42" fmla="*/ 123 w 249"/>
                  <a:gd name="T43" fmla="*/ 0 h 252"/>
                  <a:gd name="T44" fmla="*/ 165 w 249"/>
                  <a:gd name="T45" fmla="*/ 7 h 252"/>
                  <a:gd name="T46" fmla="*/ 200 w 249"/>
                  <a:gd name="T47" fmla="*/ 26 h 252"/>
                  <a:gd name="T48" fmla="*/ 226 w 249"/>
                  <a:gd name="T49" fmla="*/ 52 h 252"/>
                  <a:gd name="T50" fmla="*/ 242 w 249"/>
                  <a:gd name="T51" fmla="*/ 87 h 252"/>
                  <a:gd name="T52" fmla="*/ 249 w 249"/>
                  <a:gd name="T53" fmla="*/ 126 h 252"/>
                  <a:gd name="T54" fmla="*/ 242 w 249"/>
                  <a:gd name="T55" fmla="*/ 168 h 252"/>
                  <a:gd name="T56" fmla="*/ 226 w 249"/>
                  <a:gd name="T57" fmla="*/ 203 h 252"/>
                  <a:gd name="T58" fmla="*/ 200 w 249"/>
                  <a:gd name="T59" fmla="*/ 229 h 252"/>
                  <a:gd name="T60" fmla="*/ 165 w 249"/>
                  <a:gd name="T61" fmla="*/ 248 h 252"/>
                  <a:gd name="T62" fmla="*/ 123 w 249"/>
                  <a:gd name="T63" fmla="*/ 252 h 252"/>
                  <a:gd name="T64" fmla="*/ 84 w 249"/>
                  <a:gd name="T65" fmla="*/ 248 h 252"/>
                  <a:gd name="T66" fmla="*/ 49 w 249"/>
                  <a:gd name="T67" fmla="*/ 229 h 252"/>
                  <a:gd name="T68" fmla="*/ 23 w 249"/>
                  <a:gd name="T69" fmla="*/ 203 h 252"/>
                  <a:gd name="T70" fmla="*/ 4 w 249"/>
                  <a:gd name="T71" fmla="*/ 168 h 252"/>
                  <a:gd name="T72" fmla="*/ 0 w 249"/>
                  <a:gd name="T73" fmla="*/ 126 h 252"/>
                  <a:gd name="T74" fmla="*/ 4 w 249"/>
                  <a:gd name="T75" fmla="*/ 87 h 252"/>
                  <a:gd name="T76" fmla="*/ 23 w 249"/>
                  <a:gd name="T77" fmla="*/ 52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8"/>
                    </a:lnTo>
                    <a:lnTo>
                      <a:pt x="70" y="49"/>
                    </a:lnTo>
                    <a:lnTo>
                      <a:pt x="51" y="70"/>
                    </a:lnTo>
                    <a:lnTo>
                      <a:pt x="37" y="98"/>
                    </a:lnTo>
                    <a:lnTo>
                      <a:pt x="35" y="126"/>
                    </a:lnTo>
                    <a:lnTo>
                      <a:pt x="37" y="157"/>
                    </a:lnTo>
                    <a:lnTo>
                      <a:pt x="51" y="182"/>
                    </a:lnTo>
                    <a:lnTo>
                      <a:pt x="70" y="203"/>
                    </a:lnTo>
                    <a:lnTo>
                      <a:pt x="93" y="217"/>
                    </a:lnTo>
                    <a:lnTo>
                      <a:pt x="123" y="222"/>
                    </a:lnTo>
                    <a:lnTo>
                      <a:pt x="153" y="217"/>
                    </a:lnTo>
                    <a:lnTo>
                      <a:pt x="179" y="203"/>
                    </a:lnTo>
                    <a:lnTo>
                      <a:pt x="198" y="182"/>
                    </a:lnTo>
                    <a:lnTo>
                      <a:pt x="209" y="157"/>
                    </a:lnTo>
                    <a:lnTo>
                      <a:pt x="214" y="126"/>
                    </a:lnTo>
                    <a:lnTo>
                      <a:pt x="209" y="98"/>
                    </a:lnTo>
                    <a:lnTo>
                      <a:pt x="198" y="70"/>
                    </a:lnTo>
                    <a:lnTo>
                      <a:pt x="179" y="49"/>
                    </a:lnTo>
                    <a:lnTo>
                      <a:pt x="153" y="38"/>
                    </a:lnTo>
                    <a:lnTo>
                      <a:pt x="123" y="33"/>
                    </a:lnTo>
                    <a:close/>
                    <a:moveTo>
                      <a:pt x="123" y="0"/>
                    </a:moveTo>
                    <a:lnTo>
                      <a:pt x="165" y="7"/>
                    </a:lnTo>
                    <a:lnTo>
                      <a:pt x="200" y="26"/>
                    </a:lnTo>
                    <a:lnTo>
                      <a:pt x="226" y="52"/>
                    </a:lnTo>
                    <a:lnTo>
                      <a:pt x="242" y="87"/>
                    </a:lnTo>
                    <a:lnTo>
                      <a:pt x="249" y="126"/>
                    </a:lnTo>
                    <a:lnTo>
                      <a:pt x="242" y="168"/>
                    </a:lnTo>
                    <a:lnTo>
                      <a:pt x="226" y="203"/>
                    </a:lnTo>
                    <a:lnTo>
                      <a:pt x="200" y="229"/>
                    </a:lnTo>
                    <a:lnTo>
                      <a:pt x="165" y="248"/>
                    </a:lnTo>
                    <a:lnTo>
                      <a:pt x="123" y="252"/>
                    </a:lnTo>
                    <a:lnTo>
                      <a:pt x="84" y="248"/>
                    </a:lnTo>
                    <a:lnTo>
                      <a:pt x="49" y="229"/>
                    </a:lnTo>
                    <a:lnTo>
                      <a:pt x="23" y="203"/>
                    </a:lnTo>
                    <a:lnTo>
                      <a:pt x="4" y="168"/>
                    </a:lnTo>
                    <a:lnTo>
                      <a:pt x="0" y="126"/>
                    </a:lnTo>
                    <a:lnTo>
                      <a:pt x="4" y="87"/>
                    </a:lnTo>
                    <a:lnTo>
                      <a:pt x="23" y="52"/>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noEditPoints="1"/>
              </p:cNvSpPr>
              <p:nvPr userDrawn="1"/>
            </p:nvSpPr>
            <p:spPr bwMode="auto">
              <a:xfrm>
                <a:off x="9931400" y="5280026"/>
                <a:ext cx="269875" cy="382588"/>
              </a:xfrm>
              <a:custGeom>
                <a:avLst/>
                <a:gdLst>
                  <a:gd name="T0" fmla="*/ 32 w 170"/>
                  <a:gd name="T1" fmla="*/ 28 h 241"/>
                  <a:gd name="T2" fmla="*/ 32 w 170"/>
                  <a:gd name="T3" fmla="*/ 105 h 241"/>
                  <a:gd name="T4" fmla="*/ 74 w 170"/>
                  <a:gd name="T5" fmla="*/ 105 h 241"/>
                  <a:gd name="T6" fmla="*/ 88 w 170"/>
                  <a:gd name="T7" fmla="*/ 105 h 241"/>
                  <a:gd name="T8" fmla="*/ 102 w 170"/>
                  <a:gd name="T9" fmla="*/ 101 h 241"/>
                  <a:gd name="T10" fmla="*/ 114 w 170"/>
                  <a:gd name="T11" fmla="*/ 96 h 241"/>
                  <a:gd name="T12" fmla="*/ 123 w 170"/>
                  <a:gd name="T13" fmla="*/ 84 h 241"/>
                  <a:gd name="T14" fmla="*/ 125 w 170"/>
                  <a:gd name="T15" fmla="*/ 68 h 241"/>
                  <a:gd name="T16" fmla="*/ 123 w 170"/>
                  <a:gd name="T17" fmla="*/ 52 h 241"/>
                  <a:gd name="T18" fmla="*/ 114 w 170"/>
                  <a:gd name="T19" fmla="*/ 40 h 241"/>
                  <a:gd name="T20" fmla="*/ 102 w 170"/>
                  <a:gd name="T21" fmla="*/ 33 h 241"/>
                  <a:gd name="T22" fmla="*/ 88 w 170"/>
                  <a:gd name="T23" fmla="*/ 31 h 241"/>
                  <a:gd name="T24" fmla="*/ 74 w 170"/>
                  <a:gd name="T25" fmla="*/ 28 h 241"/>
                  <a:gd name="T26" fmla="*/ 32 w 170"/>
                  <a:gd name="T27" fmla="*/ 28 h 241"/>
                  <a:gd name="T28" fmla="*/ 0 w 170"/>
                  <a:gd name="T29" fmla="*/ 0 h 241"/>
                  <a:gd name="T30" fmla="*/ 83 w 170"/>
                  <a:gd name="T31" fmla="*/ 0 h 241"/>
                  <a:gd name="T32" fmla="*/ 109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0 w 170"/>
                  <a:gd name="T51" fmla="*/ 131 h 241"/>
                  <a:gd name="T52" fmla="*/ 170 w 170"/>
                  <a:gd name="T53" fmla="*/ 241 h 241"/>
                  <a:gd name="T54" fmla="*/ 128 w 170"/>
                  <a:gd name="T55" fmla="*/ 241 h 241"/>
                  <a:gd name="T56" fmla="*/ 67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88" y="105"/>
                    </a:lnTo>
                    <a:lnTo>
                      <a:pt x="102" y="101"/>
                    </a:lnTo>
                    <a:lnTo>
                      <a:pt x="114" y="96"/>
                    </a:lnTo>
                    <a:lnTo>
                      <a:pt x="123" y="84"/>
                    </a:lnTo>
                    <a:lnTo>
                      <a:pt x="125" y="68"/>
                    </a:lnTo>
                    <a:lnTo>
                      <a:pt x="123" y="52"/>
                    </a:lnTo>
                    <a:lnTo>
                      <a:pt x="114" y="40"/>
                    </a:lnTo>
                    <a:lnTo>
                      <a:pt x="102" y="33"/>
                    </a:lnTo>
                    <a:lnTo>
                      <a:pt x="88" y="31"/>
                    </a:lnTo>
                    <a:lnTo>
                      <a:pt x="74" y="28"/>
                    </a:lnTo>
                    <a:lnTo>
                      <a:pt x="32" y="28"/>
                    </a:lnTo>
                    <a:close/>
                    <a:moveTo>
                      <a:pt x="0" y="0"/>
                    </a:moveTo>
                    <a:lnTo>
                      <a:pt x="83" y="0"/>
                    </a:lnTo>
                    <a:lnTo>
                      <a:pt x="109" y="3"/>
                    </a:lnTo>
                    <a:lnTo>
                      <a:pt x="130" y="12"/>
                    </a:lnTo>
                    <a:lnTo>
                      <a:pt x="144" y="24"/>
                    </a:lnTo>
                    <a:lnTo>
                      <a:pt x="153" y="38"/>
                    </a:lnTo>
                    <a:lnTo>
                      <a:pt x="158" y="52"/>
                    </a:lnTo>
                    <a:lnTo>
                      <a:pt x="160" y="68"/>
                    </a:lnTo>
                    <a:lnTo>
                      <a:pt x="156" y="89"/>
                    </a:lnTo>
                    <a:lnTo>
                      <a:pt x="144" y="110"/>
                    </a:lnTo>
                    <a:lnTo>
                      <a:pt x="125" y="124"/>
                    </a:lnTo>
                    <a:lnTo>
                      <a:pt x="100" y="131"/>
                    </a:lnTo>
                    <a:lnTo>
                      <a:pt x="170" y="241"/>
                    </a:lnTo>
                    <a:lnTo>
                      <a:pt x="128" y="241"/>
                    </a:lnTo>
                    <a:lnTo>
                      <a:pt x="67"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userDrawn="1"/>
            </p:nvSpPr>
            <p:spPr bwMode="auto">
              <a:xfrm>
                <a:off x="10248900" y="5280026"/>
                <a:ext cx="225425" cy="382588"/>
              </a:xfrm>
              <a:custGeom>
                <a:avLst/>
                <a:gdLst>
                  <a:gd name="T0" fmla="*/ 0 w 142"/>
                  <a:gd name="T1" fmla="*/ 0 h 241"/>
                  <a:gd name="T2" fmla="*/ 32 w 142"/>
                  <a:gd name="T3" fmla="*/ 0 h 241"/>
                  <a:gd name="T4" fmla="*/ 32 w 142"/>
                  <a:gd name="T5" fmla="*/ 210 h 241"/>
                  <a:gd name="T6" fmla="*/ 142 w 142"/>
                  <a:gd name="T7" fmla="*/ 210 h 241"/>
                  <a:gd name="T8" fmla="*/ 142 w 142"/>
                  <a:gd name="T9" fmla="*/ 241 h 241"/>
                  <a:gd name="T10" fmla="*/ 0 w 142"/>
                  <a:gd name="T11" fmla="*/ 241 h 241"/>
                  <a:gd name="T12" fmla="*/ 0 w 142"/>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42" h="241">
                    <a:moveTo>
                      <a:pt x="0" y="0"/>
                    </a:moveTo>
                    <a:lnTo>
                      <a:pt x="32" y="0"/>
                    </a:lnTo>
                    <a:lnTo>
                      <a:pt x="32" y="210"/>
                    </a:lnTo>
                    <a:lnTo>
                      <a:pt x="142" y="210"/>
                    </a:lnTo>
                    <a:lnTo>
                      <a:pt x="14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noEditPoints="1"/>
              </p:cNvSpPr>
              <p:nvPr userDrawn="1"/>
            </p:nvSpPr>
            <p:spPr bwMode="auto">
              <a:xfrm>
                <a:off x="10510838" y="5280026"/>
                <a:ext cx="328613" cy="382588"/>
              </a:xfrm>
              <a:custGeom>
                <a:avLst/>
                <a:gdLst>
                  <a:gd name="T0" fmla="*/ 33 w 207"/>
                  <a:gd name="T1" fmla="*/ 31 h 241"/>
                  <a:gd name="T2" fmla="*/ 33 w 207"/>
                  <a:gd name="T3" fmla="*/ 210 h 241"/>
                  <a:gd name="T4" fmla="*/ 72 w 207"/>
                  <a:gd name="T5" fmla="*/ 210 h 241"/>
                  <a:gd name="T6" fmla="*/ 105 w 207"/>
                  <a:gd name="T7" fmla="*/ 206 h 241"/>
                  <a:gd name="T8" fmla="*/ 133 w 207"/>
                  <a:gd name="T9" fmla="*/ 194 h 241"/>
                  <a:gd name="T10" fmla="*/ 154 w 207"/>
                  <a:gd name="T11" fmla="*/ 178 h 241"/>
                  <a:gd name="T12" fmla="*/ 168 w 207"/>
                  <a:gd name="T13" fmla="*/ 152 h 241"/>
                  <a:gd name="T14" fmla="*/ 175 w 207"/>
                  <a:gd name="T15" fmla="*/ 119 h 241"/>
                  <a:gd name="T16" fmla="*/ 172 w 207"/>
                  <a:gd name="T17" fmla="*/ 105 h 241"/>
                  <a:gd name="T18" fmla="*/ 170 w 207"/>
                  <a:gd name="T19" fmla="*/ 89 h 241"/>
                  <a:gd name="T20" fmla="*/ 161 w 207"/>
                  <a:gd name="T21" fmla="*/ 73 h 241"/>
                  <a:gd name="T22" fmla="*/ 149 w 207"/>
                  <a:gd name="T23" fmla="*/ 56 h 241"/>
                  <a:gd name="T24" fmla="*/ 133 w 207"/>
                  <a:gd name="T25" fmla="*/ 42 h 241"/>
                  <a:gd name="T26" fmla="*/ 109 w 207"/>
                  <a:gd name="T27" fmla="*/ 35 h 241"/>
                  <a:gd name="T28" fmla="*/ 82 w 207"/>
                  <a:gd name="T29" fmla="*/ 31 h 241"/>
                  <a:gd name="T30" fmla="*/ 33 w 207"/>
                  <a:gd name="T31" fmla="*/ 31 h 241"/>
                  <a:gd name="T32" fmla="*/ 0 w 207"/>
                  <a:gd name="T33" fmla="*/ 0 h 241"/>
                  <a:gd name="T34" fmla="*/ 84 w 207"/>
                  <a:gd name="T35" fmla="*/ 0 h 241"/>
                  <a:gd name="T36" fmla="*/ 121 w 207"/>
                  <a:gd name="T37" fmla="*/ 5 h 241"/>
                  <a:gd name="T38" fmla="*/ 151 w 207"/>
                  <a:gd name="T39" fmla="*/ 17 h 241"/>
                  <a:gd name="T40" fmla="*/ 175 w 207"/>
                  <a:gd name="T41" fmla="*/ 33 h 241"/>
                  <a:gd name="T42" fmla="*/ 191 w 207"/>
                  <a:gd name="T43" fmla="*/ 54 h 241"/>
                  <a:gd name="T44" fmla="*/ 200 w 207"/>
                  <a:gd name="T45" fmla="*/ 77 h 241"/>
                  <a:gd name="T46" fmla="*/ 207 w 207"/>
                  <a:gd name="T47" fmla="*/ 101 h 241"/>
                  <a:gd name="T48" fmla="*/ 207 w 207"/>
                  <a:gd name="T49" fmla="*/ 119 h 241"/>
                  <a:gd name="T50" fmla="*/ 205 w 207"/>
                  <a:gd name="T51" fmla="*/ 150 h 241"/>
                  <a:gd name="T52" fmla="*/ 193 w 207"/>
                  <a:gd name="T53" fmla="*/ 178 h 241"/>
                  <a:gd name="T54" fmla="*/ 175 w 207"/>
                  <a:gd name="T55" fmla="*/ 203 h 241"/>
                  <a:gd name="T56" fmla="*/ 149 w 207"/>
                  <a:gd name="T57" fmla="*/ 222 h 241"/>
                  <a:gd name="T58" fmla="*/ 116 w 207"/>
                  <a:gd name="T59" fmla="*/ 236 h 241"/>
                  <a:gd name="T60" fmla="*/ 77 w 207"/>
                  <a:gd name="T61" fmla="*/ 241 h 241"/>
                  <a:gd name="T62" fmla="*/ 0 w 207"/>
                  <a:gd name="T63" fmla="*/ 241 h 241"/>
                  <a:gd name="T64" fmla="*/ 0 w 207"/>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1">
                    <a:moveTo>
                      <a:pt x="33" y="31"/>
                    </a:moveTo>
                    <a:lnTo>
                      <a:pt x="33" y="210"/>
                    </a:lnTo>
                    <a:lnTo>
                      <a:pt x="72" y="210"/>
                    </a:lnTo>
                    <a:lnTo>
                      <a:pt x="105" y="206"/>
                    </a:lnTo>
                    <a:lnTo>
                      <a:pt x="133" y="194"/>
                    </a:lnTo>
                    <a:lnTo>
                      <a:pt x="154" y="178"/>
                    </a:lnTo>
                    <a:lnTo>
                      <a:pt x="168" y="152"/>
                    </a:lnTo>
                    <a:lnTo>
                      <a:pt x="175" y="119"/>
                    </a:lnTo>
                    <a:lnTo>
                      <a:pt x="172" y="105"/>
                    </a:lnTo>
                    <a:lnTo>
                      <a:pt x="170" y="89"/>
                    </a:lnTo>
                    <a:lnTo>
                      <a:pt x="161" y="73"/>
                    </a:lnTo>
                    <a:lnTo>
                      <a:pt x="149" y="56"/>
                    </a:lnTo>
                    <a:lnTo>
                      <a:pt x="133" y="42"/>
                    </a:lnTo>
                    <a:lnTo>
                      <a:pt x="109" y="35"/>
                    </a:lnTo>
                    <a:lnTo>
                      <a:pt x="82" y="31"/>
                    </a:lnTo>
                    <a:lnTo>
                      <a:pt x="33" y="31"/>
                    </a:lnTo>
                    <a:close/>
                    <a:moveTo>
                      <a:pt x="0" y="0"/>
                    </a:moveTo>
                    <a:lnTo>
                      <a:pt x="84" y="0"/>
                    </a:lnTo>
                    <a:lnTo>
                      <a:pt x="121" y="5"/>
                    </a:lnTo>
                    <a:lnTo>
                      <a:pt x="151" y="17"/>
                    </a:lnTo>
                    <a:lnTo>
                      <a:pt x="175" y="33"/>
                    </a:lnTo>
                    <a:lnTo>
                      <a:pt x="191" y="54"/>
                    </a:lnTo>
                    <a:lnTo>
                      <a:pt x="200" y="77"/>
                    </a:lnTo>
                    <a:lnTo>
                      <a:pt x="207" y="101"/>
                    </a:lnTo>
                    <a:lnTo>
                      <a:pt x="207" y="119"/>
                    </a:lnTo>
                    <a:lnTo>
                      <a:pt x="205" y="150"/>
                    </a:lnTo>
                    <a:lnTo>
                      <a:pt x="193" y="178"/>
                    </a:lnTo>
                    <a:lnTo>
                      <a:pt x="175" y="203"/>
                    </a:lnTo>
                    <a:lnTo>
                      <a:pt x="149" y="222"/>
                    </a:lnTo>
                    <a:lnTo>
                      <a:pt x="116" y="236"/>
                    </a:lnTo>
                    <a:lnTo>
                      <a:pt x="77"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cSld>
  <p:clrMap bg1="lt1" tx1="dk1" bg2="lt2" tx2="dk2" accent1="accent1" accent2="accent2" accent3="accent3" accent4="accent4" accent5="accent5" accent6="accent6" hlink="hlink" folHlink="folHlink"/>
  <p:sldLayoutIdLst>
    <p:sldLayoutId id="2147483684" r:id="rId1"/>
  </p:sldLayoutIdLst>
  <p:transition>
    <p:fade/>
  </p:transition>
  <p:timing>
    <p:tnLst>
      <p:par>
        <p:cTn id="1" dur="indefinite" restart="never" nodeType="tmRoot"/>
      </p:par>
    </p:tnLst>
  </p:timing>
  <p:hf hdr="0" ftr="0" dt="0"/>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defRPr>
      </a:lvl2pPr>
      <a:lvl3pPr algn="ctr" rtl="0" fontAlgn="base">
        <a:spcBef>
          <a:spcPct val="0"/>
        </a:spcBef>
        <a:spcAft>
          <a:spcPct val="0"/>
        </a:spcAft>
        <a:defRPr sz="3300">
          <a:solidFill>
            <a:schemeClr val="tx2"/>
          </a:solidFill>
          <a:latin typeface="Arial" charset="0"/>
        </a:defRPr>
      </a:lvl3pPr>
      <a:lvl4pPr algn="ctr" rtl="0" fontAlgn="base">
        <a:spcBef>
          <a:spcPct val="0"/>
        </a:spcBef>
        <a:spcAft>
          <a:spcPct val="0"/>
        </a:spcAft>
        <a:defRPr sz="3300">
          <a:solidFill>
            <a:schemeClr val="tx2"/>
          </a:solidFill>
          <a:latin typeface="Arial" charset="0"/>
        </a:defRPr>
      </a:lvl4pPr>
      <a:lvl5pPr algn="ctr" rtl="0" fontAlgn="base">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defRPr>
      </a:lvl2pPr>
      <a:lvl3pPr marL="857250" indent="-171450" algn="l" rtl="0" fontAlgn="base">
        <a:spcBef>
          <a:spcPct val="20000"/>
        </a:spcBef>
        <a:spcAft>
          <a:spcPct val="0"/>
        </a:spcAft>
        <a:buChar char="•"/>
        <a:defRPr sz="1800">
          <a:solidFill>
            <a:schemeClr val="tx1"/>
          </a:solidFill>
          <a:latin typeface="+mn-lt"/>
        </a:defRPr>
      </a:lvl3pPr>
      <a:lvl4pPr marL="1200150" indent="-171450" algn="l" rtl="0" fontAlgn="base">
        <a:spcBef>
          <a:spcPct val="20000"/>
        </a:spcBef>
        <a:spcAft>
          <a:spcPct val="0"/>
        </a:spcAft>
        <a:buChar char="–"/>
        <a:defRPr sz="1500">
          <a:solidFill>
            <a:schemeClr val="tx1"/>
          </a:solidFill>
          <a:latin typeface="+mn-lt"/>
        </a:defRPr>
      </a:lvl4pPr>
      <a:lvl5pPr marL="1543050" indent="-171450" algn="l" rtl="0" fontAlgn="base">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emf"/><Relationship Id="rId3" Type="http://schemas.openxmlformats.org/officeDocument/2006/relationships/image" Target="../media/image32.pn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0.png"/><Relationship Id="rId10" Type="http://schemas.openxmlformats.org/officeDocument/2006/relationships/image" Target="../media/image37.png"/><Relationship Id="rId4" Type="http://schemas.openxmlformats.org/officeDocument/2006/relationships/image" Target="../media/image29.png"/><Relationship Id="rId9" Type="http://schemas.openxmlformats.org/officeDocument/2006/relationships/image" Target="../media/image36.jpeg"/><Relationship Id="rId1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44.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31.png"/><Relationship Id="rId7" Type="http://schemas.openxmlformats.org/officeDocument/2006/relationships/hyperlink" Target="http://www.google.com/url?sa=i&amp;rct=j&amp;q=&amp;esrc=s&amp;frm=1&amp;source=images&amp;cd=&amp;cad=rja&amp;uact=8&amp;ved=0CAcQjRxqFQoTCNnms9u3zcgCFYGsgAodxaUCtw&amp;url=http://www.polyvore.com/clipart_ethernet_connector_symbol_openclipart/thing?id=48584505&amp;bvm=bv.105454873,d.eXY&amp;psig=AFQjCNG07okuTZhzRetkyo7ywnhOSgXWDQ&amp;ust=1445306293006413"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image" Target="../media/image41.png"/><Relationship Id="rId4" Type="http://schemas.openxmlformats.org/officeDocument/2006/relationships/image" Target="../media/image5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www.nxp.com/FRDM-KL46Z" TargetMode="External"/><Relationship Id="rId3" Type="http://schemas.openxmlformats.org/officeDocument/2006/relationships/hyperlink" Target="http://www.threadgroup.org/" TargetMode="External"/><Relationship Id="rId7" Type="http://schemas.openxmlformats.org/officeDocument/2006/relationships/hyperlink" Target="http://www.freescale.com/FRDM-K64F" TargetMode="External"/><Relationship Id="rId2" Type="http://schemas.openxmlformats.org/officeDocument/2006/relationships/hyperlink" Target="http://www.nxp.com/Thread" TargetMode="External"/><Relationship Id="rId1" Type="http://schemas.openxmlformats.org/officeDocument/2006/relationships/slideLayout" Target="../slideLayouts/slideLayout3.xml"/><Relationship Id="rId6" Type="http://schemas.openxmlformats.org/officeDocument/2006/relationships/hyperlink" Target="http://www.nxp.com/USB-KW24D512" TargetMode="External"/><Relationship Id="rId5" Type="http://schemas.openxmlformats.org/officeDocument/2006/relationships/hyperlink" Target="http://www.nxp.com/TWR-KWx" TargetMode="External"/><Relationship Id="rId10" Type="http://schemas.openxmlformats.org/officeDocument/2006/relationships/hyperlink" Target="http://www.nxp.com/go/ThreadBeta" TargetMode="External"/><Relationship Id="rId4" Type="http://schemas.openxmlformats.org/officeDocument/2006/relationships/hyperlink" Target="http://www.nxp.com/KW2x" TargetMode="External"/><Relationship Id="rId9" Type="http://schemas.openxmlformats.org/officeDocument/2006/relationships/hyperlink" Target="http://www.nxp.com/FRDM-CR20A"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community.freescale.com/community/wireless-connectivity/content?filterID=contentstatus%5bpublished%5d~category%5bthread%5d" TargetMode="External"/><Relationship Id="rId2" Type="http://schemas.openxmlformats.org/officeDocument/2006/relationships/hyperlink" Target="http://www.freescale.com/Thread" TargetMode="External"/><Relationship Id="rId1" Type="http://schemas.openxmlformats.org/officeDocument/2006/relationships/slideLayout" Target="../slideLayouts/slideLayout3.xml"/><Relationship Id="rId5" Type="http://schemas.openxmlformats.org/officeDocument/2006/relationships/hyperlink" Target="http://www.nxp.com/video/freescale-thread-demo-with-alljoyn-application-framework:THREAD-DEMO" TargetMode="External"/><Relationship Id="rId4" Type="http://schemas.openxmlformats.org/officeDocument/2006/relationships/hyperlink" Target="http://www.nxp.com/video/thread-smart-home-connectivity-demonstrations:FTF-THREAD-DEMO"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hyperlink" Target="https://www.wireshark.org/download.html" TargetMode="External"/><Relationship Id="rId4" Type="http://schemas.openxmlformats.org/officeDocument/2006/relationships/hyperlink" Target="http://www.freescale.com/products/arm-processors/kinetis-cortex-m/w-series/ieee-802.15.4-packet-sniffer-usb-dongle-form-factor:USB-KW24D512?fpsp=1&amp;tab=Design_Tools_Tab"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2.png"/><Relationship Id="rId7" Type="http://schemas.openxmlformats.org/officeDocument/2006/relationships/image" Target="../media/image68.jpeg"/><Relationship Id="rId2" Type="http://schemas.openxmlformats.org/officeDocument/2006/relationships/image" Target="../media/image64.jpe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jpeg"/><Relationship Id="rId10" Type="http://schemas.openxmlformats.org/officeDocument/2006/relationships/image" Target="../media/image38.jpeg"/><Relationship Id="rId4" Type="http://schemas.openxmlformats.org/officeDocument/2006/relationships/image" Target="../media/image65.png"/><Relationship Id="rId9" Type="http://schemas.openxmlformats.org/officeDocument/2006/relationships/image" Target="../media/image39.jpeg"/></Relationships>
</file>

<file path=ppt/slides/_rels/slide59.xml.rels><?xml version="1.0" encoding="UTF-8" standalone="yes"?>
<Relationships xmlns="http://schemas.openxmlformats.org/package/2006/relationships"><Relationship Id="rId13" Type="http://schemas.openxmlformats.org/officeDocument/2006/relationships/diagramLayout" Target="../diagrams/layout13.xml"/><Relationship Id="rId18" Type="http://schemas.openxmlformats.org/officeDocument/2006/relationships/diagramLayout" Target="../diagrams/layout14.xml"/><Relationship Id="rId26" Type="http://schemas.microsoft.com/office/2007/relationships/diagramDrawing" Target="../diagrams/drawing15.xml"/><Relationship Id="rId39" Type="http://schemas.openxmlformats.org/officeDocument/2006/relationships/diagramQuickStyle" Target="../diagrams/quickStyle18.xml"/><Relationship Id="rId21" Type="http://schemas.microsoft.com/office/2007/relationships/diagramDrawing" Target="../diagrams/drawing14.xml"/><Relationship Id="rId34" Type="http://schemas.openxmlformats.org/officeDocument/2006/relationships/diagramQuickStyle" Target="../diagrams/quickStyle17.xml"/><Relationship Id="rId42" Type="http://schemas.openxmlformats.org/officeDocument/2006/relationships/diagramData" Target="../diagrams/data19.xml"/><Relationship Id="rId47" Type="http://schemas.openxmlformats.org/officeDocument/2006/relationships/diagramData" Target="../diagrams/data20.xml"/><Relationship Id="rId50" Type="http://schemas.openxmlformats.org/officeDocument/2006/relationships/diagramColors" Target="../diagrams/colors20.xml"/><Relationship Id="rId55" Type="http://schemas.openxmlformats.org/officeDocument/2006/relationships/diagramColors" Target="../diagrams/colors21.xml"/><Relationship Id="rId7" Type="http://schemas.openxmlformats.org/officeDocument/2006/relationships/diagramData" Target="../diagrams/data12.xml"/><Relationship Id="rId2" Type="http://schemas.openxmlformats.org/officeDocument/2006/relationships/diagramData" Target="../diagrams/data11.xml"/><Relationship Id="rId16" Type="http://schemas.microsoft.com/office/2007/relationships/diagramDrawing" Target="../diagrams/drawing13.xml"/><Relationship Id="rId29" Type="http://schemas.openxmlformats.org/officeDocument/2006/relationships/diagramQuickStyle" Target="../diagrams/quickStyle16.xml"/><Relationship Id="rId11" Type="http://schemas.microsoft.com/office/2007/relationships/diagramDrawing" Target="../diagrams/drawing12.xml"/><Relationship Id="rId24" Type="http://schemas.openxmlformats.org/officeDocument/2006/relationships/diagramQuickStyle" Target="../diagrams/quickStyle15.xml"/><Relationship Id="rId32" Type="http://schemas.openxmlformats.org/officeDocument/2006/relationships/diagramData" Target="../diagrams/data17.xml"/><Relationship Id="rId37" Type="http://schemas.openxmlformats.org/officeDocument/2006/relationships/diagramData" Target="../diagrams/data18.xml"/><Relationship Id="rId40" Type="http://schemas.openxmlformats.org/officeDocument/2006/relationships/diagramColors" Target="../diagrams/colors18.xml"/><Relationship Id="rId45" Type="http://schemas.openxmlformats.org/officeDocument/2006/relationships/diagramColors" Target="../diagrams/colors19.xml"/><Relationship Id="rId53" Type="http://schemas.openxmlformats.org/officeDocument/2006/relationships/diagramLayout" Target="../diagrams/layout21.xml"/><Relationship Id="rId58" Type="http://schemas.openxmlformats.org/officeDocument/2006/relationships/diagramLayout" Target="../diagrams/layout22.xml"/><Relationship Id="rId5" Type="http://schemas.openxmlformats.org/officeDocument/2006/relationships/diagramColors" Target="../diagrams/colors11.xml"/><Relationship Id="rId61" Type="http://schemas.microsoft.com/office/2007/relationships/diagramDrawing" Target="../diagrams/drawing22.xml"/><Relationship Id="rId19" Type="http://schemas.openxmlformats.org/officeDocument/2006/relationships/diagramQuickStyle" Target="../diagrams/quickStyle14.xml"/><Relationship Id="rId14" Type="http://schemas.openxmlformats.org/officeDocument/2006/relationships/diagramQuickStyle" Target="../diagrams/quickStyle13.xml"/><Relationship Id="rId22" Type="http://schemas.openxmlformats.org/officeDocument/2006/relationships/diagramData" Target="../diagrams/data15.xml"/><Relationship Id="rId27" Type="http://schemas.openxmlformats.org/officeDocument/2006/relationships/diagramData" Target="../diagrams/data16.xml"/><Relationship Id="rId30" Type="http://schemas.openxmlformats.org/officeDocument/2006/relationships/diagramColors" Target="../diagrams/colors16.xml"/><Relationship Id="rId35" Type="http://schemas.openxmlformats.org/officeDocument/2006/relationships/diagramColors" Target="../diagrams/colors17.xml"/><Relationship Id="rId43" Type="http://schemas.openxmlformats.org/officeDocument/2006/relationships/diagramLayout" Target="../diagrams/layout19.xml"/><Relationship Id="rId48" Type="http://schemas.openxmlformats.org/officeDocument/2006/relationships/diagramLayout" Target="../diagrams/layout20.xml"/><Relationship Id="rId56" Type="http://schemas.microsoft.com/office/2007/relationships/diagramDrawing" Target="../diagrams/drawing21.xml"/><Relationship Id="rId8" Type="http://schemas.openxmlformats.org/officeDocument/2006/relationships/diagramLayout" Target="../diagrams/layout12.xml"/><Relationship Id="rId51" Type="http://schemas.microsoft.com/office/2007/relationships/diagramDrawing" Target="../diagrams/drawing20.xml"/><Relationship Id="rId3" Type="http://schemas.openxmlformats.org/officeDocument/2006/relationships/diagramLayout" Target="../diagrams/layout11.xml"/><Relationship Id="rId12" Type="http://schemas.openxmlformats.org/officeDocument/2006/relationships/diagramData" Target="../diagrams/data13.xml"/><Relationship Id="rId17" Type="http://schemas.openxmlformats.org/officeDocument/2006/relationships/diagramData" Target="../diagrams/data14.xml"/><Relationship Id="rId25" Type="http://schemas.openxmlformats.org/officeDocument/2006/relationships/diagramColors" Target="../diagrams/colors15.xml"/><Relationship Id="rId33" Type="http://schemas.openxmlformats.org/officeDocument/2006/relationships/diagramLayout" Target="../diagrams/layout17.xml"/><Relationship Id="rId38" Type="http://schemas.openxmlformats.org/officeDocument/2006/relationships/diagramLayout" Target="../diagrams/layout18.xml"/><Relationship Id="rId46" Type="http://schemas.microsoft.com/office/2007/relationships/diagramDrawing" Target="../diagrams/drawing19.xml"/><Relationship Id="rId59" Type="http://schemas.openxmlformats.org/officeDocument/2006/relationships/diagramQuickStyle" Target="../diagrams/quickStyle22.xml"/><Relationship Id="rId20" Type="http://schemas.openxmlformats.org/officeDocument/2006/relationships/diagramColors" Target="../diagrams/colors14.xml"/><Relationship Id="rId41" Type="http://schemas.microsoft.com/office/2007/relationships/diagramDrawing" Target="../diagrams/drawing18.xml"/><Relationship Id="rId54" Type="http://schemas.openxmlformats.org/officeDocument/2006/relationships/diagramQuickStyle" Target="../diagrams/quickStyle21.xml"/><Relationship Id="rId1" Type="http://schemas.openxmlformats.org/officeDocument/2006/relationships/slideLayout" Target="../slideLayouts/slideLayout3.xml"/><Relationship Id="rId6" Type="http://schemas.microsoft.com/office/2007/relationships/diagramDrawing" Target="../diagrams/drawing11.xml"/><Relationship Id="rId15" Type="http://schemas.openxmlformats.org/officeDocument/2006/relationships/diagramColors" Target="../diagrams/colors13.xml"/><Relationship Id="rId23" Type="http://schemas.openxmlformats.org/officeDocument/2006/relationships/diagramLayout" Target="../diagrams/layout15.xml"/><Relationship Id="rId28" Type="http://schemas.openxmlformats.org/officeDocument/2006/relationships/diagramLayout" Target="../diagrams/layout16.xml"/><Relationship Id="rId36" Type="http://schemas.microsoft.com/office/2007/relationships/diagramDrawing" Target="../diagrams/drawing17.xml"/><Relationship Id="rId49" Type="http://schemas.openxmlformats.org/officeDocument/2006/relationships/diagramQuickStyle" Target="../diagrams/quickStyle20.xml"/><Relationship Id="rId57" Type="http://schemas.openxmlformats.org/officeDocument/2006/relationships/diagramData" Target="../diagrams/data22.xml"/><Relationship Id="rId10" Type="http://schemas.openxmlformats.org/officeDocument/2006/relationships/diagramColors" Target="../diagrams/colors12.xml"/><Relationship Id="rId31" Type="http://schemas.microsoft.com/office/2007/relationships/diagramDrawing" Target="../diagrams/drawing16.xml"/><Relationship Id="rId44" Type="http://schemas.openxmlformats.org/officeDocument/2006/relationships/diagramQuickStyle" Target="../diagrams/quickStyle19.xml"/><Relationship Id="rId52" Type="http://schemas.openxmlformats.org/officeDocument/2006/relationships/diagramData" Target="../diagrams/data21.xml"/><Relationship Id="rId60" Type="http://schemas.openxmlformats.org/officeDocument/2006/relationships/diagramColors" Target="../diagrams/colors2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6.xml.rels><?xml version="1.0" encoding="UTF-8" standalone="yes"?>
<Relationships xmlns="http://schemas.openxmlformats.org/package/2006/relationships"><Relationship Id="rId13" Type="http://schemas.openxmlformats.org/officeDocument/2006/relationships/diagramData" Target="../diagrams/data1.xml"/><Relationship Id="rId18" Type="http://schemas.openxmlformats.org/officeDocument/2006/relationships/diagramData" Target="../diagrams/data2.xml"/><Relationship Id="rId26" Type="http://schemas.openxmlformats.org/officeDocument/2006/relationships/diagramColors" Target="../diagrams/colors3.xml"/><Relationship Id="rId39" Type="http://schemas.openxmlformats.org/officeDocument/2006/relationships/diagramLayout" Target="../diagrams/layout6.xml"/><Relationship Id="rId21" Type="http://schemas.openxmlformats.org/officeDocument/2006/relationships/diagramColors" Target="../diagrams/colors2.xml"/><Relationship Id="rId34" Type="http://schemas.openxmlformats.org/officeDocument/2006/relationships/diagramLayout" Target="../diagrams/layout5.xml"/><Relationship Id="rId42" Type="http://schemas.microsoft.com/office/2007/relationships/diagramDrawing" Target="../diagrams/drawing6.xml"/><Relationship Id="rId47" Type="http://schemas.microsoft.com/office/2007/relationships/diagramDrawing" Target="../diagrams/drawing7.xml"/><Relationship Id="rId50" Type="http://schemas.openxmlformats.org/officeDocument/2006/relationships/diagramQuickStyle" Target="../diagrams/quickStyle8.xml"/><Relationship Id="rId55" Type="http://schemas.openxmlformats.org/officeDocument/2006/relationships/diagramQuickStyle" Target="../diagrams/quickStyle9.xml"/><Relationship Id="rId7" Type="http://schemas.openxmlformats.org/officeDocument/2006/relationships/image" Target="../media/image8.jpeg"/><Relationship Id="rId2" Type="http://schemas.openxmlformats.org/officeDocument/2006/relationships/image" Target="../media/image3.png"/><Relationship Id="rId16" Type="http://schemas.openxmlformats.org/officeDocument/2006/relationships/diagramColors" Target="../diagrams/colors1.xml"/><Relationship Id="rId29" Type="http://schemas.openxmlformats.org/officeDocument/2006/relationships/diagramLayout" Target="../diagrams/layout4.xml"/><Relationship Id="rId11" Type="http://schemas.openxmlformats.org/officeDocument/2006/relationships/image" Target="../media/image12.png"/><Relationship Id="rId24" Type="http://schemas.openxmlformats.org/officeDocument/2006/relationships/diagramLayout" Target="../diagrams/layout3.xml"/><Relationship Id="rId32" Type="http://schemas.microsoft.com/office/2007/relationships/diagramDrawing" Target="../diagrams/drawing4.xml"/><Relationship Id="rId37" Type="http://schemas.microsoft.com/office/2007/relationships/diagramDrawing" Target="../diagrams/drawing5.xml"/><Relationship Id="rId40" Type="http://schemas.openxmlformats.org/officeDocument/2006/relationships/diagramQuickStyle" Target="../diagrams/quickStyle6.xml"/><Relationship Id="rId45" Type="http://schemas.openxmlformats.org/officeDocument/2006/relationships/diagramQuickStyle" Target="../diagrams/quickStyle7.xml"/><Relationship Id="rId53" Type="http://schemas.openxmlformats.org/officeDocument/2006/relationships/diagramData" Target="../diagrams/data9.xml"/><Relationship Id="rId58" Type="http://schemas.openxmlformats.org/officeDocument/2006/relationships/diagramData" Target="../diagrams/data10.xml"/><Relationship Id="rId5" Type="http://schemas.openxmlformats.org/officeDocument/2006/relationships/image" Target="../media/image6.jpeg"/><Relationship Id="rId61" Type="http://schemas.openxmlformats.org/officeDocument/2006/relationships/diagramColors" Target="../diagrams/colors10.xml"/><Relationship Id="rId19" Type="http://schemas.openxmlformats.org/officeDocument/2006/relationships/diagramLayout" Target="../diagrams/layout2.xml"/><Relationship Id="rId14" Type="http://schemas.openxmlformats.org/officeDocument/2006/relationships/diagramLayout" Target="../diagrams/layout1.xml"/><Relationship Id="rId22" Type="http://schemas.microsoft.com/office/2007/relationships/diagramDrawing" Target="../diagrams/drawing2.xml"/><Relationship Id="rId27" Type="http://schemas.microsoft.com/office/2007/relationships/diagramDrawing" Target="../diagrams/drawing3.xml"/><Relationship Id="rId30" Type="http://schemas.openxmlformats.org/officeDocument/2006/relationships/diagramQuickStyle" Target="../diagrams/quickStyle4.xml"/><Relationship Id="rId35" Type="http://schemas.openxmlformats.org/officeDocument/2006/relationships/diagramQuickStyle" Target="../diagrams/quickStyle5.xml"/><Relationship Id="rId43" Type="http://schemas.openxmlformats.org/officeDocument/2006/relationships/diagramData" Target="../diagrams/data7.xml"/><Relationship Id="rId48" Type="http://schemas.openxmlformats.org/officeDocument/2006/relationships/diagramData" Target="../diagrams/data8.xml"/><Relationship Id="rId56" Type="http://schemas.openxmlformats.org/officeDocument/2006/relationships/diagramColors" Target="../diagrams/colors9.xml"/><Relationship Id="rId8" Type="http://schemas.openxmlformats.org/officeDocument/2006/relationships/image" Target="../media/image9.jpeg"/><Relationship Id="rId51" Type="http://schemas.openxmlformats.org/officeDocument/2006/relationships/diagramColors" Target="../diagrams/colors8.xml"/><Relationship Id="rId3" Type="http://schemas.openxmlformats.org/officeDocument/2006/relationships/image" Target="../media/image4.png"/><Relationship Id="rId12" Type="http://schemas.openxmlformats.org/officeDocument/2006/relationships/image" Target="../media/image13.png"/><Relationship Id="rId17" Type="http://schemas.microsoft.com/office/2007/relationships/diagramDrawing" Target="../diagrams/drawing1.xml"/><Relationship Id="rId25" Type="http://schemas.openxmlformats.org/officeDocument/2006/relationships/diagramQuickStyle" Target="../diagrams/quickStyle3.xml"/><Relationship Id="rId33" Type="http://schemas.openxmlformats.org/officeDocument/2006/relationships/diagramData" Target="../diagrams/data5.xml"/><Relationship Id="rId38" Type="http://schemas.openxmlformats.org/officeDocument/2006/relationships/diagramData" Target="../diagrams/data6.xml"/><Relationship Id="rId46" Type="http://schemas.openxmlformats.org/officeDocument/2006/relationships/diagramColors" Target="../diagrams/colors7.xml"/><Relationship Id="rId59" Type="http://schemas.openxmlformats.org/officeDocument/2006/relationships/diagramLayout" Target="../diagrams/layout10.xml"/><Relationship Id="rId20" Type="http://schemas.openxmlformats.org/officeDocument/2006/relationships/diagramQuickStyle" Target="../diagrams/quickStyle2.xml"/><Relationship Id="rId41" Type="http://schemas.openxmlformats.org/officeDocument/2006/relationships/diagramColors" Target="../diagrams/colors6.xml"/><Relationship Id="rId54" Type="http://schemas.openxmlformats.org/officeDocument/2006/relationships/diagramLayout" Target="../diagrams/layout9.xml"/><Relationship Id="rId62" Type="http://schemas.microsoft.com/office/2007/relationships/diagramDrawing" Target="../diagrams/drawing10.xml"/><Relationship Id="rId1" Type="http://schemas.openxmlformats.org/officeDocument/2006/relationships/slideLayout" Target="../slideLayouts/slideLayout3.xml"/><Relationship Id="rId6" Type="http://schemas.openxmlformats.org/officeDocument/2006/relationships/image" Target="../media/image7.png"/><Relationship Id="rId15" Type="http://schemas.openxmlformats.org/officeDocument/2006/relationships/diagramQuickStyle" Target="../diagrams/quickStyle1.xml"/><Relationship Id="rId23" Type="http://schemas.openxmlformats.org/officeDocument/2006/relationships/diagramData" Target="../diagrams/data3.xml"/><Relationship Id="rId28" Type="http://schemas.openxmlformats.org/officeDocument/2006/relationships/diagramData" Target="../diagrams/data4.xml"/><Relationship Id="rId36" Type="http://schemas.openxmlformats.org/officeDocument/2006/relationships/diagramColors" Target="../diagrams/colors5.xml"/><Relationship Id="rId49" Type="http://schemas.openxmlformats.org/officeDocument/2006/relationships/diagramLayout" Target="../diagrams/layout8.xml"/><Relationship Id="rId57" Type="http://schemas.microsoft.com/office/2007/relationships/diagramDrawing" Target="../diagrams/drawing9.xml"/><Relationship Id="rId10" Type="http://schemas.openxmlformats.org/officeDocument/2006/relationships/image" Target="../media/image11.png"/><Relationship Id="rId31" Type="http://schemas.openxmlformats.org/officeDocument/2006/relationships/diagramColors" Target="../diagrams/colors4.xml"/><Relationship Id="rId44" Type="http://schemas.openxmlformats.org/officeDocument/2006/relationships/diagramLayout" Target="../diagrams/layout7.xml"/><Relationship Id="rId52" Type="http://schemas.microsoft.com/office/2007/relationships/diagramDrawing" Target="../diagrams/drawing8.xml"/><Relationship Id="rId60" Type="http://schemas.openxmlformats.org/officeDocument/2006/relationships/diagramQuickStyle" Target="../diagrams/quickStyle10.xml"/><Relationship Id="rId4" Type="http://schemas.openxmlformats.org/officeDocument/2006/relationships/image" Target="../media/image5.png"/><Relationship Id="rId9"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jpe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40.emf"/><Relationship Id="rId4" Type="http://schemas.openxmlformats.org/officeDocument/2006/relationships/image" Target="../media/image68.jpeg"/></Relationships>
</file>

<file path=ppt/slides/_rels/slide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68.jpeg"/><Relationship Id="rId4" Type="http://schemas.openxmlformats.org/officeDocument/2006/relationships/image" Target="../media/image40.emf"/></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8" Type="http://schemas.openxmlformats.org/officeDocument/2006/relationships/hyperlink" Target="http://www.freescale.com/webapp/sps/site/overview.jsp?code=PRDCT_LONGEVITY_HM" TargetMode="External"/><Relationship Id="rId3" Type="http://schemas.openxmlformats.org/officeDocument/2006/relationships/image" Target="../media/image80.png"/><Relationship Id="rId7" Type="http://schemas.openxmlformats.org/officeDocument/2006/relationships/hyperlink" Target="http://cache.freescale.com/files/microcontrollers/doc/selector_guide/KINETISKMCUSELGD.pdf" TargetMode="External"/><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hyperlink" Target="http://cache.freescale.com/files/microcontrollers/doc/fact_sheet/KINK6XFS.pdf" TargetMode="External"/><Relationship Id="rId11" Type="http://schemas.openxmlformats.org/officeDocument/2006/relationships/image" Target="../media/image82.png"/><Relationship Id="rId5" Type="http://schemas.openxmlformats.org/officeDocument/2006/relationships/hyperlink" Target="http://www.freescale.com/webapp/sps/site/prod_summary.jsp?code=K64_120" TargetMode="External"/><Relationship Id="rId10" Type="http://schemas.openxmlformats.org/officeDocument/2006/relationships/hyperlink" Target="http://www.freescale.com/webapp/sps/site/overview.jsp?nodeId=0225E75716" TargetMode="External"/><Relationship Id="rId4" Type="http://schemas.openxmlformats.org/officeDocument/2006/relationships/hyperlink" Target="http://compass.freescale.net/go/216279817" TargetMode="External"/><Relationship Id="rId9" Type="http://schemas.openxmlformats.org/officeDocument/2006/relationships/image" Target="../media/image81.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8.xml"/><Relationship Id="rId5" Type="http://schemas.openxmlformats.org/officeDocument/2006/relationships/image" Target="../media/image89.jpeg"/><Relationship Id="rId4" Type="http://schemas.openxmlformats.org/officeDocument/2006/relationships/image" Target="../media/image88.jpeg"/></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8.xml"/><Relationship Id="rId5" Type="http://schemas.openxmlformats.org/officeDocument/2006/relationships/image" Target="../media/image93.jpeg"/><Relationship Id="rId4" Type="http://schemas.openxmlformats.org/officeDocument/2006/relationships/image" Target="../media/image92.jpeg"/></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hyperlink" Target="http://www.mouser.com/Search/ProductDetail.aspx?qs=Eq3eGuHnqhmbe7cWDeWn7g%3d%3d&amp;utm_source=eciaauthorized&amp;utm_medium=aggregator&amp;utm_campaign=81-LBEE5KL1DXTMPDSSD&amp;utm_term=LBEE5KL1DX-TEMP-DS-SD&amp;utm_content=Murata" TargetMode="External"/><Relationship Id="rId3" Type="http://schemas.openxmlformats.org/officeDocument/2006/relationships/hyperlink" Target="https://www.arrow.com/en/products/lbeh5hmzpc-temp-ds-sd/murata-manufacturing" TargetMode="External"/><Relationship Id="rId7" Type="http://schemas.openxmlformats.org/officeDocument/2006/relationships/hyperlink" Target="http://avnetexpress.avnet.com/store/em/EMController/Development-Kits/Murata-Electronics/LBEH5DU1BW-TEMP-DS-SD/_/R-5004558757908/A-5004558757908/An-0?action=part&amp;catalogId=500201&amp;langId=-1&amp;storeId=500201" TargetMode="External"/><Relationship Id="rId12" Type="http://schemas.openxmlformats.org/officeDocument/2006/relationships/hyperlink" Target="http://www.mouser.com/new/Murata/murata-freescale-imx/" TargetMode="External"/><Relationship Id="rId2" Type="http://schemas.openxmlformats.org/officeDocument/2006/relationships/hyperlink" Target="http://www.mouser.com/Search/ProductDetail.aspx?qs=Eq3eGuHnqhkVjHX6jas6Kg%3d%3d&amp;utm_source=eciaauthorized&amp;utm_medium=aggregator&amp;utm_campaign=81-LBEH5HMZPCTMPDSSD&amp;utm_term=LBEH5HMZPC-TEMP-DS-SD&amp;utm_content=Murata" TargetMode="External"/><Relationship Id="rId1" Type="http://schemas.openxmlformats.org/officeDocument/2006/relationships/slideLayout" Target="../slideLayouts/slideLayout3.xml"/><Relationship Id="rId6" Type="http://schemas.openxmlformats.org/officeDocument/2006/relationships/hyperlink" Target="https://www.arrow.com/en/products/lbeh5du1bw-temp-ds-sd/murata-manufacturing" TargetMode="External"/><Relationship Id="rId11" Type="http://schemas.openxmlformats.org/officeDocument/2006/relationships/hyperlink" Target="http://www.mouser.com/Search/ProductDetail.aspx?qs=XPhct15kMZ0WhLe8K0kziA%3d%3d&amp;utm_source=eciaauthorized&amp;utm_medium=aggregator&amp;utm_campaign=81-88-00153-90&amp;utm_term=88-00153-90&amp;utm_content=Murata" TargetMode="External"/><Relationship Id="rId5" Type="http://schemas.openxmlformats.org/officeDocument/2006/relationships/hyperlink" Target="http://www.mouser.com/Search/ProductDetail.aspx?qs=Eq3eGuHnqhnyDngdlznIEA%3d%3d&amp;utm_source=eciaauthorized&amp;utm_medium=aggregator&amp;utm_campaign=81-LBEH5DU1BWTMPDSSD&amp;utm_term=LBEH5DU1BW-TEMP-DS-SD&amp;utm_content=Murata" TargetMode="External"/><Relationship Id="rId10" Type="http://schemas.openxmlformats.org/officeDocument/2006/relationships/hyperlink" Target="http://avnetexpress.avnet.com/store/em/EMController/Development-Kits/Murata-Electronics/LBEE5KL1DX-TEMP-DS-SD/_/R-5004558757880/A-5004558757880/An-0?action=part&amp;catalogId=500201&amp;langId=-1&amp;storeId=500201" TargetMode="External"/><Relationship Id="rId4" Type="http://schemas.openxmlformats.org/officeDocument/2006/relationships/hyperlink" Target="http://avnetexpress.avnet.com/store/em/EMController/Development-Kits/Murata-Electronics/LBEH5HMZPC-TEMP-DS-SD/_/R-5004558757894/A-5004558757894/An-0?action=part&amp;catalogId=500201&amp;langId=-1&amp;storeId=500201" TargetMode="External"/><Relationship Id="rId9" Type="http://schemas.openxmlformats.org/officeDocument/2006/relationships/hyperlink" Target="https://www.arrow.com/en/products/lbee5kl1dx-temp-ds-sd/murata-manufacturing"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mailto:imxFAQ@murata.com" TargetMode="External"/><Relationship Id="rId3" Type="http://schemas.openxmlformats.org/officeDocument/2006/relationships/hyperlink" Target="http://www.freescale.com/products/arm-processors/i.mx-applications-processors-based-on-arm-cores/i.mx-6-processors/i.mx6qp/i.mx-6-series-software-and-development-tool-resources:IMX6_SW?fpsp=1&amp;tab=Design_Tools_Tab" TargetMode="External"/><Relationship Id="rId7" Type="http://schemas.openxmlformats.org/officeDocument/2006/relationships/hyperlink" Target="mailto:skerr@murata.com" TargetMode="External"/><Relationship Id="rId2" Type="http://schemas.openxmlformats.org/officeDocument/2006/relationships/hyperlink" Target="http://www.nxp.com/products/microcontrollers-and-processors/arm-processors/i.mx-applications-processors-based-on-arm-cores/i.mx-6-processors/i.mx6qp/i.mx-6-series-software-and-development-tool-resources:IMX6_SW" TargetMode="External"/><Relationship Id="rId1" Type="http://schemas.openxmlformats.org/officeDocument/2006/relationships/slideLayout" Target="../slideLayouts/slideLayout21.xml"/><Relationship Id="rId6" Type="http://schemas.openxmlformats.org/officeDocument/2006/relationships/hyperlink" Target="http://community.broadcom.com/login.jspa?registerOnly=true" TargetMode="External"/><Relationship Id="rId5" Type="http://schemas.openxmlformats.org/officeDocument/2006/relationships/hyperlink" Target="http://community.broadcom.com/groups/freescalemuratabroadcom-imx-support-portal" TargetMode="External"/><Relationship Id="rId4" Type="http://schemas.openxmlformats.org/officeDocument/2006/relationships/hyperlink" Target="https://community.freescale.com/groups/murata-imx" TargetMode="External"/><Relationship Id="rId9" Type="http://schemas.openxmlformats.org/officeDocument/2006/relationships/hyperlink" Target="http://wireless.murata.com/eng/products/rf-modules-1/wi-fi-bluetooth-for-freescale-i-mx.html"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mailto:frank.liu@murata.com" TargetMode="External"/><Relationship Id="rId13" Type="http://schemas.openxmlformats.org/officeDocument/2006/relationships/hyperlink" Target="mailto:rramalho@murata.com" TargetMode="External"/><Relationship Id="rId3" Type="http://schemas.openxmlformats.org/officeDocument/2006/relationships/hyperlink" Target="mailto:tgarcia@murata.com" TargetMode="External"/><Relationship Id="rId7" Type="http://schemas.openxmlformats.org/officeDocument/2006/relationships/hyperlink" Target="mailto:evan.jing@murata.com" TargetMode="External"/><Relationship Id="rId12" Type="http://schemas.openxmlformats.org/officeDocument/2006/relationships/hyperlink" Target="mailto:hogata@murata.com" TargetMode="External"/><Relationship Id="rId2" Type="http://schemas.openxmlformats.org/officeDocument/2006/relationships/hyperlink" Target="mailto:kkoyama@murata.com" TargetMode="External"/><Relationship Id="rId1" Type="http://schemas.openxmlformats.org/officeDocument/2006/relationships/slideLayout" Target="../slideLayouts/slideLayout22.xml"/><Relationship Id="rId6" Type="http://schemas.openxmlformats.org/officeDocument/2006/relationships/hyperlink" Target="mailto:ghouse.mohiuddin@murata.com" TargetMode="External"/><Relationship Id="rId11" Type="http://schemas.openxmlformats.org/officeDocument/2006/relationships/hyperlink" Target="mailto:jungmin.hong@murata.com" TargetMode="External"/><Relationship Id="rId5" Type="http://schemas.openxmlformats.org/officeDocument/2006/relationships/hyperlink" Target="mailto:skim@murata.com" TargetMode="External"/><Relationship Id="rId15" Type="http://schemas.openxmlformats.org/officeDocument/2006/relationships/hyperlink" Target="mailto:twidmer@murata.com" TargetMode="External"/><Relationship Id="rId10" Type="http://schemas.openxmlformats.org/officeDocument/2006/relationships/hyperlink" Target="mailto:kohta.nakai@murata.com" TargetMode="External"/><Relationship Id="rId4" Type="http://schemas.openxmlformats.org/officeDocument/2006/relationships/hyperlink" Target="mailto:wlee@murata.com" TargetMode="External"/><Relationship Id="rId9" Type="http://schemas.openxmlformats.org/officeDocument/2006/relationships/hyperlink" Target="mailto:ken.wang@murata.com" TargetMode="External"/><Relationship Id="rId14" Type="http://schemas.openxmlformats.org/officeDocument/2006/relationships/hyperlink" Target="mailto:jmorinaga@murata.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freescale.com/webapp/sps/site/homepage.jsp?code=WIRELESS-CONNECTIVITY"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a:bodyPr>
          <a:lstStyle/>
          <a:p>
            <a:r>
              <a:rPr lang="en-US" dirty="0" smtClean="0"/>
              <a:t>General Overview</a:t>
            </a:r>
          </a:p>
          <a:p>
            <a:r>
              <a:rPr lang="en-US" dirty="0" smtClean="0"/>
              <a:t>Feb </a:t>
            </a:r>
            <a:r>
              <a:rPr lang="en-US" dirty="0" smtClean="0"/>
              <a:t>2016</a:t>
            </a:r>
          </a:p>
        </p:txBody>
      </p:sp>
      <p:sp>
        <p:nvSpPr>
          <p:cNvPr id="3" name="Subtitle 2"/>
          <p:cNvSpPr>
            <a:spLocks noGrp="1"/>
          </p:cNvSpPr>
          <p:nvPr>
            <p:ph type="subTitle" idx="1"/>
          </p:nvPr>
        </p:nvSpPr>
        <p:spPr/>
        <p:txBody>
          <a:bodyPr/>
          <a:lstStyle/>
          <a:p>
            <a:endParaRPr lang="en-US" dirty="0"/>
          </a:p>
        </p:txBody>
      </p:sp>
      <p:sp>
        <p:nvSpPr>
          <p:cNvPr id="4" name="Title 3"/>
          <p:cNvSpPr>
            <a:spLocks noGrp="1"/>
          </p:cNvSpPr>
          <p:nvPr>
            <p:ph type="ctrTitle"/>
          </p:nvPr>
        </p:nvSpPr>
        <p:spPr/>
        <p:txBody>
          <a:bodyPr/>
          <a:lstStyle/>
          <a:p>
            <a:r>
              <a:rPr lang="en-US" sz="2400" dirty="0" smtClean="0"/>
              <a:t>NXP </a:t>
            </a:r>
            <a:r>
              <a:rPr lang="en-US" sz="2400" dirty="0" smtClean="0"/>
              <a:t>Connectivity </a:t>
            </a:r>
            <a:r>
              <a:rPr lang="en-US" sz="2400" dirty="0" smtClean="0"/>
              <a:t>Solution</a:t>
            </a:r>
            <a:endParaRPr lang="en-US" sz="2400" dirty="0">
              <a:solidFill>
                <a:schemeClr val="accent2"/>
              </a:solidFill>
            </a:endParaRPr>
          </a:p>
        </p:txBody>
      </p:sp>
    </p:spTree>
    <p:extLst>
      <p:ext uri="{BB962C8B-B14F-4D97-AF65-F5344CB8AC3E}">
        <p14:creationId xmlns:p14="http://schemas.microsoft.com/office/powerpoint/2010/main" val="423659668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IEEE 15.4 - 2.4 GHz DSSS</a:t>
            </a:r>
            <a:endParaRPr lang="en-US" dirty="0"/>
          </a:p>
        </p:txBody>
      </p:sp>
    </p:spTree>
    <p:extLst>
      <p:ext uri="{BB962C8B-B14F-4D97-AF65-F5344CB8AC3E}">
        <p14:creationId xmlns:p14="http://schemas.microsoft.com/office/powerpoint/2010/main" val="26412328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49235" y="1535172"/>
            <a:ext cx="2512142" cy="3711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 name="Group 44"/>
          <p:cNvGrpSpPr>
            <a:grpSpLocks/>
          </p:cNvGrpSpPr>
          <p:nvPr/>
        </p:nvGrpSpPr>
        <p:grpSpPr bwMode="auto">
          <a:xfrm>
            <a:off x="843349" y="1459440"/>
            <a:ext cx="6068336" cy="3786824"/>
            <a:chOff x="303639" y="1026358"/>
            <a:chExt cx="8092046" cy="2144349"/>
          </a:xfrm>
        </p:grpSpPr>
        <p:cxnSp>
          <p:nvCxnSpPr>
            <p:cNvPr id="12" name="Straight Arrow Connector 11"/>
            <p:cNvCxnSpPr/>
            <p:nvPr/>
          </p:nvCxnSpPr>
          <p:spPr>
            <a:xfrm>
              <a:off x="303639" y="3170706"/>
              <a:ext cx="8092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03639" y="1026358"/>
              <a:ext cx="9328" cy="2144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flipV="1">
            <a:off x="3363911" y="1539341"/>
            <a:ext cx="0" cy="370332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955116" y="1539341"/>
            <a:ext cx="0" cy="370332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61377" y="5275557"/>
            <a:ext cx="1593739" cy="219291"/>
          </a:xfrm>
          <a:prstGeom prst="rect">
            <a:avLst/>
          </a:prstGeom>
          <a:noFill/>
        </p:spPr>
        <p:txBody>
          <a:bodyPr wrap="square" rtlCol="0">
            <a:spAutoFit/>
          </a:bodyPr>
          <a:lstStyle/>
          <a:p>
            <a:pPr algn="ctr"/>
            <a:r>
              <a:rPr lang="en-US" sz="825" b="1" dirty="0">
                <a:solidFill>
                  <a:prstClr val="black"/>
                </a:solidFill>
                <a:latin typeface="Calibri" panose="020F0502020204030204" pitchFamily="34" charset="0"/>
                <a:ea typeface="ＭＳ Ｐゴシック" pitchFamily="50" charset="-128"/>
              </a:rPr>
              <a:t>1H</a:t>
            </a:r>
            <a:endParaRPr lang="en-US" sz="1500" b="1" dirty="0">
              <a:solidFill>
                <a:prstClr val="black"/>
              </a:solidFill>
              <a:latin typeface="Calibri" panose="020F0502020204030204" pitchFamily="34" charset="0"/>
              <a:ea typeface="ＭＳ Ｐゴシック" pitchFamily="50" charset="-128"/>
            </a:endParaRPr>
          </a:p>
        </p:txBody>
      </p:sp>
      <p:sp>
        <p:nvSpPr>
          <p:cNvPr id="26" name="TextBox 25"/>
          <p:cNvSpPr txBox="1"/>
          <p:nvPr/>
        </p:nvSpPr>
        <p:spPr>
          <a:xfrm>
            <a:off x="4955116" y="5275557"/>
            <a:ext cx="1680503" cy="219291"/>
          </a:xfrm>
          <a:prstGeom prst="rect">
            <a:avLst/>
          </a:prstGeom>
          <a:noFill/>
        </p:spPr>
        <p:txBody>
          <a:bodyPr wrap="square" rtlCol="0">
            <a:spAutoFit/>
          </a:bodyPr>
          <a:lstStyle/>
          <a:p>
            <a:pPr algn="ctr"/>
            <a:r>
              <a:rPr lang="en-US" sz="825" b="1" dirty="0">
                <a:solidFill>
                  <a:prstClr val="black"/>
                </a:solidFill>
                <a:latin typeface="Calibri" panose="020F0502020204030204" pitchFamily="34" charset="0"/>
                <a:ea typeface="ＭＳ Ｐゴシック" pitchFamily="50" charset="-128"/>
              </a:rPr>
              <a:t>2H</a:t>
            </a:r>
            <a:endParaRPr lang="en-US" sz="1500" b="1" dirty="0">
              <a:solidFill>
                <a:prstClr val="black"/>
              </a:solidFill>
              <a:latin typeface="Calibri" panose="020F0502020204030204" pitchFamily="34" charset="0"/>
              <a:ea typeface="ＭＳ Ｐゴシック" pitchFamily="50" charset="-128"/>
            </a:endParaRPr>
          </a:p>
        </p:txBody>
      </p:sp>
      <p:sp>
        <p:nvSpPr>
          <p:cNvPr id="62" name="AutoShape 43"/>
          <p:cNvSpPr>
            <a:spLocks noChangeArrowheads="1"/>
          </p:cNvSpPr>
          <p:nvPr/>
        </p:nvSpPr>
        <p:spPr bwMode="auto">
          <a:xfrm>
            <a:off x="974167" y="3659051"/>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KW21D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256kB/32kB</a:t>
            </a:r>
          </a:p>
        </p:txBody>
      </p:sp>
      <p:sp>
        <p:nvSpPr>
          <p:cNvPr id="145" name="AutoShape 43"/>
          <p:cNvSpPr>
            <a:spLocks noChangeArrowheads="1"/>
          </p:cNvSpPr>
          <p:nvPr/>
        </p:nvSpPr>
        <p:spPr bwMode="auto">
          <a:xfrm>
            <a:off x="974167" y="3254207"/>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KW21D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512kB/64kB</a:t>
            </a:r>
          </a:p>
        </p:txBody>
      </p:sp>
      <p:sp>
        <p:nvSpPr>
          <p:cNvPr id="155" name="AutoShape 43"/>
          <p:cNvSpPr>
            <a:spLocks noChangeArrowheads="1"/>
          </p:cNvSpPr>
          <p:nvPr/>
        </p:nvSpPr>
        <p:spPr bwMode="auto">
          <a:xfrm>
            <a:off x="974167" y="2857069"/>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KW22D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512kB/64kB</a:t>
            </a:r>
          </a:p>
        </p:txBody>
      </p:sp>
      <p:sp>
        <p:nvSpPr>
          <p:cNvPr id="160" name="AutoShape 43"/>
          <p:cNvSpPr>
            <a:spLocks noChangeArrowheads="1"/>
          </p:cNvSpPr>
          <p:nvPr/>
        </p:nvSpPr>
        <p:spPr bwMode="auto">
          <a:xfrm>
            <a:off x="974167" y="2452226"/>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KW22D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512kB/64kB</a:t>
            </a:r>
          </a:p>
        </p:txBody>
      </p:sp>
      <p:sp>
        <p:nvSpPr>
          <p:cNvPr id="98" name="Rectangle 37"/>
          <p:cNvSpPr>
            <a:spLocks noChangeArrowheads="1"/>
          </p:cNvSpPr>
          <p:nvPr/>
        </p:nvSpPr>
        <p:spPr bwMode="auto">
          <a:xfrm>
            <a:off x="8202606" y="3409854"/>
            <a:ext cx="571500" cy="171450"/>
          </a:xfrm>
          <a:prstGeom prst="rect">
            <a:avLst/>
          </a:prstGeom>
          <a:solidFill>
            <a:schemeClr val="bg1"/>
          </a:solidFill>
          <a:ln w="9525">
            <a:solidFill>
              <a:schemeClr val="tx1"/>
            </a:solidFill>
            <a:miter lim="800000"/>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Production</a:t>
            </a:r>
          </a:p>
        </p:txBody>
      </p:sp>
      <p:sp>
        <p:nvSpPr>
          <p:cNvPr id="99" name="AutoShape 38"/>
          <p:cNvSpPr>
            <a:spLocks noChangeArrowheads="1"/>
          </p:cNvSpPr>
          <p:nvPr/>
        </p:nvSpPr>
        <p:spPr bwMode="auto">
          <a:xfrm>
            <a:off x="8202606" y="2640710"/>
            <a:ext cx="571500" cy="171450"/>
          </a:xfrm>
          <a:prstGeom prst="roundRect">
            <a:avLst>
              <a:gd name="adj" fmla="val 50000"/>
            </a:avLst>
          </a:prstGeom>
          <a:solidFill>
            <a:schemeClr val="bg1"/>
          </a:solidFill>
          <a:ln w="9525">
            <a:solidFill>
              <a:schemeClr val="tx1"/>
            </a:solidFill>
            <a:round/>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Concept</a:t>
            </a:r>
          </a:p>
        </p:txBody>
      </p:sp>
      <p:sp>
        <p:nvSpPr>
          <p:cNvPr id="100" name="AutoShape 42"/>
          <p:cNvSpPr>
            <a:spLocks noChangeArrowheads="1"/>
          </p:cNvSpPr>
          <p:nvPr/>
        </p:nvSpPr>
        <p:spPr bwMode="auto">
          <a:xfrm>
            <a:off x="8174031" y="2896696"/>
            <a:ext cx="628650" cy="173831"/>
          </a:xfrm>
          <a:prstGeom prst="octagon">
            <a:avLst>
              <a:gd name="adj" fmla="val 50000"/>
            </a:avLst>
          </a:prstGeom>
          <a:solidFill>
            <a:schemeClr val="bg1"/>
          </a:solidFill>
          <a:ln w="9525">
            <a:solidFill>
              <a:schemeClr val="tx1"/>
            </a:solidFill>
            <a:miter lim="800000"/>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Planning</a:t>
            </a:r>
          </a:p>
        </p:txBody>
      </p:sp>
      <p:sp>
        <p:nvSpPr>
          <p:cNvPr id="101" name="AutoShape 43"/>
          <p:cNvSpPr>
            <a:spLocks noChangeArrowheads="1"/>
          </p:cNvSpPr>
          <p:nvPr/>
        </p:nvSpPr>
        <p:spPr bwMode="auto">
          <a:xfrm>
            <a:off x="8174031" y="3155061"/>
            <a:ext cx="628650" cy="169069"/>
          </a:xfrm>
          <a:prstGeom prst="parallelogram">
            <a:avLst>
              <a:gd name="adj" fmla="val 24995"/>
            </a:avLst>
          </a:prstGeom>
          <a:solidFill>
            <a:schemeClr val="bg1"/>
          </a:solidFill>
          <a:ln w="9525">
            <a:solidFill>
              <a:schemeClr val="tx1"/>
            </a:solidFill>
            <a:miter lim="800000"/>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Execution</a:t>
            </a:r>
          </a:p>
        </p:txBody>
      </p:sp>
      <p:sp>
        <p:nvSpPr>
          <p:cNvPr id="102" name="TextBox 101"/>
          <p:cNvSpPr txBox="1"/>
          <p:nvPr/>
        </p:nvSpPr>
        <p:spPr>
          <a:xfrm>
            <a:off x="4268581" y="5466576"/>
            <a:ext cx="1395524" cy="346243"/>
          </a:xfrm>
          <a:prstGeom prst="rect">
            <a:avLst/>
          </a:prstGeom>
          <a:noFill/>
        </p:spPr>
        <p:txBody>
          <a:bodyPr wrap="square" lIns="68573" tIns="34287" rIns="68573" bIns="34287" rtlCol="0">
            <a:spAutoFit/>
          </a:bodyPr>
          <a:lstStyle/>
          <a:p>
            <a:pPr algn="ctr"/>
            <a:r>
              <a:rPr lang="en-GB" b="1" dirty="0" smtClean="0">
                <a:solidFill>
                  <a:prstClr val="black"/>
                </a:solidFill>
                <a:latin typeface="Calibri" panose="020F0502020204030204" pitchFamily="34" charset="0"/>
                <a:ea typeface="ＭＳ Ｐゴシック" pitchFamily="50" charset="-128"/>
              </a:rPr>
              <a:t>2016</a:t>
            </a:r>
            <a:endParaRPr lang="en-GB" b="1" dirty="0">
              <a:solidFill>
                <a:prstClr val="black"/>
              </a:solidFill>
              <a:latin typeface="Calibri" panose="020F0502020204030204" pitchFamily="34" charset="0"/>
              <a:ea typeface="ＭＳ Ｐゴシック" pitchFamily="50" charset="-128"/>
            </a:endParaRPr>
          </a:p>
        </p:txBody>
      </p:sp>
      <p:sp>
        <p:nvSpPr>
          <p:cNvPr id="107" name="TextBox 106"/>
          <p:cNvSpPr txBox="1"/>
          <p:nvPr/>
        </p:nvSpPr>
        <p:spPr>
          <a:xfrm>
            <a:off x="1411235" y="5258247"/>
            <a:ext cx="1723007" cy="230826"/>
          </a:xfrm>
          <a:prstGeom prst="rect">
            <a:avLst/>
          </a:prstGeom>
          <a:noFill/>
        </p:spPr>
        <p:txBody>
          <a:bodyPr wrap="square" lIns="68573" tIns="34287" rIns="68573" bIns="34287" rtlCol="0">
            <a:spAutoFit/>
          </a:bodyPr>
          <a:lstStyle/>
          <a:p>
            <a:pPr algn="ctr"/>
            <a:r>
              <a:rPr lang="en-GB" sz="1050" b="1" dirty="0">
                <a:solidFill>
                  <a:prstClr val="black"/>
                </a:solidFill>
                <a:latin typeface="Calibri" panose="020F0502020204030204" pitchFamily="34" charset="0"/>
                <a:ea typeface="ＭＳ Ｐゴシック" pitchFamily="50" charset="-128"/>
              </a:rPr>
              <a:t>Existing</a:t>
            </a:r>
          </a:p>
        </p:txBody>
      </p:sp>
      <p:sp>
        <p:nvSpPr>
          <p:cNvPr id="52" name="AutoShape 43"/>
          <p:cNvSpPr>
            <a:spLocks noChangeArrowheads="1"/>
          </p:cNvSpPr>
          <p:nvPr/>
        </p:nvSpPr>
        <p:spPr bwMode="auto">
          <a:xfrm>
            <a:off x="4590124" y="3586649"/>
            <a:ext cx="1076475" cy="361414"/>
          </a:xfrm>
          <a:prstGeom prst="flowChartInputOutpu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KW21Z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Up to 512kB/128kB</a:t>
            </a:r>
          </a:p>
        </p:txBody>
      </p:sp>
      <p:sp>
        <p:nvSpPr>
          <p:cNvPr id="54" name="TextBox 53"/>
          <p:cNvSpPr txBox="1"/>
          <p:nvPr/>
        </p:nvSpPr>
        <p:spPr>
          <a:xfrm rot="16200000">
            <a:off x="-100906" y="2326008"/>
            <a:ext cx="1750723" cy="230826"/>
          </a:xfrm>
          <a:prstGeom prst="rect">
            <a:avLst/>
          </a:prstGeom>
          <a:noFill/>
        </p:spPr>
        <p:txBody>
          <a:bodyPr wrap="square" lIns="68573" tIns="34287" rIns="68573" bIns="34287" rtlCol="0">
            <a:spAutoFit/>
          </a:bodyPr>
          <a:lstStyle/>
          <a:p>
            <a:pPr algn="ctr"/>
            <a:r>
              <a:rPr lang="en-GB" sz="1050" b="1" dirty="0">
                <a:solidFill>
                  <a:prstClr val="black"/>
                </a:solidFill>
                <a:latin typeface="Calibri" panose="020F0502020204030204" pitchFamily="34" charset="0"/>
                <a:cs typeface="Calibri" pitchFamily="34" charset="0"/>
              </a:rPr>
              <a:t>Performance, Integration</a:t>
            </a:r>
          </a:p>
        </p:txBody>
      </p:sp>
      <p:sp>
        <p:nvSpPr>
          <p:cNvPr id="61" name="AutoShape 43"/>
          <p:cNvSpPr>
            <a:spLocks noChangeArrowheads="1"/>
          </p:cNvSpPr>
          <p:nvPr/>
        </p:nvSpPr>
        <p:spPr bwMode="auto">
          <a:xfrm>
            <a:off x="2515021" y="4534095"/>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KW20Z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160kB/20kB</a:t>
            </a:r>
          </a:p>
        </p:txBody>
      </p:sp>
      <p:sp>
        <p:nvSpPr>
          <p:cNvPr id="63" name="AutoShape 43"/>
          <p:cNvSpPr>
            <a:spLocks noChangeArrowheads="1"/>
          </p:cNvSpPr>
          <p:nvPr/>
        </p:nvSpPr>
        <p:spPr bwMode="auto">
          <a:xfrm>
            <a:off x="2515021" y="4136615"/>
            <a:ext cx="685800" cy="361414"/>
          </a:xfrm>
          <a:prstGeom prst="rect">
            <a:avLst/>
          </a:prstGeom>
          <a:solidFill>
            <a:schemeClr val="accent1">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KW30Z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160kB/20kB</a:t>
            </a:r>
          </a:p>
        </p:txBody>
      </p:sp>
      <p:sp>
        <p:nvSpPr>
          <p:cNvPr id="64" name="AutoShape 43"/>
          <p:cNvSpPr>
            <a:spLocks noChangeArrowheads="1"/>
          </p:cNvSpPr>
          <p:nvPr/>
        </p:nvSpPr>
        <p:spPr bwMode="auto">
          <a:xfrm>
            <a:off x="2521442" y="3739136"/>
            <a:ext cx="685800" cy="361414"/>
          </a:xfrm>
          <a:prstGeom prst="rect">
            <a:avLst/>
          </a:prstGeom>
          <a:solidFill>
            <a:schemeClr val="bg2">
              <a:lumMod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KW40Z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160kB/20kB</a:t>
            </a:r>
          </a:p>
        </p:txBody>
      </p:sp>
      <p:sp>
        <p:nvSpPr>
          <p:cNvPr id="67" name="AutoShape 43"/>
          <p:cNvSpPr>
            <a:spLocks noChangeArrowheads="1"/>
          </p:cNvSpPr>
          <p:nvPr/>
        </p:nvSpPr>
        <p:spPr bwMode="auto">
          <a:xfrm>
            <a:off x="4592352" y="2768570"/>
            <a:ext cx="1071753" cy="361414"/>
          </a:xfrm>
          <a:prstGeom prst="flowChartInputOutput">
            <a:avLst/>
          </a:prstGeom>
          <a:solidFill>
            <a:schemeClr val="bg2">
              <a:lumMod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KW41Z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Up to 512kB/128kB</a:t>
            </a:r>
          </a:p>
        </p:txBody>
      </p:sp>
      <p:sp>
        <p:nvSpPr>
          <p:cNvPr id="68" name="AutoShape 43"/>
          <p:cNvSpPr>
            <a:spLocks noChangeArrowheads="1"/>
          </p:cNvSpPr>
          <p:nvPr/>
        </p:nvSpPr>
        <p:spPr bwMode="auto">
          <a:xfrm>
            <a:off x="4590124" y="3175683"/>
            <a:ext cx="1076475" cy="361414"/>
          </a:xfrm>
          <a:prstGeom prst="flowChartInputOutput">
            <a:avLst/>
          </a:prstGeom>
          <a:solidFill>
            <a:schemeClr val="accent1">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KW31Z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Up to 512kB/128kB</a:t>
            </a:r>
          </a:p>
        </p:txBody>
      </p:sp>
      <p:sp>
        <p:nvSpPr>
          <p:cNvPr id="43" name="Title 1"/>
          <p:cNvSpPr>
            <a:spLocks noGrp="1"/>
          </p:cNvSpPr>
          <p:nvPr>
            <p:ph type="title"/>
          </p:nvPr>
        </p:nvSpPr>
        <p:spPr/>
        <p:txBody>
          <a:bodyPr/>
          <a:lstStyle/>
          <a:p>
            <a:pPr>
              <a:defRPr/>
            </a:pPr>
            <a:r>
              <a:rPr lang="en-US" dirty="0"/>
              <a:t>Kinetis 2.4GHz Wireless Connectivity Portfolio</a:t>
            </a:r>
          </a:p>
        </p:txBody>
      </p:sp>
      <p:sp>
        <p:nvSpPr>
          <p:cNvPr id="44" name="AutoShape 43"/>
          <p:cNvSpPr>
            <a:spLocks noChangeArrowheads="1"/>
          </p:cNvSpPr>
          <p:nvPr/>
        </p:nvSpPr>
        <p:spPr bwMode="auto">
          <a:xfrm>
            <a:off x="1472023" y="4816997"/>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MCR20A</a:t>
            </a:r>
          </a:p>
          <a:p>
            <a:pPr algn="ctr"/>
            <a:r>
              <a:rPr lang="en-US" sz="675" dirty="0">
                <a:solidFill>
                  <a:prstClr val="black"/>
                </a:solidFill>
                <a:latin typeface="Calibri" panose="020F0502020204030204" pitchFamily="34" charset="0"/>
              </a:rPr>
              <a:t>802.15.4</a:t>
            </a:r>
          </a:p>
          <a:p>
            <a:pPr algn="ctr"/>
            <a:r>
              <a:rPr lang="en-US" sz="675" dirty="0">
                <a:solidFill>
                  <a:prstClr val="black"/>
                </a:solidFill>
                <a:latin typeface="Calibri" panose="020F0502020204030204" pitchFamily="34" charset="0"/>
              </a:rPr>
              <a:t>Transceiver</a:t>
            </a:r>
          </a:p>
        </p:txBody>
      </p:sp>
      <p:cxnSp>
        <p:nvCxnSpPr>
          <p:cNvPr id="36" name="Straight Connector 35"/>
          <p:cNvCxnSpPr/>
          <p:nvPr/>
        </p:nvCxnSpPr>
        <p:spPr>
          <a:xfrm flipV="1">
            <a:off x="6635619" y="1539341"/>
            <a:ext cx="0" cy="370332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155223" y="4097705"/>
            <a:ext cx="674021" cy="300082"/>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a:spAutoFit/>
          </a:bodyPr>
          <a:lstStyle/>
          <a:p>
            <a:pPr algn="ctr">
              <a:spcBef>
                <a:spcPct val="3000"/>
              </a:spcBef>
              <a:spcAft>
                <a:spcPct val="3000"/>
              </a:spcAft>
              <a:buClr>
                <a:prstClr val="black"/>
              </a:buClr>
              <a:buSzPct val="80000"/>
              <a:defRPr/>
            </a:pPr>
            <a:r>
              <a:rPr lang="en-US" sz="675" dirty="0">
                <a:solidFill>
                  <a:prstClr val="black"/>
                </a:solidFill>
                <a:latin typeface="Calibri" panose="020F0502020204030204" pitchFamily="34" charset="0"/>
              </a:rPr>
              <a:t>BLE &amp; 802.15.4</a:t>
            </a:r>
          </a:p>
        </p:txBody>
      </p:sp>
      <p:sp>
        <p:nvSpPr>
          <p:cNvPr id="41" name="Rectangle 40"/>
          <p:cNvSpPr/>
          <p:nvPr/>
        </p:nvSpPr>
        <p:spPr>
          <a:xfrm>
            <a:off x="8155223" y="4353040"/>
            <a:ext cx="674021" cy="196208"/>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algn="ctr">
              <a:spcBef>
                <a:spcPct val="3000"/>
              </a:spcBef>
              <a:spcAft>
                <a:spcPct val="3000"/>
              </a:spcAft>
              <a:buClr>
                <a:prstClr val="black"/>
              </a:buClr>
              <a:buSzPct val="80000"/>
              <a:defRPr/>
            </a:pPr>
            <a:r>
              <a:rPr lang="en-US" sz="675" dirty="0">
                <a:solidFill>
                  <a:prstClr val="black"/>
                </a:solidFill>
                <a:latin typeface="Calibri" panose="020F0502020204030204" pitchFamily="34" charset="0"/>
              </a:rPr>
              <a:t>BLE</a:t>
            </a:r>
          </a:p>
        </p:txBody>
      </p:sp>
      <p:sp>
        <p:nvSpPr>
          <p:cNvPr id="4" name="Rectangle 3"/>
          <p:cNvSpPr/>
          <p:nvPr/>
        </p:nvSpPr>
        <p:spPr>
          <a:xfrm>
            <a:off x="8155222" y="4608374"/>
            <a:ext cx="674021" cy="196208"/>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pPr algn="ctr">
              <a:spcBef>
                <a:spcPct val="3000"/>
              </a:spcBef>
              <a:spcAft>
                <a:spcPct val="3000"/>
              </a:spcAft>
              <a:buClr>
                <a:prstClr val="black"/>
              </a:buClr>
              <a:buSzPct val="80000"/>
              <a:defRPr/>
            </a:pPr>
            <a:r>
              <a:rPr lang="en-US" sz="675" dirty="0">
                <a:solidFill>
                  <a:prstClr val="black"/>
                </a:solidFill>
                <a:latin typeface="Calibri" panose="020F0502020204030204" pitchFamily="34" charset="0"/>
              </a:rPr>
              <a:t>802.15.4</a:t>
            </a:r>
          </a:p>
        </p:txBody>
      </p:sp>
      <p:sp>
        <p:nvSpPr>
          <p:cNvPr id="6" name="TextBox 5"/>
          <p:cNvSpPr txBox="1"/>
          <p:nvPr/>
        </p:nvSpPr>
        <p:spPr>
          <a:xfrm>
            <a:off x="8151539" y="3805773"/>
            <a:ext cx="685800" cy="213766"/>
          </a:xfrm>
          <a:prstGeom prst="rect">
            <a:avLst/>
          </a:prstGeom>
          <a:noFill/>
        </p:spPr>
        <p:txBody>
          <a:bodyPr wrap="none" lIns="68580" tIns="34290" rIns="68580" rtlCol="0" anchor="t">
            <a:noAutofit/>
          </a:bodyPr>
          <a:lstStyle/>
          <a:p>
            <a:pPr algn="ctr"/>
            <a:r>
              <a:rPr lang="en-US" sz="675" b="1" dirty="0">
                <a:solidFill>
                  <a:srgbClr val="6A747D">
                    <a:lumMod val="50000"/>
                  </a:srgbClr>
                </a:solidFill>
                <a:latin typeface="Calibri" panose="020F0502020204030204" pitchFamily="34" charset="0"/>
              </a:rPr>
              <a:t>Wireless </a:t>
            </a:r>
          </a:p>
          <a:p>
            <a:pPr algn="ctr"/>
            <a:r>
              <a:rPr lang="en-US" sz="675" b="1" dirty="0">
                <a:solidFill>
                  <a:srgbClr val="6A747D">
                    <a:lumMod val="50000"/>
                  </a:srgbClr>
                </a:solidFill>
                <a:latin typeface="Calibri" panose="020F0502020204030204" pitchFamily="34" charset="0"/>
              </a:rPr>
              <a:t>Transceiver</a:t>
            </a:r>
          </a:p>
        </p:txBody>
      </p:sp>
      <p:sp>
        <p:nvSpPr>
          <p:cNvPr id="45" name="TextBox 44"/>
          <p:cNvSpPr txBox="1"/>
          <p:nvPr/>
        </p:nvSpPr>
        <p:spPr>
          <a:xfrm>
            <a:off x="8140837" y="2272538"/>
            <a:ext cx="685800" cy="213766"/>
          </a:xfrm>
          <a:prstGeom prst="rect">
            <a:avLst/>
          </a:prstGeom>
          <a:noFill/>
        </p:spPr>
        <p:txBody>
          <a:bodyPr wrap="none" lIns="68580" tIns="34290" rIns="68580" rtlCol="0" anchor="t">
            <a:noAutofit/>
          </a:bodyPr>
          <a:lstStyle/>
          <a:p>
            <a:pPr algn="ctr"/>
            <a:r>
              <a:rPr lang="en-US" sz="675" b="1" dirty="0">
                <a:solidFill>
                  <a:srgbClr val="6A747D">
                    <a:lumMod val="50000"/>
                  </a:srgbClr>
                </a:solidFill>
                <a:latin typeface="Calibri" panose="020F0502020204030204" pitchFamily="34" charset="0"/>
              </a:rPr>
              <a:t>Development </a:t>
            </a:r>
          </a:p>
          <a:p>
            <a:pPr algn="ctr"/>
            <a:r>
              <a:rPr lang="en-US" sz="675" b="1" dirty="0">
                <a:solidFill>
                  <a:srgbClr val="6A747D">
                    <a:lumMod val="50000"/>
                  </a:srgbClr>
                </a:solidFill>
                <a:latin typeface="Calibri" panose="020F0502020204030204" pitchFamily="34" charset="0"/>
              </a:rPr>
              <a:t>phase</a:t>
            </a:r>
          </a:p>
        </p:txBody>
      </p:sp>
      <p:sp>
        <p:nvSpPr>
          <p:cNvPr id="7" name="Rounded Rectangle 6"/>
          <p:cNvSpPr/>
          <p:nvPr/>
        </p:nvSpPr>
        <p:spPr>
          <a:xfrm>
            <a:off x="8044389" y="3805773"/>
            <a:ext cx="899720" cy="1089736"/>
          </a:xfrm>
          <a:prstGeom prst="roundRect">
            <a:avLst/>
          </a:prstGeom>
          <a:no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8" name="Rounded Rectangle 47"/>
          <p:cNvSpPr/>
          <p:nvPr/>
        </p:nvSpPr>
        <p:spPr>
          <a:xfrm>
            <a:off x="8038496" y="2249983"/>
            <a:ext cx="899720" cy="1389980"/>
          </a:xfrm>
          <a:prstGeom prst="roundRect">
            <a:avLst/>
          </a:prstGeom>
          <a:no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Rectangle 15"/>
          <p:cNvSpPr/>
          <p:nvPr/>
        </p:nvSpPr>
        <p:spPr>
          <a:xfrm>
            <a:off x="8376150" y="1697442"/>
            <a:ext cx="457177" cy="196208"/>
          </a:xfrm>
          <a:prstGeom prst="rect">
            <a:avLst/>
          </a:prstGeom>
        </p:spPr>
        <p:txBody>
          <a:bodyPr wrap="none">
            <a:spAutoFit/>
          </a:bodyPr>
          <a:lstStyle/>
          <a:p>
            <a:pPr algn="ct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BLE 4.1 </a:t>
            </a:r>
            <a:endParaRPr lang="en-US" sz="675" dirty="0">
              <a:solidFill>
                <a:prstClr val="black"/>
              </a:solidFill>
              <a:latin typeface="Calibri" panose="020F0502020204030204" pitchFamily="34" charset="0"/>
            </a:endParaRPr>
          </a:p>
        </p:txBody>
      </p:sp>
      <p:sp>
        <p:nvSpPr>
          <p:cNvPr id="17" name="Rectangle 16"/>
          <p:cNvSpPr/>
          <p:nvPr/>
        </p:nvSpPr>
        <p:spPr>
          <a:xfrm>
            <a:off x="8350682" y="1480490"/>
            <a:ext cx="431529" cy="196208"/>
          </a:xfrm>
          <a:prstGeom prst="rect">
            <a:avLst/>
          </a:prstGeom>
        </p:spPr>
        <p:txBody>
          <a:bodyPr wrap="none">
            <a:spAutoFit/>
          </a:bodyPr>
          <a:lstStyle/>
          <a:p>
            <a:pPr algn="ct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Thread</a:t>
            </a:r>
            <a:endParaRPr lang="en-US" sz="675" dirty="0">
              <a:solidFill>
                <a:prstClr val="black"/>
              </a:solidFill>
              <a:latin typeface="Calibri" panose="020F0502020204030204" pitchFamily="34" charset="0"/>
            </a:endParaRPr>
          </a:p>
        </p:txBody>
      </p:sp>
      <p:sp>
        <p:nvSpPr>
          <p:cNvPr id="58" name="Rounded Rectangle 57"/>
          <p:cNvSpPr/>
          <p:nvPr/>
        </p:nvSpPr>
        <p:spPr>
          <a:xfrm>
            <a:off x="8050870" y="1172313"/>
            <a:ext cx="899720" cy="999503"/>
          </a:xfrm>
          <a:prstGeom prst="roundRect">
            <a:avLst/>
          </a:prstGeom>
          <a:no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9" name="TextBox 58"/>
          <p:cNvSpPr txBox="1"/>
          <p:nvPr/>
        </p:nvSpPr>
        <p:spPr>
          <a:xfrm>
            <a:off x="8164505" y="1219481"/>
            <a:ext cx="685800" cy="213766"/>
          </a:xfrm>
          <a:prstGeom prst="rect">
            <a:avLst/>
          </a:prstGeom>
          <a:noFill/>
        </p:spPr>
        <p:txBody>
          <a:bodyPr wrap="none" lIns="68580" tIns="34290" rIns="68580" rtlCol="0" anchor="t">
            <a:noAutofit/>
          </a:bodyPr>
          <a:lstStyle/>
          <a:p>
            <a:pPr algn="ctr"/>
            <a:r>
              <a:rPr lang="en-US" sz="675" b="1" dirty="0">
                <a:solidFill>
                  <a:srgbClr val="6A747D">
                    <a:lumMod val="50000"/>
                  </a:srgbClr>
                </a:solidFill>
                <a:latin typeface="Calibri" panose="020F0502020204030204" pitchFamily="34" charset="0"/>
              </a:rPr>
              <a:t>SW Stacks</a:t>
            </a:r>
          </a:p>
        </p:txBody>
      </p:sp>
      <p:sp>
        <p:nvSpPr>
          <p:cNvPr id="69" name="Rectangle 68"/>
          <p:cNvSpPr/>
          <p:nvPr/>
        </p:nvSpPr>
        <p:spPr>
          <a:xfrm>
            <a:off x="8174031" y="1515617"/>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Isosceles Triangle 69"/>
          <p:cNvSpPr/>
          <p:nvPr/>
        </p:nvSpPr>
        <p:spPr>
          <a:xfrm>
            <a:off x="8180323" y="1726627"/>
            <a:ext cx="102870" cy="10287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4495968" y="2719735"/>
            <a:ext cx="1351480" cy="1353577"/>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2426108" y="3636463"/>
            <a:ext cx="919360" cy="1353577"/>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8376154" y="1892480"/>
            <a:ext cx="457177" cy="196208"/>
          </a:xfrm>
          <a:prstGeom prst="rect">
            <a:avLst/>
          </a:prstGeom>
        </p:spPr>
        <p:txBody>
          <a:bodyPr wrap="none">
            <a:spAutoFit/>
          </a:bodyPr>
          <a:lstStyle/>
          <a:p>
            <a:pPr algn="ct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BLE </a:t>
            </a: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4.2 </a:t>
            </a:r>
            <a:endParaRPr lang="en-US" sz="675" dirty="0">
              <a:solidFill>
                <a:prstClr val="black"/>
              </a:solidFill>
              <a:latin typeface="Calibri" panose="020F0502020204030204" pitchFamily="34" charset="0"/>
            </a:endParaRPr>
          </a:p>
        </p:txBody>
      </p:sp>
      <p:sp>
        <p:nvSpPr>
          <p:cNvPr id="82" name="Isosceles Triangle 81"/>
          <p:cNvSpPr/>
          <p:nvPr/>
        </p:nvSpPr>
        <p:spPr>
          <a:xfrm>
            <a:off x="8180323" y="1921664"/>
            <a:ext cx="102870" cy="102870"/>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3147873" y="3680302"/>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Isosceles Triangle 87"/>
          <p:cNvSpPr/>
          <p:nvPr/>
        </p:nvSpPr>
        <p:spPr>
          <a:xfrm>
            <a:off x="3147873" y="4088981"/>
            <a:ext cx="102870" cy="10287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 name="Rectangle 88"/>
          <p:cNvSpPr/>
          <p:nvPr/>
        </p:nvSpPr>
        <p:spPr>
          <a:xfrm>
            <a:off x="853760" y="2399540"/>
            <a:ext cx="919360" cy="1701009"/>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1576293" y="2412116"/>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2085900" y="4765561"/>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1576293" y="2839970"/>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1576293" y="3224093"/>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1576293" y="3647120"/>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3147873" y="4493859"/>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Isosceles Triangle 85"/>
          <p:cNvSpPr/>
          <p:nvPr/>
        </p:nvSpPr>
        <p:spPr>
          <a:xfrm>
            <a:off x="3018329" y="3680302"/>
            <a:ext cx="102870" cy="10287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5564231" y="2708198"/>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Isosceles Triangle 92"/>
          <p:cNvSpPr/>
          <p:nvPr/>
        </p:nvSpPr>
        <p:spPr>
          <a:xfrm>
            <a:off x="5564231" y="3116877"/>
            <a:ext cx="102870" cy="102870"/>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5564231" y="3521755"/>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Isosceles Triangle 94"/>
          <p:cNvSpPr/>
          <p:nvPr/>
        </p:nvSpPr>
        <p:spPr>
          <a:xfrm>
            <a:off x="5434687" y="2708198"/>
            <a:ext cx="102870" cy="102870"/>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19242586">
            <a:off x="3229745" y="3414613"/>
            <a:ext cx="1337237" cy="672257"/>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825" dirty="0">
                <a:solidFill>
                  <a:prstClr val="black"/>
                </a:solidFill>
                <a:latin typeface="Calibri" panose="020F0502020204030204" pitchFamily="34" charset="0"/>
                <a:cs typeface="Calibri" pitchFamily="34" charset="0"/>
              </a:rPr>
              <a:t>Higher Performance </a:t>
            </a:r>
            <a:r>
              <a:rPr lang="en-GB" sz="825" dirty="0">
                <a:solidFill>
                  <a:prstClr val="black"/>
                </a:solidFill>
                <a:latin typeface="Calibri" panose="020F0502020204030204" pitchFamily="34" charset="0"/>
                <a:cs typeface="Calibri" pitchFamily="34" charset="0"/>
              </a:rPr>
              <a:t>Radio </a:t>
            </a:r>
            <a:endParaRPr lang="en-GB" sz="825" dirty="0">
              <a:solidFill>
                <a:prstClr val="black"/>
              </a:solidFill>
              <a:latin typeface="Calibri" panose="020F0502020204030204" pitchFamily="34" charset="0"/>
              <a:cs typeface="Calibri" pitchFamily="34" charset="0"/>
            </a:endParaRPr>
          </a:p>
          <a:p>
            <a:pPr algn="ctr"/>
            <a:r>
              <a:rPr lang="en-GB" sz="825" dirty="0">
                <a:solidFill>
                  <a:prstClr val="black"/>
                </a:solidFill>
                <a:latin typeface="Calibri" panose="020F0502020204030204" pitchFamily="34" charset="0"/>
                <a:cs typeface="Calibri" pitchFamily="34" charset="0"/>
              </a:rPr>
              <a:t>Increased </a:t>
            </a:r>
            <a:r>
              <a:rPr lang="en-GB" sz="825" dirty="0">
                <a:solidFill>
                  <a:prstClr val="black"/>
                </a:solidFill>
                <a:latin typeface="Calibri" panose="020F0502020204030204" pitchFamily="34" charset="0"/>
                <a:cs typeface="Calibri" pitchFamily="34" charset="0"/>
              </a:rPr>
              <a:t>Memory </a:t>
            </a:r>
            <a:r>
              <a:rPr lang="en-GB" sz="825" dirty="0">
                <a:solidFill>
                  <a:prstClr val="black"/>
                </a:solidFill>
                <a:latin typeface="Calibri" panose="020F0502020204030204" pitchFamily="34" charset="0"/>
                <a:cs typeface="Calibri" pitchFamily="34" charset="0"/>
              </a:rPr>
              <a:t>Size</a:t>
            </a:r>
            <a:endParaRPr lang="en-GB" sz="825" dirty="0">
              <a:solidFill>
                <a:prstClr val="black"/>
              </a:solidFill>
              <a:latin typeface="Calibri" panose="020F0502020204030204" pitchFamily="34" charset="0"/>
              <a:cs typeface="Calibri" pitchFamily="34" charset="0"/>
            </a:endParaRPr>
          </a:p>
        </p:txBody>
      </p:sp>
    </p:spTree>
    <p:extLst>
      <p:ext uri="{BB962C8B-B14F-4D97-AF65-F5344CB8AC3E}">
        <p14:creationId xmlns:p14="http://schemas.microsoft.com/office/powerpoint/2010/main" val="62291514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Kinetis</a:t>
            </a:r>
            <a:r>
              <a:rPr lang="en-US" dirty="0"/>
              <a:t> KW2x MCU?</a:t>
            </a:r>
          </a:p>
        </p:txBody>
      </p:sp>
      <p:sp>
        <p:nvSpPr>
          <p:cNvPr id="3" name="Text Placeholder 2"/>
          <p:cNvSpPr>
            <a:spLocks noGrp="1"/>
          </p:cNvSpPr>
          <p:nvPr>
            <p:ph type="body" sz="quarter" idx="10"/>
          </p:nvPr>
        </p:nvSpPr>
        <p:spPr/>
        <p:txBody>
          <a:bodyPr>
            <a:normAutofit lnSpcReduction="10000"/>
          </a:bodyPr>
          <a:lstStyle/>
          <a:p>
            <a:r>
              <a:rPr lang="en-US" dirty="0" smtClean="0"/>
              <a:t>The new </a:t>
            </a:r>
            <a:r>
              <a:rPr lang="en-US" dirty="0" err="1" smtClean="0"/>
              <a:t>Kinetis</a:t>
            </a:r>
            <a:r>
              <a:rPr lang="en-US" dirty="0" smtClean="0"/>
              <a:t> KW2x MCU is </a:t>
            </a:r>
            <a:r>
              <a:rPr lang="en-US" dirty="0" err="1" smtClean="0"/>
              <a:t>Freescale’s</a:t>
            </a:r>
            <a:r>
              <a:rPr lang="en-US" dirty="0" smtClean="0"/>
              <a:t> next generation    2.4 GHz 802.15.4 platform</a:t>
            </a:r>
          </a:p>
          <a:p>
            <a:endParaRPr lang="en-US" dirty="0" smtClean="0"/>
          </a:p>
          <a:p>
            <a:r>
              <a:rPr lang="en-US" dirty="0" smtClean="0"/>
              <a:t>The </a:t>
            </a:r>
            <a:r>
              <a:rPr lang="en-US" dirty="0" err="1" smtClean="0"/>
              <a:t>Kinetis</a:t>
            </a:r>
            <a:r>
              <a:rPr lang="en-US" dirty="0" smtClean="0"/>
              <a:t> KW2x platform integrates a class leading RF transceiver, ARM® Cortex®-M4 core and a robust feature set for a reliable, secure and low-power IEEE® 802.15.4 wireless solution.</a:t>
            </a:r>
          </a:p>
          <a:p>
            <a:endParaRPr lang="en-US" dirty="0" smtClean="0"/>
          </a:p>
          <a:p>
            <a:r>
              <a:rPr lang="en-US" dirty="0" smtClean="0"/>
              <a:t>Wireless protocol software is seamlessly integrated into </a:t>
            </a:r>
            <a:r>
              <a:rPr lang="en-US" dirty="0" err="1" smtClean="0"/>
              <a:t>Kinetis</a:t>
            </a:r>
            <a:r>
              <a:rPr lang="en-US" dirty="0" smtClean="0"/>
              <a:t> software development tools for rapid creation of embedded systems. </a:t>
            </a:r>
          </a:p>
        </p:txBody>
      </p:sp>
      <p:pic>
        <p:nvPicPr>
          <p:cNvPr id="8" name="Picture 7" descr="30868-IND-KW2x_Chip_angled_layered-HR.jpg"/>
          <p:cNvPicPr>
            <a:picLocks noChangeAspect="1"/>
          </p:cNvPicPr>
          <p:nvPr/>
        </p:nvPicPr>
        <p:blipFill>
          <a:blip r:embed="rId2" cstate="print"/>
          <a:stretch>
            <a:fillRect/>
          </a:stretch>
        </p:blipFill>
        <p:spPr>
          <a:xfrm>
            <a:off x="144926" y="1140679"/>
            <a:ext cx="2850521" cy="2390798"/>
          </a:xfrm>
          <a:prstGeom prst="rect">
            <a:avLst/>
          </a:prstGeom>
        </p:spPr>
      </p:pic>
    </p:spTree>
    <p:extLst>
      <p:ext uri="{BB962C8B-B14F-4D97-AF65-F5344CB8AC3E}">
        <p14:creationId xmlns:p14="http://schemas.microsoft.com/office/powerpoint/2010/main" val="1836067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73"/>
          <p:cNvSpPr>
            <a:spLocks noGrp="1" noChangeArrowheads="1"/>
          </p:cNvSpPr>
          <p:nvPr>
            <p:ph type="title"/>
          </p:nvPr>
        </p:nvSpPr>
        <p:spPr/>
        <p:txBody>
          <a:bodyPr/>
          <a:lstStyle/>
          <a:p>
            <a:pPr eaLnBrk="1" hangingPunct="1"/>
            <a:r>
              <a:rPr lang="en-US" dirty="0" smtClean="0"/>
              <a:t>MKW2xD Block Diagram (Mohave)</a:t>
            </a:r>
          </a:p>
        </p:txBody>
      </p:sp>
      <p:sp>
        <p:nvSpPr>
          <p:cNvPr id="13341" name="Rectangle 44"/>
          <p:cNvSpPr>
            <a:spLocks noChangeArrowheads="1"/>
          </p:cNvSpPr>
          <p:nvPr/>
        </p:nvSpPr>
        <p:spPr bwMode="auto">
          <a:xfrm>
            <a:off x="4944977" y="5384873"/>
            <a:ext cx="3214687" cy="492125"/>
          </a:xfrm>
          <a:prstGeom prst="rect">
            <a:avLst/>
          </a:prstGeom>
          <a:noFill/>
          <a:ln w="9525">
            <a:noFill/>
            <a:miter lim="800000"/>
            <a:headEnd/>
            <a:tailEnd/>
          </a:ln>
        </p:spPr>
        <p:txBody>
          <a:bodyPr anchor="ctr"/>
          <a:lstStyle/>
          <a:p>
            <a:pPr algn="ctr"/>
            <a:r>
              <a:rPr lang="en-US" dirty="0" smtClean="0">
                <a:solidFill>
                  <a:srgbClr val="FFFFFF"/>
                </a:solidFill>
              </a:rPr>
              <a:t>High performance 2.4 GHz 802.15.4 transceiver</a:t>
            </a:r>
            <a:endParaRPr lang="en-US" sz="1600" dirty="0">
              <a:solidFill>
                <a:srgbClr val="FFFFFF"/>
              </a:solidFill>
            </a:endParaRPr>
          </a:p>
        </p:txBody>
      </p:sp>
      <p:grpSp>
        <p:nvGrpSpPr>
          <p:cNvPr id="6" name="Group 8"/>
          <p:cNvGrpSpPr/>
          <p:nvPr/>
        </p:nvGrpSpPr>
        <p:grpSpPr>
          <a:xfrm>
            <a:off x="3858090" y="1485647"/>
            <a:ext cx="5039310" cy="3750840"/>
            <a:chOff x="3499187" y="642347"/>
            <a:chExt cx="5263954" cy="3793627"/>
          </a:xfrm>
        </p:grpSpPr>
        <p:sp>
          <p:nvSpPr>
            <p:cNvPr id="7" name="Rectangle 6"/>
            <p:cNvSpPr/>
            <p:nvPr/>
          </p:nvSpPr>
          <p:spPr>
            <a:xfrm>
              <a:off x="6158976" y="657460"/>
              <a:ext cx="1275680" cy="1730559"/>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Memories</a:t>
              </a:r>
            </a:p>
          </p:txBody>
        </p:sp>
        <p:sp>
          <p:nvSpPr>
            <p:cNvPr id="8" name="Rectangle 7"/>
            <p:cNvSpPr/>
            <p:nvPr/>
          </p:nvSpPr>
          <p:spPr>
            <a:xfrm>
              <a:off x="7473899" y="657461"/>
              <a:ext cx="1280160" cy="1911927"/>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RF Transceiver</a:t>
              </a:r>
            </a:p>
          </p:txBody>
        </p:sp>
        <p:sp>
          <p:nvSpPr>
            <p:cNvPr id="9" name="Rectangle 8"/>
            <p:cNvSpPr/>
            <p:nvPr/>
          </p:nvSpPr>
          <p:spPr>
            <a:xfrm>
              <a:off x="4832017" y="649904"/>
              <a:ext cx="1280160" cy="1186454"/>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System</a:t>
              </a:r>
            </a:p>
          </p:txBody>
        </p:sp>
        <p:sp>
          <p:nvSpPr>
            <p:cNvPr id="10" name="Rectangle 9"/>
            <p:cNvSpPr/>
            <p:nvPr/>
          </p:nvSpPr>
          <p:spPr>
            <a:xfrm>
              <a:off x="3499187" y="642347"/>
              <a:ext cx="1280160" cy="1586975"/>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Core</a:t>
              </a:r>
            </a:p>
          </p:txBody>
        </p:sp>
        <p:sp>
          <p:nvSpPr>
            <p:cNvPr id="11" name="Rectangle 10"/>
            <p:cNvSpPr/>
            <p:nvPr/>
          </p:nvSpPr>
          <p:spPr>
            <a:xfrm>
              <a:off x="4830466" y="1883570"/>
              <a:ext cx="1280160" cy="882301"/>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Analog</a:t>
              </a:r>
            </a:p>
          </p:txBody>
        </p:sp>
        <p:sp>
          <p:nvSpPr>
            <p:cNvPr id="12" name="Rectangle 11"/>
            <p:cNvSpPr/>
            <p:nvPr/>
          </p:nvSpPr>
          <p:spPr>
            <a:xfrm>
              <a:off x="7482981" y="2630834"/>
              <a:ext cx="1280160" cy="1797581"/>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Clocks</a:t>
              </a:r>
            </a:p>
          </p:txBody>
        </p:sp>
        <p:sp>
          <p:nvSpPr>
            <p:cNvPr id="13" name="Rectangle 12"/>
            <p:cNvSpPr/>
            <p:nvPr/>
          </p:nvSpPr>
          <p:spPr>
            <a:xfrm>
              <a:off x="4836780" y="2804117"/>
              <a:ext cx="1280160" cy="1631857"/>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Security</a:t>
              </a:r>
            </a:p>
          </p:txBody>
        </p:sp>
        <p:sp>
          <p:nvSpPr>
            <p:cNvPr id="14" name="Rectangle 13"/>
            <p:cNvSpPr/>
            <p:nvPr/>
          </p:nvSpPr>
          <p:spPr>
            <a:xfrm>
              <a:off x="3507986" y="2297977"/>
              <a:ext cx="1280160" cy="2115325"/>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Communications</a:t>
              </a:r>
            </a:p>
          </p:txBody>
        </p:sp>
        <p:sp>
          <p:nvSpPr>
            <p:cNvPr id="15" name="Rectangle 14"/>
            <p:cNvSpPr/>
            <p:nvPr/>
          </p:nvSpPr>
          <p:spPr>
            <a:xfrm>
              <a:off x="6158977" y="2425005"/>
              <a:ext cx="1280160" cy="2003412"/>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Timers</a:t>
              </a:r>
            </a:p>
          </p:txBody>
        </p:sp>
        <p:sp>
          <p:nvSpPr>
            <p:cNvPr id="16" name="Rectangle 15"/>
            <p:cNvSpPr/>
            <p:nvPr/>
          </p:nvSpPr>
          <p:spPr>
            <a:xfrm>
              <a:off x="4928220" y="3063923"/>
              <a:ext cx="1097280" cy="341324"/>
            </a:xfrm>
            <a:prstGeom prst="rect">
              <a:avLst/>
            </a:prstGeom>
            <a:solidFill>
              <a:srgbClr val="00B0F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Cyclic Redundancy Check (CRC)</a:t>
              </a:r>
            </a:p>
          </p:txBody>
        </p:sp>
        <p:sp>
          <p:nvSpPr>
            <p:cNvPr id="17" name="Rectangle 16"/>
            <p:cNvSpPr/>
            <p:nvPr/>
          </p:nvSpPr>
          <p:spPr>
            <a:xfrm>
              <a:off x="4928220" y="3460516"/>
              <a:ext cx="1097280" cy="204641"/>
            </a:xfrm>
            <a:prstGeom prst="rect">
              <a:avLst/>
            </a:prstGeom>
            <a:solidFill>
              <a:srgbClr val="00B0F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Tamper Detect</a:t>
              </a:r>
            </a:p>
          </p:txBody>
        </p:sp>
        <p:sp>
          <p:nvSpPr>
            <p:cNvPr id="18" name="Rectangle 17"/>
            <p:cNvSpPr/>
            <p:nvPr/>
          </p:nvSpPr>
          <p:spPr>
            <a:xfrm>
              <a:off x="4928220" y="3727844"/>
              <a:ext cx="1097280" cy="284936"/>
            </a:xfrm>
            <a:prstGeom prst="rect">
              <a:avLst/>
            </a:prstGeom>
            <a:solidFill>
              <a:srgbClr val="00B0F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Cryptography Authentication</a:t>
              </a:r>
              <a:r>
                <a:rPr kumimoji="0" lang="en-US" sz="700" b="1" i="0" u="none" strike="noStrike" kern="0" cap="none" spc="0" normalizeH="0" noProof="0" dirty="0" smtClean="0">
                  <a:ln>
                    <a:noFill/>
                  </a:ln>
                  <a:solidFill>
                    <a:srgbClr val="69A020">
                      <a:lumMod val="50000"/>
                    </a:srgbClr>
                  </a:solidFill>
                  <a:effectLst/>
                  <a:uLnTx/>
                  <a:uFillTx/>
                  <a:latin typeface="Tahoma" pitchFamily="34" charset="0"/>
                  <a:ea typeface="+mn-ea"/>
                  <a:cs typeface="Tahoma" pitchFamily="34" charset="0"/>
                </a:rPr>
                <a:t> Unit</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19" name="Rectangle 18"/>
            <p:cNvSpPr/>
            <p:nvPr/>
          </p:nvSpPr>
          <p:spPr>
            <a:xfrm>
              <a:off x="4928220" y="4070461"/>
              <a:ext cx="1097280" cy="274829"/>
            </a:xfrm>
            <a:prstGeom prst="rect">
              <a:avLst/>
            </a:prstGeom>
            <a:solidFill>
              <a:srgbClr val="00B0F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Random Number Generator</a:t>
              </a:r>
            </a:p>
          </p:txBody>
        </p:sp>
        <p:sp>
          <p:nvSpPr>
            <p:cNvPr id="20" name="Rectangle 19"/>
            <p:cNvSpPr/>
            <p:nvPr/>
          </p:nvSpPr>
          <p:spPr>
            <a:xfrm>
              <a:off x="3581427" y="3774697"/>
              <a:ext cx="1097280" cy="228600"/>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USB Charger Detect</a:t>
              </a:r>
            </a:p>
          </p:txBody>
        </p:sp>
        <p:sp>
          <p:nvSpPr>
            <p:cNvPr id="21" name="Rectangle 20"/>
            <p:cNvSpPr/>
            <p:nvPr/>
          </p:nvSpPr>
          <p:spPr>
            <a:xfrm>
              <a:off x="3581427" y="2848518"/>
              <a:ext cx="1097280" cy="221038"/>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SPI</a:t>
              </a:r>
            </a:p>
          </p:txBody>
        </p:sp>
        <p:sp>
          <p:nvSpPr>
            <p:cNvPr id="22" name="Rectangle 21"/>
            <p:cNvSpPr/>
            <p:nvPr/>
          </p:nvSpPr>
          <p:spPr>
            <a:xfrm>
              <a:off x="3581427" y="2558860"/>
              <a:ext cx="1097280" cy="207011"/>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I</a:t>
              </a:r>
              <a:r>
                <a:rPr lang="en-US" sz="700" b="1" kern="0" baseline="30000" dirty="0" smtClean="0">
                  <a:solidFill>
                    <a:srgbClr val="69A020">
                      <a:lumMod val="50000"/>
                    </a:srgbClr>
                  </a:solidFill>
                  <a:latin typeface="Tahoma" pitchFamily="34" charset="0"/>
                  <a:cs typeface="Tahoma" pitchFamily="34" charset="0"/>
                </a:rPr>
                <a:t>2</a:t>
              </a:r>
              <a:r>
                <a:rPr lang="en-US" sz="700" b="1" kern="0" dirty="0" smtClean="0">
                  <a:solidFill>
                    <a:srgbClr val="69A020">
                      <a:lumMod val="50000"/>
                    </a:srgbClr>
                  </a:solidFill>
                  <a:latin typeface="Tahoma" pitchFamily="34" charset="0"/>
                  <a:cs typeface="Tahoma" pitchFamily="34" charset="0"/>
                </a:rPr>
                <a:t>C</a:t>
              </a:r>
            </a:p>
          </p:txBody>
        </p:sp>
        <p:sp>
          <p:nvSpPr>
            <p:cNvPr id="23" name="Rectangle 22"/>
            <p:cNvSpPr/>
            <p:nvPr/>
          </p:nvSpPr>
          <p:spPr>
            <a:xfrm>
              <a:off x="7570754" y="1935402"/>
              <a:ext cx="1097280" cy="224494"/>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32 MHz </a:t>
              </a:r>
              <a:r>
                <a:rPr kumimoji="0" lang="en-US" sz="700" b="1" i="0" u="none" strike="noStrike" kern="0" cap="none" spc="0" normalizeH="0" baseline="0" noProof="0" dirty="0" err="1" smtClean="0">
                  <a:ln>
                    <a:noFill/>
                  </a:ln>
                  <a:solidFill>
                    <a:srgbClr val="69A020">
                      <a:lumMod val="50000"/>
                    </a:srgbClr>
                  </a:solidFill>
                  <a:effectLst/>
                  <a:uLnTx/>
                  <a:uFillTx/>
                  <a:latin typeface="Tahoma" pitchFamily="34" charset="0"/>
                  <a:ea typeface="+mn-ea"/>
                  <a:cs typeface="Tahoma" pitchFamily="34" charset="0"/>
                </a:rPr>
                <a:t>Osc</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24" name="Rectangle 23"/>
            <p:cNvSpPr/>
            <p:nvPr/>
          </p:nvSpPr>
          <p:spPr>
            <a:xfrm>
              <a:off x="7570754" y="2214207"/>
              <a:ext cx="1097280" cy="235119"/>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SPI Interface</a:t>
              </a:r>
            </a:p>
          </p:txBody>
        </p:sp>
        <p:sp>
          <p:nvSpPr>
            <p:cNvPr id="25" name="Rectangle 24"/>
            <p:cNvSpPr/>
            <p:nvPr/>
          </p:nvSpPr>
          <p:spPr>
            <a:xfrm>
              <a:off x="4923457" y="926239"/>
              <a:ext cx="1097280" cy="297999"/>
            </a:xfrm>
            <a:prstGeom prst="rect">
              <a:avLst/>
            </a:prstGeom>
            <a:solidFill>
              <a:sysClr val="window" lastClr="FFFFFF">
                <a:lumMod val="7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Internal and External Watchdogs</a:t>
              </a:r>
            </a:p>
          </p:txBody>
        </p:sp>
        <p:sp>
          <p:nvSpPr>
            <p:cNvPr id="26" name="Rectangle 25"/>
            <p:cNvSpPr/>
            <p:nvPr/>
          </p:nvSpPr>
          <p:spPr>
            <a:xfrm>
              <a:off x="4923457" y="1262200"/>
              <a:ext cx="1097280" cy="173636"/>
            </a:xfrm>
            <a:prstGeom prst="rect">
              <a:avLst/>
            </a:prstGeom>
            <a:solidFill>
              <a:sysClr val="window" lastClr="FFFFFF">
                <a:lumMod val="7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DMA</a:t>
              </a:r>
            </a:p>
          </p:txBody>
        </p:sp>
        <p:sp>
          <p:nvSpPr>
            <p:cNvPr id="27" name="Rectangle 26"/>
            <p:cNvSpPr/>
            <p:nvPr/>
          </p:nvSpPr>
          <p:spPr>
            <a:xfrm>
              <a:off x="7574421" y="2913748"/>
              <a:ext cx="1097280" cy="229974"/>
            </a:xfrm>
            <a:prstGeom prst="rect">
              <a:avLst/>
            </a:prstGeom>
            <a:solidFill>
              <a:sysClr val="window" lastClr="FFFFFF">
                <a:lumMod val="50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Phase-Locked Loop</a:t>
              </a:r>
            </a:p>
          </p:txBody>
        </p:sp>
        <p:sp>
          <p:nvSpPr>
            <p:cNvPr id="28" name="Rectangle 27"/>
            <p:cNvSpPr/>
            <p:nvPr/>
          </p:nvSpPr>
          <p:spPr>
            <a:xfrm>
              <a:off x="7574421" y="4029871"/>
              <a:ext cx="1097280" cy="300303"/>
            </a:xfrm>
            <a:prstGeom prst="rect">
              <a:avLst/>
            </a:prstGeom>
            <a:solidFill>
              <a:sysClr val="window" lastClr="FFFFFF">
                <a:lumMod val="50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Internal Reference Clocks</a:t>
              </a:r>
            </a:p>
          </p:txBody>
        </p:sp>
        <p:sp>
          <p:nvSpPr>
            <p:cNvPr id="29" name="Rectangle 28"/>
            <p:cNvSpPr/>
            <p:nvPr/>
          </p:nvSpPr>
          <p:spPr>
            <a:xfrm>
              <a:off x="7574421" y="3627491"/>
              <a:ext cx="1097280" cy="311771"/>
            </a:xfrm>
            <a:prstGeom prst="rect">
              <a:avLst/>
            </a:prstGeom>
            <a:solidFill>
              <a:sysClr val="window" lastClr="FFFFFF">
                <a:lumMod val="50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Low / High Frequency Osc.</a:t>
              </a:r>
            </a:p>
          </p:txBody>
        </p:sp>
        <p:sp>
          <p:nvSpPr>
            <p:cNvPr id="30" name="Rectangle 29"/>
            <p:cNvSpPr/>
            <p:nvPr/>
          </p:nvSpPr>
          <p:spPr>
            <a:xfrm>
              <a:off x="4923457" y="1477248"/>
              <a:ext cx="1097280" cy="283539"/>
            </a:xfrm>
            <a:prstGeom prst="rect">
              <a:avLst/>
            </a:prstGeom>
            <a:solidFill>
              <a:sysClr val="window" lastClr="FFFFFF">
                <a:lumMod val="7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Low Leakage Wake-Up Unit</a:t>
              </a:r>
            </a:p>
          </p:txBody>
        </p:sp>
        <p:sp>
          <p:nvSpPr>
            <p:cNvPr id="31" name="Rectangle 30"/>
            <p:cNvSpPr/>
            <p:nvPr/>
          </p:nvSpPr>
          <p:spPr>
            <a:xfrm>
              <a:off x="6250417" y="2640430"/>
              <a:ext cx="1097280" cy="182880"/>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Flex Timer</a:t>
              </a:r>
            </a:p>
          </p:txBody>
        </p:sp>
        <p:sp>
          <p:nvSpPr>
            <p:cNvPr id="32" name="Rectangle 31"/>
            <p:cNvSpPr/>
            <p:nvPr/>
          </p:nvSpPr>
          <p:spPr>
            <a:xfrm>
              <a:off x="6250417" y="2902792"/>
              <a:ext cx="1097280" cy="328198"/>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Programmable Delay Block</a:t>
              </a:r>
              <a:endParaRPr kumimoji="0" lang="en-US" sz="700" b="1" i="0" u="none" strike="noStrike" kern="0" cap="none" spc="0" normalizeH="0" baseline="0" noProof="0" dirty="0">
                <a:ln>
                  <a:noFill/>
                </a:ln>
                <a:solidFill>
                  <a:srgbClr val="69A020">
                    <a:lumMod val="50000"/>
                  </a:srgbClr>
                </a:solidFill>
                <a:effectLst/>
                <a:uLnTx/>
                <a:uFillTx/>
                <a:latin typeface="Tahoma" pitchFamily="34" charset="0"/>
                <a:ea typeface="+mn-ea"/>
                <a:cs typeface="Tahoma" pitchFamily="34" charset="0"/>
              </a:endParaRPr>
            </a:p>
          </p:txBody>
        </p:sp>
        <p:sp>
          <p:nvSpPr>
            <p:cNvPr id="33" name="Rectangle 32"/>
            <p:cNvSpPr/>
            <p:nvPr/>
          </p:nvSpPr>
          <p:spPr>
            <a:xfrm>
              <a:off x="6250417" y="3989517"/>
              <a:ext cx="1097280" cy="355772"/>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Independent Real Time Clock</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34" name="Rectangle 33"/>
            <p:cNvSpPr/>
            <p:nvPr/>
          </p:nvSpPr>
          <p:spPr>
            <a:xfrm>
              <a:off x="6250417" y="3310472"/>
              <a:ext cx="1097280" cy="337202"/>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Periodic Interrupt Timers</a:t>
              </a:r>
            </a:p>
          </p:txBody>
        </p:sp>
        <p:sp>
          <p:nvSpPr>
            <p:cNvPr id="35" name="Rectangle 34"/>
            <p:cNvSpPr/>
            <p:nvPr/>
          </p:nvSpPr>
          <p:spPr>
            <a:xfrm>
              <a:off x="6242860" y="3727156"/>
              <a:ext cx="1097280" cy="182880"/>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Low Power Timer</a:t>
              </a:r>
            </a:p>
          </p:txBody>
        </p:sp>
        <p:sp>
          <p:nvSpPr>
            <p:cNvPr id="36" name="Rectangle 35"/>
            <p:cNvSpPr/>
            <p:nvPr/>
          </p:nvSpPr>
          <p:spPr>
            <a:xfrm>
              <a:off x="3590627" y="877517"/>
              <a:ext cx="1097280" cy="369392"/>
            </a:xfrm>
            <a:prstGeom prst="rect">
              <a:avLst/>
            </a:prstGeom>
            <a:solidFill>
              <a:srgbClr val="C9CF7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ARM Cortex</a:t>
              </a:r>
              <a:r>
                <a:rPr lang="en-US" sz="700" b="1" kern="0" baseline="30000" dirty="0" smtClean="0">
                  <a:solidFill>
                    <a:srgbClr val="69A020">
                      <a:lumMod val="50000"/>
                    </a:srgbClr>
                  </a:solidFill>
                  <a:latin typeface="Tahoma" pitchFamily="34" charset="0"/>
                  <a:cs typeface="Tahoma" pitchFamily="34" charset="0"/>
                </a:rPr>
                <a:t>TM</a:t>
              </a:r>
              <a:r>
                <a:rPr lang="en-US" sz="700" b="1" kern="0" dirty="0" smtClean="0">
                  <a:solidFill>
                    <a:srgbClr val="69A020">
                      <a:lumMod val="50000"/>
                    </a:srgbClr>
                  </a:solidFill>
                  <a:latin typeface="Tahoma" pitchFamily="34" charset="0"/>
                  <a:cs typeface="Tahoma" pitchFamily="34" charset="0"/>
                </a:rPr>
                <a:t>-M4</a:t>
              </a:r>
            </a:p>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50 MHz</a:t>
              </a:r>
            </a:p>
          </p:txBody>
        </p:sp>
        <p:sp>
          <p:nvSpPr>
            <p:cNvPr id="37" name="Rectangle 36"/>
            <p:cNvSpPr/>
            <p:nvPr/>
          </p:nvSpPr>
          <p:spPr>
            <a:xfrm>
              <a:off x="3590627" y="1919422"/>
              <a:ext cx="1097280" cy="182880"/>
            </a:xfrm>
            <a:prstGeom prst="rect">
              <a:avLst/>
            </a:prstGeom>
            <a:solidFill>
              <a:srgbClr val="C9CF7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Interrupt Controller</a:t>
              </a:r>
            </a:p>
          </p:txBody>
        </p:sp>
        <p:sp>
          <p:nvSpPr>
            <p:cNvPr id="38" name="Rectangle 37"/>
            <p:cNvSpPr/>
            <p:nvPr/>
          </p:nvSpPr>
          <p:spPr>
            <a:xfrm>
              <a:off x="3590627" y="1634291"/>
              <a:ext cx="1097280" cy="182880"/>
            </a:xfrm>
            <a:prstGeom prst="rect">
              <a:avLst/>
            </a:prstGeom>
            <a:solidFill>
              <a:srgbClr val="C9CF7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Debug Interfaces</a:t>
              </a:r>
            </a:p>
          </p:txBody>
        </p:sp>
        <p:sp>
          <p:nvSpPr>
            <p:cNvPr id="39" name="Rectangle 38"/>
            <p:cNvSpPr/>
            <p:nvPr/>
          </p:nvSpPr>
          <p:spPr>
            <a:xfrm>
              <a:off x="3590627" y="1349160"/>
              <a:ext cx="1097280" cy="182880"/>
            </a:xfrm>
            <a:prstGeom prst="rect">
              <a:avLst/>
            </a:prstGeom>
            <a:solidFill>
              <a:srgbClr val="C9CF7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DSP</a:t>
              </a:r>
            </a:p>
          </p:txBody>
        </p:sp>
        <p:sp>
          <p:nvSpPr>
            <p:cNvPr id="40" name="Rectangle 39"/>
            <p:cNvSpPr/>
            <p:nvPr/>
          </p:nvSpPr>
          <p:spPr>
            <a:xfrm>
              <a:off x="6249777" y="891074"/>
              <a:ext cx="1093440" cy="389985"/>
            </a:xfrm>
            <a:prstGeom prst="rect">
              <a:avLst/>
            </a:prstGeom>
            <a:solidFill>
              <a:srgbClr val="FFFF0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Program Flash</a:t>
              </a:r>
            </a:p>
            <a:p>
              <a:pPr marL="0" marR="0" lvl="0" indent="0" algn="ctr" defTabSz="914400" eaLnBrk="1" fontAlgn="auto" latinLnBrk="0" hangingPunct="1">
                <a:lnSpc>
                  <a:spcPct val="100000"/>
                </a:lnSpc>
                <a:spcBef>
                  <a:spcPts val="0"/>
                </a:spcBef>
                <a:spcAft>
                  <a:spcPts val="0"/>
                </a:spcAft>
                <a:buClrTx/>
                <a:buSzTx/>
                <a:buFontTx/>
                <a:buNone/>
                <a:tabLst/>
                <a:defRPr/>
              </a:pPr>
              <a:r>
                <a:rPr lang="en-US" sz="800" b="1" kern="0" dirty="0" smtClean="0">
                  <a:solidFill>
                    <a:srgbClr val="69A020">
                      <a:lumMod val="50000"/>
                    </a:srgbClr>
                  </a:solidFill>
                  <a:latin typeface="Tahoma" pitchFamily="34" charset="0"/>
                  <a:cs typeface="Tahoma" pitchFamily="34" charset="0"/>
                </a:rPr>
                <a:t>(Up to 512 KB)</a:t>
              </a:r>
              <a:endParaRPr kumimoji="0" lang="en-US" sz="8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41" name="Rectangle 40"/>
            <p:cNvSpPr/>
            <p:nvPr/>
          </p:nvSpPr>
          <p:spPr>
            <a:xfrm>
              <a:off x="6249777" y="1951036"/>
              <a:ext cx="1093440" cy="328558"/>
            </a:xfrm>
            <a:prstGeom prst="rect">
              <a:avLst/>
            </a:prstGeom>
            <a:solidFill>
              <a:srgbClr val="FFFF0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SRAM</a:t>
              </a:r>
            </a:p>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(Up to 64 KB)</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42" name="Rectangle 41"/>
            <p:cNvSpPr/>
            <p:nvPr/>
          </p:nvSpPr>
          <p:spPr>
            <a:xfrm>
              <a:off x="4921906" y="2122064"/>
              <a:ext cx="1097280" cy="152600"/>
            </a:xfrm>
            <a:prstGeom prst="rect">
              <a:avLst/>
            </a:prstGeom>
            <a:solidFill>
              <a:srgbClr val="886B02"/>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16-bit ADC</a:t>
              </a:r>
            </a:p>
          </p:txBody>
        </p:sp>
        <p:sp>
          <p:nvSpPr>
            <p:cNvPr id="43" name="Rectangle 42"/>
            <p:cNvSpPr/>
            <p:nvPr/>
          </p:nvSpPr>
          <p:spPr>
            <a:xfrm>
              <a:off x="4921906" y="2319537"/>
              <a:ext cx="1097280" cy="385878"/>
            </a:xfrm>
            <a:prstGeom prst="rect">
              <a:avLst/>
            </a:prstGeom>
            <a:solidFill>
              <a:srgbClr val="886B02"/>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High Speed Comparator</a:t>
              </a:r>
              <a:r>
                <a:rPr kumimoji="0" lang="en-US" sz="700" b="1" i="0" u="none" strike="noStrike" kern="0" cap="none" spc="0" normalizeH="0" noProof="0" dirty="0" smtClean="0">
                  <a:ln>
                    <a:noFill/>
                  </a:ln>
                  <a:solidFill>
                    <a:srgbClr val="69A020">
                      <a:lumMod val="50000"/>
                    </a:srgbClr>
                  </a:solidFill>
                  <a:effectLst/>
                  <a:uLnTx/>
                  <a:uFillTx/>
                  <a:latin typeface="Tahoma" pitchFamily="34" charset="0"/>
                  <a:ea typeface="+mn-ea"/>
                  <a:cs typeface="Tahoma" pitchFamily="34" charset="0"/>
                </a:rPr>
                <a:t> with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6-bit DAC</a:t>
              </a:r>
              <a:endParaRPr kumimoji="0" lang="en-US" sz="700" b="1" i="0" u="none" strike="noStrike" kern="0" cap="none" spc="0" normalizeH="0" baseline="0" noProof="0" dirty="0">
                <a:ln>
                  <a:noFill/>
                </a:ln>
                <a:solidFill>
                  <a:srgbClr val="69A020">
                    <a:lumMod val="50000"/>
                  </a:srgbClr>
                </a:solidFill>
                <a:effectLst/>
                <a:uLnTx/>
                <a:uFillTx/>
                <a:latin typeface="Tahoma" pitchFamily="34" charset="0"/>
                <a:ea typeface="+mn-ea"/>
                <a:cs typeface="Tahoma" pitchFamily="34" charset="0"/>
              </a:endParaRPr>
            </a:p>
          </p:txBody>
        </p:sp>
        <p:sp>
          <p:nvSpPr>
            <p:cNvPr id="44" name="Rectangle 43"/>
            <p:cNvSpPr/>
            <p:nvPr/>
          </p:nvSpPr>
          <p:spPr>
            <a:xfrm>
              <a:off x="7570754" y="1659666"/>
              <a:ext cx="1097280" cy="221426"/>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Dual PAN ID</a:t>
              </a:r>
            </a:p>
          </p:txBody>
        </p:sp>
        <p:sp>
          <p:nvSpPr>
            <p:cNvPr id="45" name="Rectangle 44"/>
            <p:cNvSpPr/>
            <p:nvPr/>
          </p:nvSpPr>
          <p:spPr>
            <a:xfrm>
              <a:off x="3581427" y="3152203"/>
              <a:ext cx="1097280" cy="228600"/>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UART (ISO 7816)</a:t>
              </a:r>
            </a:p>
          </p:txBody>
        </p:sp>
        <p:sp>
          <p:nvSpPr>
            <p:cNvPr id="46" name="Rectangle 45"/>
            <p:cNvSpPr/>
            <p:nvPr/>
          </p:nvSpPr>
          <p:spPr>
            <a:xfrm>
              <a:off x="3581427" y="3463450"/>
              <a:ext cx="1097280" cy="228600"/>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USB On-The-Go (H)</a:t>
              </a:r>
            </a:p>
          </p:txBody>
        </p:sp>
        <p:sp>
          <p:nvSpPr>
            <p:cNvPr id="47" name="Rectangle 46"/>
            <p:cNvSpPr/>
            <p:nvPr/>
          </p:nvSpPr>
          <p:spPr>
            <a:xfrm>
              <a:off x="3581427" y="4085945"/>
              <a:ext cx="1097280" cy="228600"/>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USB Voltage Regulator</a:t>
              </a:r>
            </a:p>
          </p:txBody>
        </p:sp>
        <p:sp>
          <p:nvSpPr>
            <p:cNvPr id="48" name="Rectangle 47"/>
            <p:cNvSpPr/>
            <p:nvPr/>
          </p:nvSpPr>
          <p:spPr>
            <a:xfrm>
              <a:off x="7575680" y="3234332"/>
              <a:ext cx="1097280" cy="302549"/>
            </a:xfrm>
            <a:prstGeom prst="rect">
              <a:avLst/>
            </a:prstGeom>
            <a:solidFill>
              <a:sysClr val="window" lastClr="FFFFFF">
                <a:lumMod val="50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Frequency Locked Loop</a:t>
              </a:r>
            </a:p>
          </p:txBody>
        </p:sp>
        <p:sp>
          <p:nvSpPr>
            <p:cNvPr id="49" name="Rectangle 48"/>
            <p:cNvSpPr/>
            <p:nvPr/>
          </p:nvSpPr>
          <p:spPr>
            <a:xfrm>
              <a:off x="6251037" y="1336739"/>
              <a:ext cx="1093440" cy="558616"/>
            </a:xfrm>
            <a:prstGeom prst="rect">
              <a:avLst/>
            </a:prstGeom>
            <a:solidFill>
              <a:srgbClr val="FFFF0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FlexMemory Option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64 KB FlexNVM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4</a:t>
              </a:r>
              <a:r>
                <a:rPr kumimoji="0" lang="en-US" sz="700" b="1" i="0" u="none" strike="noStrike" kern="0" cap="none" spc="0" normalizeH="0" noProof="0" dirty="0" smtClean="0">
                  <a:ln>
                    <a:noFill/>
                  </a:ln>
                  <a:solidFill>
                    <a:srgbClr val="69A020">
                      <a:lumMod val="50000"/>
                    </a:srgbClr>
                  </a:solidFill>
                  <a:effectLst/>
                  <a:uLnTx/>
                  <a:uFillTx/>
                  <a:latin typeface="Tahoma" pitchFamily="34" charset="0"/>
                  <a:ea typeface="+mn-ea"/>
                  <a:cs typeface="Tahoma" pitchFamily="34" charset="0"/>
                </a:rPr>
                <a:t> KB FlexRAM</a:t>
              </a:r>
            </a:p>
            <a:p>
              <a:pPr marL="0" marR="0" lvl="0" indent="0" algn="ctr" defTabSz="914400" eaLnBrk="1" fontAlgn="auto" latinLnBrk="0" hangingPunct="1">
                <a:lnSpc>
                  <a:spcPct val="100000"/>
                </a:lnSpc>
                <a:spcBef>
                  <a:spcPts val="0"/>
                </a:spcBef>
                <a:spcAft>
                  <a:spcPts val="0"/>
                </a:spcAft>
                <a:buClrTx/>
                <a:buSzTx/>
                <a:buFontTx/>
                <a:buNone/>
                <a:tabLst/>
                <a:defRPr/>
              </a:pPr>
              <a:r>
                <a:rPr lang="en-US" sz="600" b="1" kern="0" baseline="0" dirty="0" smtClean="0">
                  <a:solidFill>
                    <a:srgbClr val="69A020">
                      <a:lumMod val="50000"/>
                    </a:srgbClr>
                  </a:solidFill>
                  <a:latin typeface="Tahoma" pitchFamily="34" charset="0"/>
                  <a:cs typeface="Tahoma" pitchFamily="34" charset="0"/>
                </a:rPr>
                <a:t>(MKW21D256</a:t>
              </a:r>
              <a:r>
                <a:rPr lang="en-US" sz="600" b="1" kern="0" dirty="0" smtClean="0">
                  <a:solidFill>
                    <a:srgbClr val="69A020">
                      <a:lumMod val="50000"/>
                    </a:srgbClr>
                  </a:solidFill>
                  <a:latin typeface="Tahoma" pitchFamily="34" charset="0"/>
                  <a:cs typeface="Tahoma" pitchFamily="34" charset="0"/>
                </a:rPr>
                <a:t> only)</a:t>
              </a:r>
              <a:endPar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50" name="Rectangle 49"/>
            <p:cNvSpPr/>
            <p:nvPr/>
          </p:nvSpPr>
          <p:spPr>
            <a:xfrm>
              <a:off x="7572014" y="933954"/>
              <a:ext cx="1097280" cy="320511"/>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IEEE 802.15.4 2006</a:t>
              </a:r>
            </a:p>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2.4 GHz</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51" name="Rectangle 50"/>
            <p:cNvSpPr/>
            <p:nvPr/>
          </p:nvSpPr>
          <p:spPr>
            <a:xfrm>
              <a:off x="7573274" y="1308775"/>
              <a:ext cx="1097280" cy="296581"/>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Fast Antenna Diversity</a:t>
              </a:r>
            </a:p>
          </p:txBody>
        </p:sp>
      </p:grpSp>
      <p:sp>
        <p:nvSpPr>
          <p:cNvPr id="54" name="Text Placeholder 2"/>
          <p:cNvSpPr>
            <a:spLocks noGrp="1"/>
          </p:cNvSpPr>
          <p:nvPr>
            <p:ph type="body" sz="quarter" idx="10"/>
          </p:nvPr>
        </p:nvSpPr>
        <p:spPr>
          <a:xfrm>
            <a:off x="224642" y="930276"/>
            <a:ext cx="3720986" cy="5645336"/>
          </a:xfrm>
        </p:spPr>
        <p:txBody>
          <a:bodyPr>
            <a:normAutofit fontScale="62500" lnSpcReduction="20000"/>
          </a:bodyPr>
          <a:lstStyle/>
          <a:p>
            <a:pPr marL="0" indent="0">
              <a:spcBef>
                <a:spcPts val="231"/>
              </a:spcBef>
              <a:buNone/>
            </a:pPr>
            <a:r>
              <a:rPr lang="en-US" b="1" dirty="0">
                <a:solidFill>
                  <a:schemeClr val="accent2"/>
                </a:solidFill>
              </a:rPr>
              <a:t>Core Features</a:t>
            </a:r>
          </a:p>
          <a:p>
            <a:pPr>
              <a:spcBef>
                <a:spcPts val="231"/>
              </a:spcBef>
            </a:pPr>
            <a:r>
              <a:rPr lang="en-US" dirty="0" smtClean="0"/>
              <a:t>50 </a:t>
            </a:r>
            <a:r>
              <a:rPr lang="en-US" dirty="0"/>
              <a:t>MHz Cortex M4 CPU core</a:t>
            </a:r>
          </a:p>
          <a:p>
            <a:pPr>
              <a:spcBef>
                <a:spcPts val="231"/>
              </a:spcBef>
            </a:pPr>
            <a:r>
              <a:rPr lang="en-US" dirty="0"/>
              <a:t>Up to 512KB Flash &amp; up to 64KB SRAM</a:t>
            </a:r>
          </a:p>
          <a:p>
            <a:pPr>
              <a:spcBef>
                <a:spcPts val="231"/>
              </a:spcBef>
            </a:pPr>
            <a:r>
              <a:rPr lang="en-US" dirty="0"/>
              <a:t>Typical current: 250 </a:t>
            </a:r>
            <a:r>
              <a:rPr lang="en-US" dirty="0" err="1"/>
              <a:t>uA</a:t>
            </a:r>
            <a:r>
              <a:rPr lang="en-US" dirty="0"/>
              <a:t>/MHz run, 1.7uA  RTC </a:t>
            </a:r>
            <a:r>
              <a:rPr lang="en-US" dirty="0" smtClean="0"/>
              <a:t>standby</a:t>
            </a:r>
          </a:p>
          <a:p>
            <a:pPr marL="0" indent="0">
              <a:spcBef>
                <a:spcPts val="231"/>
              </a:spcBef>
              <a:buNone/>
            </a:pPr>
            <a:endParaRPr lang="en-US" b="1" dirty="0" smtClean="0">
              <a:solidFill>
                <a:schemeClr val="accent2"/>
              </a:solidFill>
            </a:endParaRPr>
          </a:p>
          <a:p>
            <a:pPr marL="0" indent="0">
              <a:spcBef>
                <a:spcPts val="231"/>
              </a:spcBef>
              <a:buNone/>
            </a:pPr>
            <a:r>
              <a:rPr lang="en-US" b="1" dirty="0" smtClean="0">
                <a:solidFill>
                  <a:schemeClr val="accent2"/>
                </a:solidFill>
              </a:rPr>
              <a:t>RF </a:t>
            </a:r>
            <a:r>
              <a:rPr lang="en-US" b="1" dirty="0">
                <a:solidFill>
                  <a:schemeClr val="accent2"/>
                </a:solidFill>
              </a:rPr>
              <a:t>Features</a:t>
            </a:r>
          </a:p>
          <a:p>
            <a:pPr>
              <a:spcBef>
                <a:spcPts val="231"/>
              </a:spcBef>
            </a:pPr>
            <a:r>
              <a:rPr lang="en-US" dirty="0"/>
              <a:t>2.4 GHz frequency ISM band, including MBAN</a:t>
            </a:r>
          </a:p>
          <a:p>
            <a:pPr>
              <a:spcBef>
                <a:spcPts val="231"/>
              </a:spcBef>
            </a:pPr>
            <a:r>
              <a:rPr lang="en-US" dirty="0"/>
              <a:t>-102dBm receive sensitivity</a:t>
            </a:r>
          </a:p>
          <a:p>
            <a:pPr>
              <a:spcBef>
                <a:spcPts val="231"/>
              </a:spcBef>
            </a:pPr>
            <a:r>
              <a:rPr lang="en-US" dirty="0"/>
              <a:t>Up to + 8dBm programmable output power</a:t>
            </a:r>
          </a:p>
          <a:p>
            <a:pPr>
              <a:spcBef>
                <a:spcPts val="231"/>
              </a:spcBef>
            </a:pPr>
            <a:r>
              <a:rPr lang="en-US" dirty="0"/>
              <a:t>TX 17mA at 0dBm and RX 19mA typical</a:t>
            </a:r>
          </a:p>
          <a:p>
            <a:pPr>
              <a:spcBef>
                <a:spcPts val="231"/>
              </a:spcBef>
            </a:pPr>
            <a:r>
              <a:rPr lang="en-US" dirty="0"/>
              <a:t>Cryptography:  DES, 3DES, AES 128-256, SHA-1, SHA-256, MD5, RNG</a:t>
            </a:r>
          </a:p>
          <a:p>
            <a:pPr>
              <a:spcBef>
                <a:spcPts val="231"/>
              </a:spcBef>
            </a:pPr>
            <a:r>
              <a:rPr lang="en-US" dirty="0"/>
              <a:t>Active and passive tamper detection </a:t>
            </a:r>
          </a:p>
          <a:p>
            <a:pPr>
              <a:spcBef>
                <a:spcPts val="231"/>
              </a:spcBef>
            </a:pPr>
            <a:r>
              <a:rPr lang="en-US" dirty="0"/>
              <a:t>Dual-PAN support (personal area network)</a:t>
            </a:r>
          </a:p>
          <a:p>
            <a:pPr>
              <a:spcBef>
                <a:spcPts val="231"/>
              </a:spcBef>
            </a:pPr>
            <a:r>
              <a:rPr lang="en-US" dirty="0"/>
              <a:t>Fast antenna diversity supporting 2 antennas</a:t>
            </a:r>
          </a:p>
          <a:p>
            <a:pPr>
              <a:spcBef>
                <a:spcPts val="231"/>
              </a:spcBef>
            </a:pPr>
            <a:r>
              <a:rPr lang="en-US" dirty="0"/>
              <a:t>Low component count for </a:t>
            </a:r>
            <a:r>
              <a:rPr lang="en-US" dirty="0" err="1"/>
              <a:t>Balun</a:t>
            </a:r>
            <a:r>
              <a:rPr lang="en-US" dirty="0"/>
              <a:t> &amp; </a:t>
            </a:r>
            <a:r>
              <a:rPr lang="en-US" dirty="0" smtClean="0"/>
              <a:t>Match</a:t>
            </a:r>
          </a:p>
          <a:p>
            <a:pPr marL="0" indent="0">
              <a:spcBef>
                <a:spcPts val="231"/>
              </a:spcBef>
              <a:buNone/>
            </a:pPr>
            <a:endParaRPr lang="en-US" b="1" dirty="0" smtClean="0">
              <a:solidFill>
                <a:schemeClr val="accent2"/>
              </a:solidFill>
            </a:endParaRPr>
          </a:p>
          <a:p>
            <a:pPr marL="0" indent="0">
              <a:spcBef>
                <a:spcPts val="231"/>
              </a:spcBef>
              <a:buNone/>
            </a:pPr>
            <a:r>
              <a:rPr lang="en-US" b="1" dirty="0" smtClean="0">
                <a:solidFill>
                  <a:schemeClr val="accent2"/>
                </a:solidFill>
              </a:rPr>
              <a:t>System </a:t>
            </a:r>
            <a:r>
              <a:rPr lang="en-US" b="1" dirty="0">
                <a:solidFill>
                  <a:schemeClr val="accent2"/>
                </a:solidFill>
              </a:rPr>
              <a:t>Features</a:t>
            </a:r>
          </a:p>
          <a:p>
            <a:pPr>
              <a:spcBef>
                <a:spcPts val="231"/>
              </a:spcBef>
            </a:pPr>
            <a:r>
              <a:rPr lang="en-US" dirty="0"/>
              <a:t> -40 °C to 105 °C</a:t>
            </a:r>
          </a:p>
          <a:p>
            <a:pPr>
              <a:spcBef>
                <a:spcPts val="231"/>
              </a:spcBef>
            </a:pPr>
            <a:r>
              <a:rPr lang="en-US" dirty="0"/>
              <a:t> 1.8 to 3.6 V</a:t>
            </a:r>
          </a:p>
          <a:p>
            <a:pPr>
              <a:spcBef>
                <a:spcPts val="231"/>
              </a:spcBef>
            </a:pPr>
            <a:r>
              <a:rPr lang="en-US" dirty="0"/>
              <a:t> 8x8 Laminate QFN </a:t>
            </a:r>
            <a:r>
              <a:rPr lang="en-US" dirty="0" smtClean="0"/>
              <a:t>63-pin</a:t>
            </a:r>
            <a:endParaRPr lang="en-US" dirty="0"/>
          </a:p>
          <a:p>
            <a:pPr>
              <a:spcBef>
                <a:spcPts val="231"/>
              </a:spcBef>
            </a:pPr>
            <a:endParaRPr lang="en-US" dirty="0"/>
          </a:p>
          <a:p>
            <a:pPr>
              <a:spcBef>
                <a:spcPts val="231"/>
              </a:spcBef>
            </a:pPr>
            <a:endParaRPr lang="en-US" dirty="0"/>
          </a:p>
        </p:txBody>
      </p:sp>
    </p:spTree>
    <p:extLst>
      <p:ext uri="{BB962C8B-B14F-4D97-AF65-F5344CB8AC3E}">
        <p14:creationId xmlns:p14="http://schemas.microsoft.com/office/powerpoint/2010/main" val="251205520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5" name="Rectangle 3"/>
          <p:cNvSpPr>
            <a:spLocks noGrp="1" noChangeArrowheads="1"/>
          </p:cNvSpPr>
          <p:nvPr>
            <p:ph type="title"/>
          </p:nvPr>
        </p:nvSpPr>
        <p:spPr/>
        <p:txBody>
          <a:bodyPr/>
          <a:lstStyle/>
          <a:p>
            <a:r>
              <a:rPr lang="en-US" dirty="0" smtClean="0"/>
              <a:t>Transceiver Features</a:t>
            </a:r>
            <a:endParaRPr lang="en-US" dirty="0"/>
          </a:p>
        </p:txBody>
      </p:sp>
      <p:pic>
        <p:nvPicPr>
          <p:cNvPr id="16077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992722" y="1194375"/>
            <a:ext cx="3886200" cy="2543175"/>
          </a:xfrm>
          <a:prstGeom prst="rect">
            <a:avLst/>
          </a:prstGeom>
          <a:noFill/>
          <a:ln w="9525">
            <a:noFill/>
            <a:miter lim="800000"/>
            <a:headEnd/>
            <a:tailEnd/>
          </a:ln>
        </p:spPr>
      </p:pic>
      <p:sp>
        <p:nvSpPr>
          <p:cNvPr id="7" name="Right Arrow 6"/>
          <p:cNvSpPr/>
          <p:nvPr/>
        </p:nvSpPr>
        <p:spPr>
          <a:xfrm>
            <a:off x="3432427" y="1490426"/>
            <a:ext cx="3085106" cy="609601"/>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Text Placeholder 5"/>
          <p:cNvSpPr>
            <a:spLocks noGrp="1"/>
          </p:cNvSpPr>
          <p:nvPr>
            <p:ph type="body" sz="quarter" idx="10"/>
          </p:nvPr>
        </p:nvSpPr>
        <p:spPr>
          <a:xfrm>
            <a:off x="533400" y="1062312"/>
            <a:ext cx="4338851" cy="5092828"/>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a:normAutofit fontScale="70000" lnSpcReduction="20000"/>
          </a:bodyPr>
          <a:lstStyle/>
          <a:p>
            <a:pPr>
              <a:buNone/>
            </a:pPr>
            <a:r>
              <a:rPr lang="en-US" b="1" dirty="0" smtClean="0"/>
              <a:t>Transceiver Features</a:t>
            </a:r>
          </a:p>
          <a:p>
            <a:r>
              <a:rPr lang="en-US" dirty="0" smtClean="0"/>
              <a:t>2.4 GHz frequency band</a:t>
            </a:r>
          </a:p>
          <a:p>
            <a:pPr lvl="1"/>
            <a:r>
              <a:rPr lang="en-US" dirty="0" smtClean="0"/>
              <a:t>Supports 2.36 to 2.4 GHz Medical Band</a:t>
            </a:r>
          </a:p>
          <a:p>
            <a:r>
              <a:rPr lang="en-US" dirty="0" smtClean="0"/>
              <a:t>802.15.4 compliant</a:t>
            </a:r>
          </a:p>
          <a:p>
            <a:pPr lvl="1"/>
            <a:r>
              <a:rPr lang="en-US" dirty="0" smtClean="0"/>
              <a:t>250 kbps data rate</a:t>
            </a:r>
          </a:p>
          <a:p>
            <a:pPr lvl="1"/>
            <a:r>
              <a:rPr lang="en-US" dirty="0" smtClean="0"/>
              <a:t>O-QPSK modulation</a:t>
            </a:r>
          </a:p>
          <a:p>
            <a:pPr lvl="1"/>
            <a:r>
              <a:rPr lang="en-US" dirty="0" smtClean="0"/>
              <a:t>DSSS with 5 MHz channels</a:t>
            </a:r>
          </a:p>
          <a:p>
            <a:pPr lvl="1"/>
            <a:r>
              <a:rPr lang="en-US" dirty="0" smtClean="0"/>
              <a:t>16 selectable channels</a:t>
            </a:r>
          </a:p>
          <a:p>
            <a:r>
              <a:rPr lang="en-US" dirty="0" smtClean="0"/>
              <a:t>Supports packet and bit stream mode</a:t>
            </a:r>
          </a:p>
          <a:p>
            <a:r>
              <a:rPr lang="en-US" dirty="0" smtClean="0"/>
              <a:t>802.15.4 Packet Processor</a:t>
            </a:r>
          </a:p>
          <a:p>
            <a:r>
              <a:rPr lang="en-US" dirty="0" smtClean="0"/>
              <a:t>Output power </a:t>
            </a:r>
            <a:r>
              <a:rPr lang="en-US" dirty="0" err="1" smtClean="0"/>
              <a:t>varience</a:t>
            </a:r>
            <a:r>
              <a:rPr lang="en-US" dirty="0" smtClean="0"/>
              <a:t> +/- 2 </a:t>
            </a:r>
            <a:r>
              <a:rPr lang="en-US" dirty="0" err="1" smtClean="0"/>
              <a:t>dBm</a:t>
            </a:r>
            <a:endParaRPr lang="en-US" dirty="0" smtClean="0"/>
          </a:p>
          <a:p>
            <a:r>
              <a:rPr lang="en-US" dirty="0" smtClean="0"/>
              <a:t>Programmable output power from -30 to +10 </a:t>
            </a:r>
            <a:r>
              <a:rPr lang="en-US" dirty="0" err="1" smtClean="0"/>
              <a:t>dBm</a:t>
            </a:r>
            <a:endParaRPr lang="en-US" dirty="0" smtClean="0"/>
          </a:p>
          <a:p>
            <a:pPr lvl="1"/>
            <a:r>
              <a:rPr lang="en-US" dirty="0" smtClean="0"/>
              <a:t>2dB steps</a:t>
            </a:r>
          </a:p>
          <a:p>
            <a:r>
              <a:rPr lang="en-US" dirty="0" smtClean="0"/>
              <a:t>Low power receive mode</a:t>
            </a:r>
          </a:p>
          <a:p>
            <a:r>
              <a:rPr lang="en-US" dirty="0" smtClean="0"/>
              <a:t>32 </a:t>
            </a:r>
            <a:r>
              <a:rPr lang="en-US" dirty="0" err="1" smtClean="0"/>
              <a:t>Mhz</a:t>
            </a:r>
            <a:r>
              <a:rPr lang="en-US" dirty="0" smtClean="0"/>
              <a:t> crystal oscillator with on board trim capability</a:t>
            </a:r>
          </a:p>
        </p:txBody>
      </p:sp>
    </p:spTree>
    <p:extLst>
      <p:ext uri="{BB962C8B-B14F-4D97-AF65-F5344CB8AC3E}">
        <p14:creationId xmlns:p14="http://schemas.microsoft.com/office/powerpoint/2010/main" val="159987866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srcRect/>
          <a:stretch>
            <a:fillRect/>
          </a:stretch>
        </p:blipFill>
        <p:spPr bwMode="auto">
          <a:xfrm>
            <a:off x="4992722" y="1194375"/>
            <a:ext cx="3886200" cy="2543175"/>
          </a:xfrm>
          <a:prstGeom prst="rect">
            <a:avLst/>
          </a:prstGeom>
          <a:noFill/>
          <a:ln w="9525">
            <a:noFill/>
            <a:miter lim="800000"/>
            <a:headEnd/>
            <a:tailEnd/>
          </a:ln>
        </p:spPr>
      </p:pic>
      <p:sp>
        <p:nvSpPr>
          <p:cNvPr id="1564675" name="Rectangle 3"/>
          <p:cNvSpPr>
            <a:spLocks noGrp="1" noChangeArrowheads="1"/>
          </p:cNvSpPr>
          <p:nvPr>
            <p:ph type="title"/>
          </p:nvPr>
        </p:nvSpPr>
        <p:spPr/>
        <p:txBody>
          <a:bodyPr/>
          <a:lstStyle/>
          <a:p>
            <a:r>
              <a:rPr lang="en-US" dirty="0" smtClean="0"/>
              <a:t>Dual PAN</a:t>
            </a:r>
            <a:endParaRPr lang="en-US" dirty="0"/>
          </a:p>
        </p:txBody>
      </p:sp>
      <p:sp>
        <p:nvSpPr>
          <p:cNvPr id="14" name="Right Arrow 13"/>
          <p:cNvSpPr/>
          <p:nvPr/>
        </p:nvSpPr>
        <p:spPr>
          <a:xfrm>
            <a:off x="3714824" y="2099656"/>
            <a:ext cx="3814386" cy="609601"/>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aphicFrame>
        <p:nvGraphicFramePr>
          <p:cNvPr id="7" name="Table 6"/>
          <p:cNvGraphicFramePr>
            <a:graphicFrameLocks noGrp="1"/>
          </p:cNvGraphicFramePr>
          <p:nvPr/>
        </p:nvGraphicFramePr>
        <p:xfrm>
          <a:off x="389104" y="4536716"/>
          <a:ext cx="8608981" cy="1546698"/>
        </p:xfrm>
        <a:graphic>
          <a:graphicData uri="http://schemas.openxmlformats.org/drawingml/2006/table">
            <a:tbl>
              <a:tblPr/>
              <a:tblGrid>
                <a:gridCol w="57900"/>
                <a:gridCol w="57900"/>
                <a:gridCol w="57900"/>
                <a:gridCol w="40244"/>
                <a:gridCol w="75556"/>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57900"/>
                <a:gridCol w="75556"/>
                <a:gridCol w="40244"/>
                <a:gridCol w="57900"/>
                <a:gridCol w="57900"/>
                <a:gridCol w="57900"/>
                <a:gridCol w="57900"/>
                <a:gridCol w="57900"/>
                <a:gridCol w="57900"/>
                <a:gridCol w="57900"/>
                <a:gridCol w="57900"/>
                <a:gridCol w="57900"/>
                <a:gridCol w="57900"/>
                <a:gridCol w="57900"/>
                <a:gridCol w="57900"/>
                <a:gridCol w="57900"/>
                <a:gridCol w="57900"/>
                <a:gridCol w="57900"/>
                <a:gridCol w="57900"/>
                <a:gridCol w="121975"/>
                <a:gridCol w="312273"/>
                <a:gridCol w="3094014"/>
                <a:gridCol w="217123"/>
                <a:gridCol w="868496"/>
                <a:gridCol w="57900"/>
                <a:gridCol w="57900"/>
                <a:gridCol w="57900"/>
                <a:gridCol w="57900"/>
                <a:gridCol w="57900"/>
                <a:gridCol w="57900"/>
                <a:gridCol w="57900"/>
                <a:gridCol w="57900"/>
                <a:gridCol w="57900"/>
                <a:gridCol w="57900"/>
                <a:gridCol w="57900"/>
                <a:gridCol w="57900"/>
                <a:gridCol w="57900"/>
                <a:gridCol w="57900"/>
                <a:gridCol w="57900"/>
                <a:gridCol w="57900"/>
              </a:tblGrid>
              <a:tr h="773349">
                <a:tc>
                  <a:txBody>
                    <a:bodyPr/>
                    <a:lstStyle/>
                    <a:p>
                      <a:pPr algn="ctr" fontAlgn="b"/>
                      <a:endParaRPr lang="en-US" sz="900" b="0" i="0" u="none" strike="noStrike" dirty="0">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dirty="0">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rgbClr val="000000"/>
                        </a:solidFill>
                        <a:latin typeface="Calibri"/>
                      </a:endParaRPr>
                    </a:p>
                  </a:txBody>
                  <a:tcPr marL="7422" marR="7422" marT="7422"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2">
                  <a:txBody>
                    <a:bodyPr/>
                    <a:lstStyle/>
                    <a:p>
                      <a:pPr algn="ctr" fontAlgn="ctr"/>
                      <a:r>
                        <a:rPr lang="en-US" sz="900" b="0" i="0" u="none" strike="noStrike" dirty="0">
                          <a:solidFill>
                            <a:srgbClr val="000000"/>
                          </a:solidFill>
                          <a:latin typeface="Calibri"/>
                        </a:rPr>
                        <a:t> </a:t>
                      </a:r>
                      <a:r>
                        <a:rPr lang="en-US" sz="900" b="0" i="0" u="none" strike="noStrike" dirty="0" smtClean="0">
                          <a:solidFill>
                            <a:srgbClr val="000000"/>
                          </a:solidFill>
                          <a:latin typeface="Calibri"/>
                        </a:rPr>
                        <a:t>Preamble</a:t>
                      </a:r>
                      <a:endParaRPr lang="en-US" sz="900" b="0" i="0" u="none" strike="noStrike" dirty="0">
                        <a:solidFill>
                          <a:srgbClr val="000000"/>
                        </a:solidFill>
                        <a:latin typeface="Calibri"/>
                      </a:endParaRPr>
                    </a:p>
                  </a:txBody>
                  <a:tcPr marL="7422" marR="7422" marT="742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a:txBody>
                    <a:bodyPr/>
                    <a:lstStyle/>
                    <a:p>
                      <a:pPr algn="ctr" fontAlgn="ctr"/>
                      <a:r>
                        <a:rPr lang="en-US" sz="900" b="0" i="0" u="none" strike="noStrike" dirty="0" smtClean="0">
                          <a:solidFill>
                            <a:srgbClr val="000000"/>
                          </a:solidFill>
                          <a:latin typeface="Calibri"/>
                        </a:rPr>
                        <a:t>802.15.4</a:t>
                      </a:r>
                      <a:r>
                        <a:rPr lang="en-US" sz="900" b="0" i="0" u="none" strike="noStrike" baseline="0" dirty="0" smtClean="0">
                          <a:solidFill>
                            <a:srgbClr val="000000"/>
                          </a:solidFill>
                          <a:latin typeface="Calibri"/>
                        </a:rPr>
                        <a:t> Packet (PAN 1)</a:t>
                      </a:r>
                      <a:endParaRPr lang="en-US" sz="900" b="0" i="0" u="none" strike="noStrike" dirty="0">
                        <a:solidFill>
                          <a:srgbClr val="000000"/>
                        </a:solidFill>
                        <a:latin typeface="Calibri"/>
                      </a:endParaRPr>
                    </a:p>
                  </a:txBody>
                  <a:tcPr marL="7422" marR="7422" marT="74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gridSpan="2">
                  <a:txBody>
                    <a:bodyPr/>
                    <a:lstStyle/>
                    <a:p>
                      <a:pPr algn="ctr" fontAlgn="b"/>
                      <a:r>
                        <a:rPr lang="en-US" sz="900" b="0" i="0" u="none" strike="noStrike" dirty="0">
                          <a:solidFill>
                            <a:srgbClr val="000000"/>
                          </a:solidFill>
                          <a:latin typeface="Calibri"/>
                        </a:rPr>
                        <a:t> </a:t>
                      </a:r>
                      <a:r>
                        <a:rPr lang="en-US" sz="900" b="0" i="0" u="none" strike="noStrike" dirty="0" smtClean="0">
                          <a:solidFill>
                            <a:srgbClr val="000000"/>
                          </a:solidFill>
                          <a:latin typeface="Calibri"/>
                        </a:rPr>
                        <a:t>Sequence</a:t>
                      </a:r>
                      <a:r>
                        <a:rPr lang="en-US" sz="900" b="0" i="0" u="none" strike="noStrike" baseline="0" dirty="0" smtClean="0">
                          <a:solidFill>
                            <a:srgbClr val="000000"/>
                          </a:solidFill>
                          <a:latin typeface="Calibri"/>
                        </a:rPr>
                        <a:t> Idle</a:t>
                      </a:r>
                      <a:endParaRPr lang="en-US" sz="900" b="0" i="0" u="none" strike="noStrike" dirty="0">
                        <a:solidFill>
                          <a:srgbClr val="000000"/>
                        </a:solidFill>
                        <a:latin typeface="Calibri"/>
                      </a:endParaRPr>
                    </a:p>
                  </a:txBody>
                  <a:tcPr marL="7422" marR="7422" marT="74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900" b="0" i="0" u="none" strike="noStrike">
                        <a:solidFill>
                          <a:srgbClr val="000000"/>
                        </a:solidFill>
                        <a:latin typeface="Calibri"/>
                      </a:endParaRPr>
                    </a:p>
                  </a:txBody>
                  <a:tcPr marL="7422" marR="7422" marT="7422"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latin typeface="Calibri"/>
                      </a:endParaRPr>
                    </a:p>
                  </a:txBody>
                  <a:tcPr marL="7422" marR="7422" marT="7422" marB="0" anchor="b">
                    <a:lnL>
                      <a:noFill/>
                    </a:lnL>
                    <a:lnR>
                      <a:noFill/>
                    </a:lnR>
                    <a:lnT>
                      <a:noFill/>
                    </a:lnT>
                    <a:lnB w="12700" cap="flat" cmpd="sng" algn="ctr">
                      <a:solidFill>
                        <a:srgbClr val="000000"/>
                      </a:solidFill>
                      <a:prstDash val="solid"/>
                      <a:round/>
                      <a:headEnd type="none" w="med" len="med"/>
                      <a:tailEnd type="none" w="med" len="med"/>
                    </a:lnB>
                  </a:tcPr>
                </a:tc>
              </a:tr>
              <a:tr h="773349">
                <a:tc gridSpan="4">
                  <a:txBody>
                    <a:bodyPr/>
                    <a:lstStyle/>
                    <a:p>
                      <a:pPr algn="ctr" fontAlgn="ctr"/>
                      <a:r>
                        <a:rPr lang="en-US" sz="900" b="0" i="0" u="none" strike="noStrike" dirty="0" smtClean="0">
                          <a:solidFill>
                            <a:srgbClr val="000000"/>
                          </a:solidFill>
                          <a:latin typeface="Calibri"/>
                        </a:rPr>
                        <a:t>Channel</a:t>
                      </a:r>
                      <a:r>
                        <a:rPr lang="en-US" sz="900" b="0" i="0" u="none" strike="noStrike" baseline="0" dirty="0" smtClean="0">
                          <a:solidFill>
                            <a:srgbClr val="000000"/>
                          </a:solidFill>
                          <a:latin typeface="Calibri"/>
                        </a:rPr>
                        <a:t> Switch</a:t>
                      </a:r>
                      <a:endParaRPr lang="en-US" sz="900" b="0" i="0" u="none" strike="noStrike" dirty="0">
                        <a:solidFill>
                          <a:srgbClr val="000000"/>
                        </a:solidFill>
                        <a:latin typeface="Calibri"/>
                      </a:endParaRPr>
                    </a:p>
                  </a:txBody>
                  <a:tcPr marL="7422" marR="7422" marT="742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2">
                  <a:txBody>
                    <a:bodyPr/>
                    <a:lstStyle/>
                    <a:p>
                      <a:pPr algn="ctr" fontAlgn="b"/>
                      <a:r>
                        <a:rPr lang="en-US" sz="900" b="0" i="0" u="none" strike="noStrike" dirty="0" smtClean="0">
                          <a:solidFill>
                            <a:srgbClr val="000000"/>
                          </a:solidFill>
                          <a:latin typeface="Calibri"/>
                        </a:rPr>
                        <a:t>Preamble</a:t>
                      </a:r>
                      <a:r>
                        <a:rPr lang="en-US" sz="900" b="0" i="0" u="none" strike="noStrike" baseline="0" dirty="0" smtClean="0">
                          <a:solidFill>
                            <a:srgbClr val="000000"/>
                          </a:solidFill>
                          <a:latin typeface="Calibri"/>
                        </a:rPr>
                        <a:t> Search PAN 2</a:t>
                      </a:r>
                      <a:endParaRPr lang="en-US" sz="900" b="0" i="0" u="none" strike="noStrike" dirty="0">
                        <a:solidFill>
                          <a:srgbClr val="000000"/>
                        </a:solidFill>
                        <a:latin typeface="Calibri"/>
                      </a:endParaRPr>
                    </a:p>
                  </a:txBody>
                  <a:tcPr marL="7422" marR="7422" marT="74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latin typeface="Calibri"/>
                        </a:rPr>
                        <a:t>Channel</a:t>
                      </a:r>
                      <a:r>
                        <a:rPr lang="en-US" sz="900" b="0" i="0" u="none" strike="noStrike" baseline="0" dirty="0" smtClean="0">
                          <a:solidFill>
                            <a:srgbClr val="000000"/>
                          </a:solidFill>
                          <a:latin typeface="Calibri"/>
                        </a:rPr>
                        <a:t> Switch</a:t>
                      </a:r>
                      <a:r>
                        <a:rPr lang="en-US" sz="900" b="0" i="0" u="none" strike="noStrike" dirty="0">
                          <a:solidFill>
                            <a:srgbClr val="000000"/>
                          </a:solidFill>
                          <a:latin typeface="Calibri"/>
                        </a:rPr>
                        <a:t> </a:t>
                      </a:r>
                    </a:p>
                  </a:txBody>
                  <a:tcPr marL="7422" marR="7422" marT="742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14">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latin typeface="Calibri"/>
                        </a:rPr>
                        <a:t>Preamble</a:t>
                      </a:r>
                      <a:r>
                        <a:rPr lang="en-US" sz="900" b="0" i="0" u="none" strike="noStrike" baseline="0" dirty="0" smtClean="0">
                          <a:solidFill>
                            <a:srgbClr val="000000"/>
                          </a:solidFill>
                          <a:latin typeface="Calibri"/>
                        </a:rPr>
                        <a:t> Search PAN 1</a:t>
                      </a:r>
                      <a:r>
                        <a:rPr lang="en-US" sz="900" b="0" i="0" u="none" strike="noStrike" dirty="0" smtClean="0">
                          <a:solidFill>
                            <a:srgbClr val="000000"/>
                          </a:solidFill>
                          <a:latin typeface="Calibri"/>
                        </a:rPr>
                        <a:t> </a:t>
                      </a:r>
                      <a:endParaRPr lang="en-US" sz="900" b="0" i="0" u="none" strike="noStrike" dirty="0">
                        <a:solidFill>
                          <a:srgbClr val="000000"/>
                        </a:solidFill>
                        <a:latin typeface="Calibri"/>
                      </a:endParaRPr>
                    </a:p>
                  </a:txBody>
                  <a:tcPr marL="7422" marR="7422" marT="74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latin typeface="Calibri"/>
                        </a:rPr>
                        <a:t>Active PAN 1</a:t>
                      </a:r>
                      <a:endParaRPr lang="en-US" sz="900" dirty="0"/>
                    </a:p>
                  </a:txBody>
                  <a:tcPr marL="7422" marR="7422" marT="74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latin typeface="Calibri"/>
                        </a:rPr>
                        <a:t>Channel</a:t>
                      </a:r>
                      <a:r>
                        <a:rPr lang="en-US" sz="900" b="0" i="0" u="none" strike="noStrike" baseline="0" dirty="0" smtClean="0">
                          <a:solidFill>
                            <a:srgbClr val="000000"/>
                          </a:solidFill>
                          <a:latin typeface="Calibri"/>
                        </a:rPr>
                        <a:t> Switch</a:t>
                      </a:r>
                      <a:r>
                        <a:rPr lang="en-US" sz="900" b="0" i="0" u="none" strike="noStrike" dirty="0">
                          <a:solidFill>
                            <a:srgbClr val="000000"/>
                          </a:solidFill>
                          <a:latin typeface="Calibri"/>
                        </a:rPr>
                        <a:t> </a:t>
                      </a:r>
                    </a:p>
                  </a:txBody>
                  <a:tcPr marL="7422" marR="7422" marT="7422"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gridSpan="17">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latin typeface="Calibri"/>
                        </a:rPr>
                        <a:t>Preamble</a:t>
                      </a:r>
                      <a:r>
                        <a:rPr lang="en-US" sz="900" b="0" i="0" u="none" strike="noStrike" baseline="0" dirty="0" smtClean="0">
                          <a:solidFill>
                            <a:srgbClr val="000000"/>
                          </a:solidFill>
                          <a:latin typeface="Calibri"/>
                        </a:rPr>
                        <a:t> Search PAN 2</a:t>
                      </a:r>
                      <a:r>
                        <a:rPr lang="en-US" sz="900" b="0" i="0" u="none" strike="noStrike" dirty="0">
                          <a:solidFill>
                            <a:srgbClr val="000000"/>
                          </a:solidFill>
                          <a:latin typeface="Calibri"/>
                        </a:rPr>
                        <a:t> </a:t>
                      </a:r>
                    </a:p>
                  </a:txBody>
                  <a:tcPr marL="7422" marR="7422" marT="742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9" name="TextBox 8"/>
          <p:cNvSpPr txBox="1"/>
          <p:nvPr/>
        </p:nvSpPr>
        <p:spPr>
          <a:xfrm>
            <a:off x="680936" y="4692359"/>
            <a:ext cx="2544286" cy="369332"/>
          </a:xfrm>
          <a:prstGeom prst="rect">
            <a:avLst/>
          </a:prstGeom>
          <a:noFill/>
        </p:spPr>
        <p:txBody>
          <a:bodyPr wrap="none" rtlCol="0">
            <a:spAutoFit/>
          </a:bodyPr>
          <a:lstStyle/>
          <a:p>
            <a:r>
              <a:rPr lang="en-US" dirty="0" smtClean="0"/>
              <a:t>Dual Channel Example</a:t>
            </a:r>
            <a:endParaRPr lang="en-US" dirty="0"/>
          </a:p>
        </p:txBody>
      </p:sp>
      <p:sp>
        <p:nvSpPr>
          <p:cNvPr id="10" name="Text Placeholder 9"/>
          <p:cNvSpPr>
            <a:spLocks noGrp="1"/>
          </p:cNvSpPr>
          <p:nvPr>
            <p:ph type="body" sz="quarter" idx="10"/>
          </p:nvPr>
        </p:nvSpPr>
        <p:spPr>
          <a:xfrm>
            <a:off x="533400" y="1062312"/>
            <a:ext cx="6181300" cy="331861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a:normAutofit fontScale="70000" lnSpcReduction="20000"/>
          </a:bodyPr>
          <a:lstStyle/>
          <a:p>
            <a:pPr>
              <a:spcBef>
                <a:spcPts val="175"/>
              </a:spcBef>
              <a:buNone/>
            </a:pPr>
            <a:r>
              <a:rPr lang="en-US" dirty="0" smtClean="0"/>
              <a:t>Ability to participate in two networks simultaneously</a:t>
            </a:r>
          </a:p>
          <a:p>
            <a:pPr lvl="1">
              <a:spcBef>
                <a:spcPts val="175"/>
              </a:spcBef>
            </a:pPr>
            <a:r>
              <a:rPr lang="en-US" dirty="0" smtClean="0"/>
              <a:t>Maintains two sets of network parameters</a:t>
            </a:r>
          </a:p>
          <a:p>
            <a:pPr lvl="2">
              <a:spcBef>
                <a:spcPts val="175"/>
              </a:spcBef>
            </a:pPr>
            <a:r>
              <a:rPr lang="en-US" dirty="0" smtClean="0"/>
              <a:t>PAN, MAC address (short and long), Channel</a:t>
            </a:r>
          </a:p>
          <a:p>
            <a:pPr>
              <a:spcBef>
                <a:spcPts val="175"/>
              </a:spcBef>
              <a:buNone/>
            </a:pPr>
            <a:r>
              <a:rPr lang="en-US" dirty="0" smtClean="0"/>
              <a:t>2 channels, 2 PANs</a:t>
            </a:r>
          </a:p>
          <a:p>
            <a:pPr lvl="1">
              <a:spcBef>
                <a:spcPts val="175"/>
              </a:spcBef>
            </a:pPr>
            <a:r>
              <a:rPr lang="en-US" dirty="0" smtClean="0"/>
              <a:t>Manual mode – software controls which PAN is active</a:t>
            </a:r>
          </a:p>
          <a:p>
            <a:pPr lvl="1">
              <a:spcBef>
                <a:spcPts val="175"/>
              </a:spcBef>
            </a:pPr>
            <a:r>
              <a:rPr lang="en-US" dirty="0" smtClean="0"/>
              <a:t>Automatic mode – hardware controls which PAN is active</a:t>
            </a:r>
          </a:p>
          <a:p>
            <a:pPr lvl="2">
              <a:spcBef>
                <a:spcPts val="175"/>
              </a:spcBef>
            </a:pPr>
            <a:r>
              <a:rPr lang="en-US" dirty="0" smtClean="0"/>
              <a:t>Time to dwell on channel can be set from .5 </a:t>
            </a:r>
            <a:r>
              <a:rPr lang="en-US" dirty="0" err="1" smtClean="0"/>
              <a:t>mS</a:t>
            </a:r>
            <a:r>
              <a:rPr lang="en-US" dirty="0" smtClean="0"/>
              <a:t> to 3.2 seconds</a:t>
            </a:r>
          </a:p>
          <a:p>
            <a:pPr lvl="2">
              <a:spcBef>
                <a:spcPts val="175"/>
              </a:spcBef>
            </a:pPr>
            <a:r>
              <a:rPr lang="en-US" dirty="0" smtClean="0"/>
              <a:t>If PAN is active when timer expired, sequence will complete before channel switch occurs</a:t>
            </a:r>
          </a:p>
          <a:p>
            <a:pPr lvl="1">
              <a:spcBef>
                <a:spcPts val="175"/>
              </a:spcBef>
            </a:pPr>
            <a:r>
              <a:rPr lang="en-US" dirty="0" smtClean="0"/>
              <a:t>Channel switch is 56 </a:t>
            </a:r>
            <a:r>
              <a:rPr lang="en-US" dirty="0" err="1" smtClean="0"/>
              <a:t>uS</a:t>
            </a:r>
            <a:endParaRPr lang="en-US" dirty="0" smtClean="0"/>
          </a:p>
          <a:p>
            <a:pPr lvl="2">
              <a:spcBef>
                <a:spcPts val="175"/>
              </a:spcBef>
            </a:pPr>
            <a:r>
              <a:rPr lang="en-US" dirty="0" smtClean="0"/>
              <a:t>Time to switch, poll, receive packet and switch back is &lt;10mS</a:t>
            </a:r>
          </a:p>
          <a:p>
            <a:pPr>
              <a:spcBef>
                <a:spcPts val="175"/>
              </a:spcBef>
              <a:buNone/>
            </a:pPr>
            <a:r>
              <a:rPr lang="en-US" dirty="0" smtClean="0"/>
              <a:t>1 channel, 2 PANs</a:t>
            </a:r>
          </a:p>
          <a:p>
            <a:pPr>
              <a:spcBef>
                <a:spcPts val="175"/>
              </a:spcBef>
            </a:pPr>
            <a:r>
              <a:rPr lang="en-US" dirty="0" smtClean="0"/>
              <a:t>Address filtering is done simultaneously</a:t>
            </a:r>
          </a:p>
          <a:p>
            <a:pPr>
              <a:spcBef>
                <a:spcPts val="175"/>
              </a:spcBef>
            </a:pPr>
            <a:r>
              <a:rPr lang="en-US" dirty="0" smtClean="0"/>
              <a:t>No channel switch is necessary</a:t>
            </a:r>
            <a:endParaRPr lang="en-US" dirty="0"/>
          </a:p>
        </p:txBody>
      </p:sp>
    </p:spTree>
    <p:extLst>
      <p:ext uri="{BB962C8B-B14F-4D97-AF65-F5344CB8AC3E}">
        <p14:creationId xmlns:p14="http://schemas.microsoft.com/office/powerpoint/2010/main" val="92211443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Features </a:t>
            </a:r>
            <a:r>
              <a:rPr lang="en-US" dirty="0"/>
              <a:t>and Benefits</a:t>
            </a:r>
          </a:p>
        </p:txBody>
      </p:sp>
      <p:graphicFrame>
        <p:nvGraphicFramePr>
          <p:cNvPr id="6" name="Group 108"/>
          <p:cNvGraphicFramePr>
            <a:graphicFrameLocks/>
          </p:cNvGraphicFramePr>
          <p:nvPr>
            <p:extLst/>
          </p:nvPr>
        </p:nvGraphicFramePr>
        <p:xfrm>
          <a:off x="312163" y="1164636"/>
          <a:ext cx="8531586" cy="3902066"/>
        </p:xfrm>
        <a:graphic>
          <a:graphicData uri="http://schemas.openxmlformats.org/drawingml/2006/table">
            <a:tbl>
              <a:tblPr/>
              <a:tblGrid>
                <a:gridCol w="3631217"/>
                <a:gridCol w="4900369"/>
              </a:tblGrid>
              <a:tr h="439976">
                <a:tc>
                  <a:txBody>
                    <a:bodyPr/>
                    <a:lstStyle/>
                    <a:p>
                      <a:pPr marL="227013" marR="0" lvl="0" indent="-227013"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spc="0" normalizeH="0" baseline="0" dirty="0" smtClean="0">
                          <a:ln>
                            <a:noFill/>
                          </a:ln>
                          <a:solidFill>
                            <a:schemeClr val="bg1"/>
                          </a:solidFill>
                          <a:effectLst/>
                          <a:latin typeface="Arial" charset="0"/>
                          <a:cs typeface="Arial" charset="0"/>
                        </a:rPr>
                        <a:t>Features</a:t>
                      </a:r>
                    </a:p>
                  </a:txBody>
                  <a:tcPr marT="27432" marB="2743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spc="0" normalizeH="0" baseline="0" dirty="0" smtClean="0">
                          <a:ln>
                            <a:noFill/>
                          </a:ln>
                          <a:solidFill>
                            <a:schemeClr val="bg1"/>
                          </a:solidFill>
                          <a:effectLst/>
                          <a:latin typeface="Arial" charset="0"/>
                          <a:cs typeface="Arial" charset="0"/>
                        </a:rPr>
                        <a:t>Benefits</a:t>
                      </a:r>
                    </a:p>
                  </a:txBody>
                  <a:tcPr marT="27432" marB="2743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4794">
                <a:tc gridSpan="2">
                  <a:txBody>
                    <a:bodyPr/>
                    <a:lstStyle/>
                    <a:p>
                      <a:pPr marL="342900" marR="0" lvl="0" indent="-342900">
                        <a:lnSpc>
                          <a:spcPct val="115000"/>
                        </a:lnSpc>
                        <a:spcBef>
                          <a:spcPts val="0"/>
                        </a:spcBef>
                        <a:spcAft>
                          <a:spcPts val="0"/>
                        </a:spcAft>
                        <a:buFont typeface="Calibri" pitchFamily="34" charset="0"/>
                        <a:buNone/>
                      </a:pPr>
                      <a:r>
                        <a:rPr lang="en-US" sz="1600" b="1" cap="none" spc="0" dirty="0" smtClean="0">
                          <a:ln>
                            <a:noFill/>
                          </a:ln>
                          <a:solidFill>
                            <a:schemeClr val="bg1"/>
                          </a:solidFill>
                          <a:effectLst/>
                          <a:latin typeface="Calibri"/>
                          <a:ea typeface="Calibri"/>
                          <a:cs typeface="Times New Roman"/>
                        </a:rPr>
                        <a:t>RF</a:t>
                      </a:r>
                      <a:endParaRPr lang="en-US" sz="1600" b="1" cap="none" spc="0" dirty="0">
                        <a:ln>
                          <a:noFill/>
                        </a:ln>
                        <a:solidFill>
                          <a:schemeClr val="bg1"/>
                        </a:solidFill>
                        <a:effectLst/>
                        <a:latin typeface="Calibri"/>
                        <a:ea typeface="Calibri"/>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65000"/>
                      </a:schemeClr>
                    </a:solidFill>
                  </a:tcPr>
                </a:tc>
                <a:tc hMerge="1">
                  <a:txBody>
                    <a:bodyPr/>
                    <a:lstStyle/>
                    <a:p>
                      <a:pPr marL="342900" marR="0" lvl="0" indent="-342900">
                        <a:lnSpc>
                          <a:spcPct val="115000"/>
                        </a:lnSpc>
                        <a:spcBef>
                          <a:spcPts val="0"/>
                        </a:spcBef>
                        <a:spcAft>
                          <a:spcPts val="0"/>
                        </a:spcAft>
                        <a:buFont typeface="Calibri" pitchFamily="34" charset="0"/>
                        <a:buNone/>
                      </a:pPr>
                      <a:endParaRPr lang="en-US" sz="1600" b="1" cap="none" spc="0" dirty="0">
                        <a:ln>
                          <a:noFill/>
                        </a:ln>
                        <a:solidFill>
                          <a:schemeClr val="bg1"/>
                        </a:solidFill>
                        <a:effectLst/>
                        <a:latin typeface="Calibri"/>
                        <a:ea typeface="Calibri"/>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562192">
                <a:tc>
                  <a:txBody>
                    <a:bodyPr/>
                    <a:lstStyle/>
                    <a:p>
                      <a:pPr marL="342900" marR="0" lvl="0" indent="-342900">
                        <a:lnSpc>
                          <a:spcPct val="115000"/>
                        </a:lnSpc>
                        <a:spcBef>
                          <a:spcPts val="0"/>
                        </a:spcBef>
                        <a:spcAft>
                          <a:spcPts val="0"/>
                        </a:spcAft>
                        <a:buFont typeface="Calibri" pitchFamily="34" charset="0"/>
                        <a:buChar char="•"/>
                      </a:pPr>
                      <a:r>
                        <a:rPr lang="en-US" sz="1600" b="0" cap="none" spc="0" dirty="0" smtClean="0">
                          <a:ln>
                            <a:noFill/>
                          </a:ln>
                          <a:solidFill>
                            <a:schemeClr val="bg1"/>
                          </a:solidFill>
                          <a:effectLst/>
                          <a:latin typeface="Calibri"/>
                          <a:ea typeface="Calibri"/>
                          <a:cs typeface="Times New Roman"/>
                        </a:rPr>
                        <a:t>Class-leading</a:t>
                      </a:r>
                      <a:r>
                        <a:rPr lang="en-US" sz="1600" b="0" cap="none" spc="0" baseline="0" dirty="0" smtClean="0">
                          <a:ln>
                            <a:noFill/>
                          </a:ln>
                          <a:solidFill>
                            <a:schemeClr val="bg1"/>
                          </a:solidFill>
                          <a:effectLst/>
                          <a:latin typeface="Calibri"/>
                          <a:ea typeface="Calibri"/>
                          <a:cs typeface="Times New Roman"/>
                        </a:rPr>
                        <a:t> link budget</a:t>
                      </a:r>
                      <a:endParaRPr lang="en-US" sz="14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600" b="0" cap="none" spc="0" dirty="0" smtClean="0">
                          <a:ln>
                            <a:noFill/>
                          </a:ln>
                          <a:solidFill>
                            <a:schemeClr val="tx1"/>
                          </a:solidFill>
                          <a:effectLst/>
                          <a:latin typeface="Calibri"/>
                          <a:ea typeface="Times New Roman"/>
                          <a:cs typeface="Times New Roman"/>
                        </a:rPr>
                        <a:t>112 dB </a:t>
                      </a:r>
                      <a:r>
                        <a:rPr lang="en-US" sz="1600" b="0" cap="none" spc="0" dirty="0">
                          <a:ln>
                            <a:noFill/>
                          </a:ln>
                          <a:solidFill>
                            <a:schemeClr val="tx1"/>
                          </a:solidFill>
                          <a:effectLst/>
                          <a:latin typeface="Calibri"/>
                          <a:ea typeface="Times New Roman"/>
                          <a:cs typeface="Times New Roman"/>
                        </a:rPr>
                        <a:t>link </a:t>
                      </a:r>
                      <a:r>
                        <a:rPr lang="en-US" sz="1600" b="0" cap="none" spc="0" dirty="0" smtClean="0">
                          <a:ln>
                            <a:noFill/>
                          </a:ln>
                          <a:solidFill>
                            <a:schemeClr val="tx1"/>
                          </a:solidFill>
                          <a:effectLst/>
                          <a:latin typeface="Calibri"/>
                          <a:ea typeface="Times New Roman"/>
                          <a:cs typeface="Times New Roman"/>
                        </a:rPr>
                        <a:t>budget </a:t>
                      </a:r>
                      <a:r>
                        <a:rPr lang="en-US" sz="1600" b="0" cap="none" spc="0" dirty="0">
                          <a:ln>
                            <a:noFill/>
                          </a:ln>
                          <a:solidFill>
                            <a:schemeClr val="tx1"/>
                          </a:solidFill>
                          <a:effectLst/>
                          <a:latin typeface="Calibri"/>
                          <a:ea typeface="Times New Roman"/>
                          <a:cs typeface="Times New Roman"/>
                        </a:rPr>
                        <a:t>provides greater range, reducing the need for external power amplifiers and lowering cost.</a:t>
                      </a:r>
                      <a:endParaRPr lang="en-US" sz="14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562192">
                <a:tc>
                  <a:txBody>
                    <a:bodyPr/>
                    <a:lstStyle/>
                    <a:p>
                      <a:pPr marL="342900" marR="0" lvl="0" indent="-342900">
                        <a:lnSpc>
                          <a:spcPct val="115000"/>
                        </a:lnSpc>
                        <a:spcBef>
                          <a:spcPts val="0"/>
                        </a:spcBef>
                        <a:spcAft>
                          <a:spcPts val="0"/>
                        </a:spcAft>
                        <a:buFont typeface="Calibri" pitchFamily="34" charset="0"/>
                        <a:buChar char="•"/>
                      </a:pPr>
                      <a:r>
                        <a:rPr lang="en-US" sz="1600" b="0" cap="none" spc="0" baseline="0" dirty="0" smtClean="0">
                          <a:ln>
                            <a:noFill/>
                          </a:ln>
                          <a:solidFill>
                            <a:schemeClr val="bg1"/>
                          </a:solidFill>
                          <a:effectLst/>
                          <a:latin typeface="Calibri"/>
                          <a:ea typeface="Times New Roman"/>
                          <a:cs typeface="Times New Roman"/>
                        </a:rPr>
                        <a:t>Low power consumption</a:t>
                      </a:r>
                      <a:endParaRPr lang="en-US" sz="14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l" defTabSz="914400" rtl="0" eaLnBrk="1" fontAlgn="auto" latinLnBrk="0" hangingPunct="1">
                        <a:lnSpc>
                          <a:spcPct val="115000"/>
                        </a:lnSpc>
                        <a:spcBef>
                          <a:spcPts val="0"/>
                        </a:spcBef>
                        <a:spcAft>
                          <a:spcPts val="0"/>
                        </a:spcAft>
                        <a:buClrTx/>
                        <a:buSzTx/>
                        <a:buFont typeface="Symbol"/>
                        <a:buChar char=""/>
                        <a:tabLst/>
                        <a:defRPr/>
                      </a:pPr>
                      <a:r>
                        <a:rPr lang="it-IT" sz="1600" b="0" cap="none" spc="0" dirty="0" smtClean="0">
                          <a:ln>
                            <a:noFill/>
                          </a:ln>
                          <a:solidFill>
                            <a:schemeClr val="tx1"/>
                          </a:solidFill>
                          <a:effectLst/>
                          <a:latin typeface="Calibri"/>
                          <a:ea typeface="Times New Roman"/>
                          <a:cs typeface="Times New Roman"/>
                        </a:rPr>
                        <a:t>17mA TX / 19 mA RX </a:t>
                      </a:r>
                      <a:r>
                        <a:rPr lang="en-US" sz="1600" b="0" cap="none" spc="0" dirty="0" smtClean="0">
                          <a:ln>
                            <a:noFill/>
                          </a:ln>
                          <a:solidFill>
                            <a:schemeClr val="tx1"/>
                          </a:solidFill>
                          <a:effectLst/>
                          <a:latin typeface="Calibri"/>
                          <a:ea typeface="Times New Roman"/>
                          <a:cs typeface="Times New Roman"/>
                        </a:rPr>
                        <a:t>power </a:t>
                      </a:r>
                      <a:r>
                        <a:rPr lang="en-US" sz="1600" b="0" cap="none" spc="0" dirty="0">
                          <a:ln>
                            <a:noFill/>
                          </a:ln>
                          <a:solidFill>
                            <a:schemeClr val="tx1"/>
                          </a:solidFill>
                          <a:effectLst/>
                          <a:latin typeface="Calibri"/>
                          <a:ea typeface="Times New Roman"/>
                          <a:cs typeface="Times New Roman"/>
                        </a:rPr>
                        <a:t>consumption </a:t>
                      </a:r>
                      <a:r>
                        <a:rPr lang="en-US" sz="1600" b="0" cap="none" spc="0" dirty="0" smtClean="0">
                          <a:ln>
                            <a:noFill/>
                          </a:ln>
                          <a:solidFill>
                            <a:schemeClr val="tx1"/>
                          </a:solidFill>
                          <a:effectLst/>
                          <a:latin typeface="Calibri"/>
                          <a:ea typeface="Times New Roman"/>
                          <a:cs typeface="Times New Roman"/>
                        </a:rPr>
                        <a:t>extends </a:t>
                      </a:r>
                      <a:r>
                        <a:rPr lang="en-US" sz="1600" b="0" cap="none" spc="0" dirty="0">
                          <a:ln>
                            <a:noFill/>
                          </a:ln>
                          <a:solidFill>
                            <a:schemeClr val="tx1"/>
                          </a:solidFill>
                          <a:effectLst/>
                          <a:latin typeface="Calibri"/>
                          <a:ea typeface="Times New Roman"/>
                          <a:cs typeface="Times New Roman"/>
                        </a:rPr>
                        <a:t>battery </a:t>
                      </a:r>
                      <a:r>
                        <a:rPr lang="en-US" sz="1600" b="0" cap="none" spc="0" dirty="0" smtClean="0">
                          <a:ln>
                            <a:noFill/>
                          </a:ln>
                          <a:solidFill>
                            <a:schemeClr val="tx1"/>
                          </a:solidFill>
                          <a:effectLst/>
                          <a:latin typeface="Calibri"/>
                          <a:ea typeface="Times New Roman"/>
                          <a:cs typeface="Times New Roman"/>
                        </a:rPr>
                        <a:t>life</a:t>
                      </a:r>
                      <a:endParaRPr lang="en-US" sz="14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562192">
                <a:tc>
                  <a:txBody>
                    <a:bodyPr/>
                    <a:lstStyle/>
                    <a:p>
                      <a:pPr marL="342900" marR="0" lvl="0" indent="-342900">
                        <a:lnSpc>
                          <a:spcPct val="115000"/>
                        </a:lnSpc>
                        <a:spcBef>
                          <a:spcPts val="0"/>
                        </a:spcBef>
                        <a:spcAft>
                          <a:spcPts val="0"/>
                        </a:spcAft>
                        <a:buFont typeface="Calibri" pitchFamily="34" charset="0"/>
                        <a:buChar char="•"/>
                      </a:pPr>
                      <a:r>
                        <a:rPr lang="en-US" sz="1600" b="0" cap="none" spc="0" dirty="0">
                          <a:ln>
                            <a:noFill/>
                          </a:ln>
                          <a:solidFill>
                            <a:schemeClr val="bg1"/>
                          </a:solidFill>
                          <a:effectLst/>
                          <a:latin typeface="Calibri"/>
                          <a:ea typeface="Times New Roman"/>
                          <a:cs typeface="Times New Roman"/>
                        </a:rPr>
                        <a:t>Dual PAN support</a:t>
                      </a:r>
                      <a:endParaRPr lang="en-US" sz="14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600" b="0" cap="none" spc="0" dirty="0">
                          <a:ln>
                            <a:noFill/>
                          </a:ln>
                          <a:solidFill>
                            <a:schemeClr val="tx1"/>
                          </a:solidFill>
                          <a:effectLst/>
                          <a:latin typeface="Calibri"/>
                          <a:ea typeface="Times New Roman"/>
                          <a:cs typeface="Times New Roman"/>
                        </a:rPr>
                        <a:t>System can </a:t>
                      </a:r>
                      <a:r>
                        <a:rPr lang="en-US" sz="1600" b="0" cap="none" spc="0" dirty="0" smtClean="0">
                          <a:ln>
                            <a:noFill/>
                          </a:ln>
                          <a:solidFill>
                            <a:schemeClr val="tx1"/>
                          </a:solidFill>
                          <a:effectLst/>
                          <a:latin typeface="Calibri"/>
                          <a:ea typeface="Times New Roman"/>
                          <a:cs typeface="Times New Roman"/>
                        </a:rPr>
                        <a:t>actively</a:t>
                      </a:r>
                      <a:r>
                        <a:rPr lang="en-US" sz="1600" b="0" cap="none" spc="0" baseline="0" dirty="0" smtClean="0">
                          <a:ln>
                            <a:noFill/>
                          </a:ln>
                          <a:solidFill>
                            <a:schemeClr val="tx1"/>
                          </a:solidFill>
                          <a:effectLst/>
                          <a:latin typeface="Calibri"/>
                          <a:ea typeface="Times New Roman"/>
                          <a:cs typeface="Times New Roman"/>
                        </a:rPr>
                        <a:t> </a:t>
                      </a:r>
                      <a:r>
                        <a:rPr lang="en-US" sz="1600" b="0" cap="none" spc="0" dirty="0" smtClean="0">
                          <a:ln>
                            <a:noFill/>
                          </a:ln>
                          <a:solidFill>
                            <a:schemeClr val="tx1"/>
                          </a:solidFill>
                          <a:effectLst/>
                          <a:latin typeface="Calibri"/>
                          <a:ea typeface="Times New Roman"/>
                          <a:cs typeface="Times New Roman"/>
                        </a:rPr>
                        <a:t>participate </a:t>
                      </a:r>
                      <a:r>
                        <a:rPr lang="en-US" sz="1600" b="0" cap="none" spc="0" dirty="0">
                          <a:ln>
                            <a:noFill/>
                          </a:ln>
                          <a:solidFill>
                            <a:schemeClr val="tx1"/>
                          </a:solidFill>
                          <a:effectLst/>
                          <a:latin typeface="Calibri"/>
                          <a:ea typeface="Times New Roman"/>
                          <a:cs typeface="Times New Roman"/>
                        </a:rPr>
                        <a:t>in 2 </a:t>
                      </a:r>
                      <a:r>
                        <a:rPr lang="en-US" sz="1600" b="0" cap="none" spc="0" dirty="0" smtClean="0">
                          <a:ln>
                            <a:noFill/>
                          </a:ln>
                          <a:solidFill>
                            <a:schemeClr val="tx1"/>
                          </a:solidFill>
                          <a:effectLst/>
                          <a:latin typeface="Calibri"/>
                          <a:ea typeface="Times New Roman"/>
                          <a:cs typeface="Times New Roman"/>
                        </a:rPr>
                        <a:t>networks</a:t>
                      </a:r>
                      <a:r>
                        <a:rPr lang="en-US" sz="1600" b="0" cap="none" spc="0" dirty="0">
                          <a:ln>
                            <a:noFill/>
                          </a:ln>
                          <a:solidFill>
                            <a:schemeClr val="tx1"/>
                          </a:solidFill>
                          <a:effectLst/>
                          <a:latin typeface="Calibri"/>
                          <a:ea typeface="Times New Roman"/>
                          <a:cs typeface="Times New Roman"/>
                        </a:rPr>
                        <a:t>, eliminating the need for multiple radios.</a:t>
                      </a:r>
                      <a:endParaRPr lang="en-US" sz="14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281096">
                <a:tc>
                  <a:txBody>
                    <a:bodyPr/>
                    <a:lstStyle/>
                    <a:p>
                      <a:pPr marL="342900" marR="0" lvl="0" indent="-342900">
                        <a:lnSpc>
                          <a:spcPct val="115000"/>
                        </a:lnSpc>
                        <a:spcBef>
                          <a:spcPts val="0"/>
                        </a:spcBef>
                        <a:spcAft>
                          <a:spcPts val="0"/>
                        </a:spcAft>
                        <a:buFont typeface="Calibri" pitchFamily="34" charset="0"/>
                        <a:buChar char="•"/>
                      </a:pPr>
                      <a:r>
                        <a:rPr lang="en-US" sz="1600" b="0" cap="none" spc="0" dirty="0" smtClean="0">
                          <a:ln>
                            <a:noFill/>
                          </a:ln>
                          <a:solidFill>
                            <a:schemeClr val="bg1"/>
                          </a:solidFill>
                          <a:effectLst/>
                          <a:latin typeface="Calibri"/>
                          <a:ea typeface="Times New Roman"/>
                          <a:cs typeface="Times New Roman"/>
                        </a:rPr>
                        <a:t>Diversity Support</a:t>
                      </a:r>
                      <a:endParaRPr lang="en-US" sz="14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600" b="0" cap="none" spc="0" dirty="0" err="1" smtClean="0">
                          <a:ln>
                            <a:noFill/>
                          </a:ln>
                          <a:solidFill>
                            <a:schemeClr val="tx1"/>
                          </a:solidFill>
                          <a:effectLst/>
                          <a:latin typeface="Calibri"/>
                          <a:ea typeface="Times New Roman"/>
                          <a:cs typeface="Times New Roman"/>
                        </a:rPr>
                        <a:t>Freescale’s</a:t>
                      </a:r>
                      <a:r>
                        <a:rPr lang="en-US" sz="1600" b="0" cap="none" spc="0" dirty="0" smtClean="0">
                          <a:ln>
                            <a:noFill/>
                          </a:ln>
                          <a:solidFill>
                            <a:schemeClr val="tx1"/>
                          </a:solidFill>
                          <a:effectLst/>
                          <a:latin typeface="Calibri"/>
                          <a:ea typeface="Times New Roman"/>
                          <a:cs typeface="Times New Roman"/>
                        </a:rPr>
                        <a:t> </a:t>
                      </a:r>
                      <a:r>
                        <a:rPr lang="en-US" sz="1600" b="0" cap="none" spc="0" dirty="0">
                          <a:ln>
                            <a:noFill/>
                          </a:ln>
                          <a:solidFill>
                            <a:schemeClr val="tx1"/>
                          </a:solidFill>
                          <a:effectLst/>
                          <a:latin typeface="Calibri"/>
                          <a:ea typeface="Times New Roman"/>
                          <a:cs typeface="Times New Roman"/>
                        </a:rPr>
                        <a:t>FAD (Fast Antenna Diversity) allows the hardware to automatically select between 2 antennas, improving reliability in high interference environments.</a:t>
                      </a:r>
                      <a:endParaRPr lang="en-US" sz="14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bl>
          </a:graphicData>
        </a:graphic>
      </p:graphicFrame>
    </p:spTree>
    <p:extLst>
      <p:ext uri="{BB962C8B-B14F-4D97-AF65-F5344CB8AC3E}">
        <p14:creationId xmlns:p14="http://schemas.microsoft.com/office/powerpoint/2010/main" val="421039496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Features </a:t>
            </a:r>
            <a:r>
              <a:rPr lang="en-US" dirty="0"/>
              <a:t>and Benefits</a:t>
            </a:r>
          </a:p>
        </p:txBody>
      </p:sp>
      <p:graphicFrame>
        <p:nvGraphicFramePr>
          <p:cNvPr id="6" name="Group 108"/>
          <p:cNvGraphicFramePr>
            <a:graphicFrameLocks/>
          </p:cNvGraphicFramePr>
          <p:nvPr>
            <p:extLst/>
          </p:nvPr>
        </p:nvGraphicFramePr>
        <p:xfrm>
          <a:off x="230276" y="905326"/>
          <a:ext cx="8709008" cy="4691022"/>
        </p:xfrm>
        <a:graphic>
          <a:graphicData uri="http://schemas.openxmlformats.org/drawingml/2006/table">
            <a:tbl>
              <a:tblPr/>
              <a:tblGrid>
                <a:gridCol w="3706732"/>
                <a:gridCol w="5002276"/>
              </a:tblGrid>
              <a:tr h="479723">
                <a:tc>
                  <a:txBody>
                    <a:bodyPr/>
                    <a:lstStyle/>
                    <a:p>
                      <a:pPr marL="227013" marR="0" lvl="0" indent="-227013"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spc="0" normalizeH="0" baseline="0" dirty="0" smtClean="0">
                          <a:ln>
                            <a:noFill/>
                          </a:ln>
                          <a:solidFill>
                            <a:schemeClr val="bg1"/>
                          </a:solidFill>
                          <a:effectLst/>
                          <a:latin typeface="Arial" charset="0"/>
                          <a:cs typeface="Arial" charset="0"/>
                        </a:rPr>
                        <a:t>Features</a:t>
                      </a:r>
                    </a:p>
                  </a:txBody>
                  <a:tcPr marT="27432" marB="2743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spc="0" normalizeH="0" baseline="0" dirty="0" smtClean="0">
                          <a:ln>
                            <a:noFill/>
                          </a:ln>
                          <a:solidFill>
                            <a:schemeClr val="bg1"/>
                          </a:solidFill>
                          <a:effectLst/>
                          <a:latin typeface="Arial" charset="0"/>
                          <a:cs typeface="Arial" charset="0"/>
                        </a:rPr>
                        <a:t>Benefits</a:t>
                      </a:r>
                    </a:p>
                  </a:txBody>
                  <a:tcPr marT="27432" marB="2743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408653">
                <a:tc gridSpan="2">
                  <a:txBody>
                    <a:bodyPr/>
                    <a:lstStyle/>
                    <a:p>
                      <a:pPr marL="342900" marR="0" lvl="0" indent="-342900">
                        <a:lnSpc>
                          <a:spcPct val="115000"/>
                        </a:lnSpc>
                        <a:spcBef>
                          <a:spcPts val="0"/>
                        </a:spcBef>
                        <a:spcAft>
                          <a:spcPts val="0"/>
                        </a:spcAft>
                        <a:buFont typeface="Calibri" pitchFamily="34" charset="0"/>
                        <a:buNone/>
                      </a:pPr>
                      <a:r>
                        <a:rPr lang="en-US" sz="1800" b="1" cap="none" spc="0" dirty="0" smtClean="0">
                          <a:ln>
                            <a:noFill/>
                          </a:ln>
                          <a:solidFill>
                            <a:schemeClr val="bg1"/>
                          </a:solidFill>
                          <a:effectLst/>
                          <a:latin typeface="Calibri"/>
                          <a:ea typeface="Calibri"/>
                          <a:cs typeface="Times New Roman"/>
                        </a:rPr>
                        <a:t>MCU</a:t>
                      </a:r>
                      <a:endParaRPr lang="en-US" sz="1800" b="1"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65000"/>
                      </a:schemeClr>
                    </a:solidFill>
                  </a:tcPr>
                </a:tc>
                <a:tc hMerge="1">
                  <a:txBody>
                    <a:bodyPr/>
                    <a:lstStyle/>
                    <a:p>
                      <a:pPr marL="342900" marR="0" lvl="0" indent="-342900">
                        <a:lnSpc>
                          <a:spcPct val="115000"/>
                        </a:lnSpc>
                        <a:spcBef>
                          <a:spcPts val="0"/>
                        </a:spcBef>
                        <a:spcAft>
                          <a:spcPts val="0"/>
                        </a:spcAft>
                        <a:buFont typeface="Symbol"/>
                        <a:buChar char=""/>
                      </a:pPr>
                      <a:endParaRPr lang="en-US" sz="11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512770">
                <a:tc>
                  <a:txBody>
                    <a:bodyPr/>
                    <a:lstStyle/>
                    <a:p>
                      <a:pPr marL="342900" marR="0" lvl="0" indent="-342900">
                        <a:lnSpc>
                          <a:spcPct val="115000"/>
                        </a:lnSpc>
                        <a:spcBef>
                          <a:spcPts val="0"/>
                        </a:spcBef>
                        <a:spcAft>
                          <a:spcPts val="0"/>
                        </a:spcAft>
                        <a:buFont typeface="Calibri" pitchFamily="34" charset="0"/>
                        <a:buChar char="•"/>
                      </a:pPr>
                      <a:r>
                        <a:rPr lang="en-US" sz="1400" b="0" cap="none" spc="0" dirty="0">
                          <a:ln>
                            <a:noFill/>
                          </a:ln>
                          <a:solidFill>
                            <a:schemeClr val="bg1"/>
                          </a:solidFill>
                          <a:effectLst/>
                          <a:latin typeface="Calibri"/>
                          <a:ea typeface="Times New Roman"/>
                          <a:cs typeface="Times New Roman"/>
                        </a:rPr>
                        <a:t>ARM® Cortex™-M4 core </a:t>
                      </a:r>
                      <a:r>
                        <a:rPr lang="en-US" sz="1400" b="0" cap="none" spc="0" dirty="0" smtClean="0">
                          <a:ln>
                            <a:noFill/>
                          </a:ln>
                          <a:solidFill>
                            <a:schemeClr val="bg1"/>
                          </a:solidFill>
                          <a:effectLst/>
                          <a:latin typeface="Calibri"/>
                          <a:ea typeface="Times New Roman"/>
                          <a:cs typeface="Times New Roman"/>
                        </a:rPr>
                        <a:t>with DSP</a:t>
                      </a:r>
                      <a:endParaRPr lang="en-US" sz="12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400" b="0" cap="none" spc="0" dirty="0">
                          <a:ln>
                            <a:noFill/>
                          </a:ln>
                          <a:solidFill>
                            <a:schemeClr val="tx1"/>
                          </a:solidFill>
                          <a:effectLst/>
                          <a:latin typeface="Calibri"/>
                          <a:ea typeface="Times New Roman"/>
                          <a:cs typeface="Times New Roman"/>
                        </a:rPr>
                        <a:t>Up to 50 </a:t>
                      </a:r>
                      <a:r>
                        <a:rPr lang="en-US" sz="1400" b="0" cap="none" spc="0" dirty="0" err="1">
                          <a:ln>
                            <a:noFill/>
                          </a:ln>
                          <a:solidFill>
                            <a:schemeClr val="tx1"/>
                          </a:solidFill>
                          <a:effectLst/>
                          <a:latin typeface="Calibri"/>
                          <a:ea typeface="Times New Roman"/>
                          <a:cs typeface="Times New Roman"/>
                        </a:rPr>
                        <a:t>Mhz</a:t>
                      </a:r>
                      <a:r>
                        <a:rPr lang="en-US" sz="1400" b="0" cap="none" spc="0" dirty="0">
                          <a:ln>
                            <a:noFill/>
                          </a:ln>
                          <a:solidFill>
                            <a:schemeClr val="tx1"/>
                          </a:solidFill>
                          <a:effectLst/>
                          <a:latin typeface="Calibri"/>
                          <a:ea typeface="Times New Roman"/>
                          <a:cs typeface="Times New Roman"/>
                        </a:rPr>
                        <a:t> core provides a broad range of application </a:t>
                      </a:r>
                      <a:r>
                        <a:rPr lang="en-US" sz="1400" b="0" cap="none" spc="0" dirty="0" smtClean="0">
                          <a:ln>
                            <a:noFill/>
                          </a:ln>
                          <a:solidFill>
                            <a:schemeClr val="tx1"/>
                          </a:solidFill>
                          <a:effectLst/>
                          <a:latin typeface="Calibri"/>
                          <a:ea typeface="Times New Roman"/>
                          <a:cs typeface="Times New Roman"/>
                        </a:rPr>
                        <a:t>support</a:t>
                      </a:r>
                      <a:endParaRPr lang="en-US" sz="12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612980">
                <a:tc>
                  <a:txBody>
                    <a:bodyPr/>
                    <a:lstStyle/>
                    <a:p>
                      <a:pPr marL="342900" marR="0" lvl="0" indent="-342900">
                        <a:lnSpc>
                          <a:spcPct val="115000"/>
                        </a:lnSpc>
                        <a:spcBef>
                          <a:spcPts val="0"/>
                        </a:spcBef>
                        <a:spcAft>
                          <a:spcPts val="0"/>
                        </a:spcAft>
                        <a:buFont typeface="Calibri" pitchFamily="34" charset="0"/>
                        <a:buChar char="•"/>
                      </a:pPr>
                      <a:r>
                        <a:rPr lang="en-US" sz="1400" b="0" cap="none" spc="0" dirty="0">
                          <a:ln>
                            <a:noFill/>
                          </a:ln>
                          <a:solidFill>
                            <a:schemeClr val="bg1"/>
                          </a:solidFill>
                          <a:effectLst/>
                          <a:latin typeface="Calibri"/>
                          <a:ea typeface="Times New Roman"/>
                          <a:cs typeface="Times New Roman"/>
                        </a:rPr>
                        <a:t>Up to 512 KB of Flash and 64 KB of RAM</a:t>
                      </a:r>
                      <a:endParaRPr lang="en-US" sz="12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400" b="0" cap="none" spc="0" dirty="0" smtClean="0">
                          <a:ln>
                            <a:noFill/>
                          </a:ln>
                          <a:solidFill>
                            <a:schemeClr val="tx1"/>
                          </a:solidFill>
                          <a:effectLst/>
                          <a:latin typeface="Calibri"/>
                          <a:ea typeface="Times New Roman"/>
                          <a:cs typeface="Times New Roman"/>
                        </a:rPr>
                        <a:t>Provides </a:t>
                      </a:r>
                      <a:r>
                        <a:rPr lang="en-US" sz="1400" b="0" cap="none" spc="0" dirty="0">
                          <a:ln>
                            <a:noFill/>
                          </a:ln>
                          <a:solidFill>
                            <a:schemeClr val="tx1"/>
                          </a:solidFill>
                          <a:effectLst/>
                          <a:latin typeface="Calibri"/>
                          <a:ea typeface="Times New Roman"/>
                          <a:cs typeface="Times New Roman"/>
                        </a:rPr>
                        <a:t>enough memory to run complicated protocols </a:t>
                      </a:r>
                      <a:r>
                        <a:rPr lang="en-US" sz="1400" b="0" cap="none" spc="0" dirty="0" smtClean="0">
                          <a:ln>
                            <a:noFill/>
                          </a:ln>
                          <a:solidFill>
                            <a:schemeClr val="tx1"/>
                          </a:solidFill>
                          <a:effectLst/>
                          <a:latin typeface="Calibri"/>
                          <a:ea typeface="Times New Roman"/>
                          <a:cs typeface="Times New Roman"/>
                        </a:rPr>
                        <a:t>or dual stacks </a:t>
                      </a:r>
                      <a:r>
                        <a:rPr lang="en-US" sz="1400" b="0" cap="none" spc="0" dirty="0">
                          <a:ln>
                            <a:noFill/>
                          </a:ln>
                          <a:solidFill>
                            <a:schemeClr val="tx1"/>
                          </a:solidFill>
                          <a:effectLst/>
                          <a:latin typeface="Calibri"/>
                          <a:ea typeface="Times New Roman"/>
                          <a:cs typeface="Times New Roman"/>
                        </a:rPr>
                        <a:t>and user applications on a single </a:t>
                      </a:r>
                      <a:r>
                        <a:rPr lang="en-US" sz="1400" b="0" cap="none" spc="0" dirty="0" smtClean="0">
                          <a:ln>
                            <a:noFill/>
                          </a:ln>
                          <a:solidFill>
                            <a:schemeClr val="tx1"/>
                          </a:solidFill>
                          <a:effectLst/>
                          <a:latin typeface="Calibri"/>
                          <a:ea typeface="Times New Roman"/>
                          <a:cs typeface="Times New Roman"/>
                        </a:rPr>
                        <a:t>IC</a:t>
                      </a:r>
                      <a:endParaRPr lang="en-US" sz="12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547079">
                <a:tc>
                  <a:txBody>
                    <a:bodyPr/>
                    <a:lstStyle/>
                    <a:p>
                      <a:pPr marL="342900" marR="0" lvl="0" indent="-342900">
                        <a:lnSpc>
                          <a:spcPct val="115000"/>
                        </a:lnSpc>
                        <a:spcBef>
                          <a:spcPts val="0"/>
                        </a:spcBef>
                        <a:spcAft>
                          <a:spcPts val="0"/>
                        </a:spcAft>
                        <a:buFont typeface="Calibri" pitchFamily="34" charset="0"/>
                        <a:buChar char="•"/>
                      </a:pPr>
                      <a:r>
                        <a:rPr lang="en-US" sz="1400" b="0" cap="none" spc="0" dirty="0" smtClean="0">
                          <a:ln>
                            <a:noFill/>
                          </a:ln>
                          <a:solidFill>
                            <a:schemeClr val="bg1"/>
                          </a:solidFill>
                          <a:effectLst/>
                          <a:latin typeface="Calibri"/>
                          <a:ea typeface="Times New Roman"/>
                          <a:cs typeface="Times New Roman"/>
                        </a:rPr>
                        <a:t>256 </a:t>
                      </a:r>
                      <a:r>
                        <a:rPr lang="en-US" sz="1400" b="0" cap="none" spc="0" dirty="0">
                          <a:ln>
                            <a:noFill/>
                          </a:ln>
                          <a:solidFill>
                            <a:schemeClr val="bg1"/>
                          </a:solidFill>
                          <a:effectLst/>
                          <a:latin typeface="Calibri"/>
                          <a:ea typeface="Times New Roman"/>
                          <a:cs typeface="Times New Roman"/>
                        </a:rPr>
                        <a:t>KB of </a:t>
                      </a:r>
                      <a:r>
                        <a:rPr lang="en-US" sz="1400" b="0" cap="none" spc="0" dirty="0" err="1" smtClean="0">
                          <a:ln>
                            <a:noFill/>
                          </a:ln>
                          <a:solidFill>
                            <a:schemeClr val="bg1"/>
                          </a:solidFill>
                          <a:effectLst/>
                          <a:latin typeface="Calibri"/>
                          <a:ea typeface="Times New Roman"/>
                          <a:cs typeface="Times New Roman"/>
                        </a:rPr>
                        <a:t>FlexMemory</a:t>
                      </a:r>
                      <a:r>
                        <a:rPr lang="en-US" sz="1400" b="0" cap="none" spc="0" dirty="0" smtClean="0">
                          <a:ln>
                            <a:noFill/>
                          </a:ln>
                          <a:solidFill>
                            <a:schemeClr val="bg1"/>
                          </a:solidFill>
                          <a:effectLst/>
                          <a:latin typeface="Calibri"/>
                          <a:ea typeface="Times New Roman"/>
                          <a:cs typeface="Times New Roman"/>
                        </a:rPr>
                        <a:t> (MKW21 only)</a:t>
                      </a:r>
                      <a:endParaRPr lang="en-US" sz="12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400" b="0" cap="none" spc="0" dirty="0" smtClean="0">
                          <a:ln>
                            <a:noFill/>
                          </a:ln>
                          <a:solidFill>
                            <a:schemeClr val="tx1"/>
                          </a:solidFill>
                          <a:effectLst/>
                          <a:latin typeface="Calibri"/>
                          <a:ea typeface="Times New Roman"/>
                          <a:cs typeface="Times New Roman"/>
                        </a:rPr>
                        <a:t>Allows user</a:t>
                      </a:r>
                      <a:r>
                        <a:rPr lang="en-US" sz="1400" b="0" cap="none" spc="0" baseline="0" dirty="0" smtClean="0">
                          <a:ln>
                            <a:noFill/>
                          </a:ln>
                          <a:solidFill>
                            <a:schemeClr val="tx1"/>
                          </a:solidFill>
                          <a:effectLst/>
                          <a:latin typeface="Calibri"/>
                          <a:ea typeface="Times New Roman"/>
                          <a:cs typeface="Times New Roman"/>
                        </a:rPr>
                        <a:t> to define configuration of memory between Flash and EEPROM</a:t>
                      </a:r>
                      <a:endParaRPr lang="en-US" sz="12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306490">
                <a:tc>
                  <a:txBody>
                    <a:bodyPr/>
                    <a:lstStyle/>
                    <a:p>
                      <a:pPr marL="342900" marR="0" lvl="0" indent="-342900">
                        <a:lnSpc>
                          <a:spcPct val="115000"/>
                        </a:lnSpc>
                        <a:spcBef>
                          <a:spcPts val="0"/>
                        </a:spcBef>
                        <a:spcAft>
                          <a:spcPts val="0"/>
                        </a:spcAft>
                        <a:buFont typeface="Calibri" pitchFamily="34" charset="0"/>
                        <a:buChar char="•"/>
                      </a:pPr>
                      <a:r>
                        <a:rPr lang="en-US" sz="1400" b="0" cap="none" spc="0" dirty="0" smtClean="0">
                          <a:ln>
                            <a:noFill/>
                          </a:ln>
                          <a:solidFill>
                            <a:schemeClr val="bg1"/>
                          </a:solidFill>
                          <a:effectLst/>
                          <a:latin typeface="Calibri"/>
                          <a:ea typeface="Times New Roman"/>
                          <a:cs typeface="Times New Roman"/>
                        </a:rPr>
                        <a:t>Secure </a:t>
                      </a:r>
                      <a:r>
                        <a:rPr lang="en-US" sz="1400" b="0" cap="none" spc="0" dirty="0">
                          <a:ln>
                            <a:noFill/>
                          </a:ln>
                          <a:solidFill>
                            <a:schemeClr val="bg1"/>
                          </a:solidFill>
                          <a:effectLst/>
                          <a:latin typeface="Calibri"/>
                          <a:ea typeface="Times New Roman"/>
                          <a:cs typeface="Times New Roman"/>
                        </a:rPr>
                        <a:t>Flash</a:t>
                      </a:r>
                      <a:endParaRPr lang="en-US" sz="12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400" b="0" cap="none" spc="0" dirty="0">
                          <a:ln>
                            <a:noFill/>
                          </a:ln>
                          <a:solidFill>
                            <a:schemeClr val="tx1"/>
                          </a:solidFill>
                          <a:effectLst/>
                          <a:latin typeface="Calibri"/>
                          <a:ea typeface="Times New Roman"/>
                          <a:cs typeface="Times New Roman"/>
                        </a:rPr>
                        <a:t>Protects the code and data from unauthorized access or modification</a:t>
                      </a:r>
                      <a:endParaRPr lang="en-US" sz="12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519973">
                <a:tc>
                  <a:txBody>
                    <a:bodyPr/>
                    <a:lstStyle/>
                    <a:p>
                      <a:pPr marL="342900" marR="0" lvl="0" indent="-342900">
                        <a:lnSpc>
                          <a:spcPct val="115000"/>
                        </a:lnSpc>
                        <a:spcBef>
                          <a:spcPts val="0"/>
                        </a:spcBef>
                        <a:spcAft>
                          <a:spcPts val="0"/>
                        </a:spcAft>
                        <a:buFont typeface="Calibri" pitchFamily="34" charset="0"/>
                        <a:buChar char="•"/>
                      </a:pPr>
                      <a:r>
                        <a:rPr lang="en-US" sz="1400" b="0" cap="none" spc="0" dirty="0">
                          <a:ln>
                            <a:noFill/>
                          </a:ln>
                          <a:solidFill>
                            <a:schemeClr val="bg1"/>
                          </a:solidFill>
                          <a:effectLst/>
                          <a:latin typeface="Calibri"/>
                          <a:ea typeface="Times New Roman"/>
                          <a:cs typeface="Times New Roman"/>
                        </a:rPr>
                        <a:t>Tamper detect</a:t>
                      </a:r>
                      <a:endParaRPr lang="en-US" sz="12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400" b="0" cap="none" spc="0" dirty="0">
                          <a:ln>
                            <a:noFill/>
                          </a:ln>
                          <a:solidFill>
                            <a:schemeClr val="tx1"/>
                          </a:solidFill>
                          <a:effectLst/>
                          <a:latin typeface="Calibri"/>
                          <a:ea typeface="Times New Roman"/>
                          <a:cs typeface="Times New Roman"/>
                        </a:rPr>
                        <a:t>Protects critical IP by detecting tamper </a:t>
                      </a:r>
                      <a:r>
                        <a:rPr lang="en-US" sz="1400" b="0" cap="none" spc="0" dirty="0" smtClean="0">
                          <a:ln>
                            <a:noFill/>
                          </a:ln>
                          <a:solidFill>
                            <a:schemeClr val="tx1"/>
                          </a:solidFill>
                          <a:effectLst/>
                          <a:latin typeface="Calibri"/>
                          <a:ea typeface="Times New Roman"/>
                          <a:cs typeface="Times New Roman"/>
                        </a:rPr>
                        <a:t>events (NDA required)</a:t>
                      </a:r>
                      <a:endParaRPr lang="en-US" sz="12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559558">
                <a:tc>
                  <a:txBody>
                    <a:bodyPr/>
                    <a:lstStyle/>
                    <a:p>
                      <a:pPr marL="342900" marR="0" lvl="0" indent="-342900">
                        <a:lnSpc>
                          <a:spcPct val="115000"/>
                        </a:lnSpc>
                        <a:spcBef>
                          <a:spcPts val="0"/>
                        </a:spcBef>
                        <a:spcAft>
                          <a:spcPts val="0"/>
                        </a:spcAft>
                        <a:buFont typeface="Calibri" pitchFamily="34" charset="0"/>
                        <a:buChar char="•"/>
                      </a:pPr>
                      <a:r>
                        <a:rPr lang="en-US" sz="1400" b="0" cap="none" spc="0" dirty="0">
                          <a:ln>
                            <a:noFill/>
                          </a:ln>
                          <a:solidFill>
                            <a:schemeClr val="bg1"/>
                          </a:solidFill>
                          <a:effectLst/>
                          <a:latin typeface="Calibri"/>
                          <a:ea typeface="Times New Roman"/>
                          <a:cs typeface="Times New Roman"/>
                        </a:rPr>
                        <a:t>Cryptography Acceleration Unit</a:t>
                      </a:r>
                      <a:endParaRPr lang="en-US" sz="12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400" b="0" cap="none" spc="0" dirty="0" smtClean="0">
                          <a:ln>
                            <a:noFill/>
                          </a:ln>
                          <a:solidFill>
                            <a:schemeClr val="tx1"/>
                          </a:solidFill>
                          <a:effectLst/>
                          <a:latin typeface="Calibri"/>
                          <a:ea typeface="Times New Roman"/>
                          <a:cs typeface="Times New Roman"/>
                        </a:rPr>
                        <a:t>Reduces</a:t>
                      </a:r>
                      <a:r>
                        <a:rPr lang="en-US" sz="1400" b="0" cap="none" spc="0" baseline="0" dirty="0" smtClean="0">
                          <a:ln>
                            <a:noFill/>
                          </a:ln>
                          <a:solidFill>
                            <a:schemeClr val="tx1"/>
                          </a:solidFill>
                          <a:effectLst/>
                          <a:latin typeface="Calibri"/>
                          <a:ea typeface="Times New Roman"/>
                          <a:cs typeface="Times New Roman"/>
                        </a:rPr>
                        <a:t> code size and execution time through hardware support  for advanced security protocols</a:t>
                      </a:r>
                      <a:endParaRPr lang="en-US" sz="12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559558">
                <a:tc>
                  <a:txBody>
                    <a:bodyPr/>
                    <a:lstStyle/>
                    <a:p>
                      <a:pPr marL="342900" marR="0" lvl="0" indent="-342900">
                        <a:lnSpc>
                          <a:spcPct val="115000"/>
                        </a:lnSpc>
                        <a:spcBef>
                          <a:spcPts val="0"/>
                        </a:spcBef>
                        <a:spcAft>
                          <a:spcPts val="0"/>
                        </a:spcAft>
                        <a:buFont typeface="Calibri" pitchFamily="34" charset="0"/>
                        <a:buChar char="•"/>
                      </a:pPr>
                      <a:r>
                        <a:rPr lang="en-US" sz="1400" b="0" cap="none" spc="0" dirty="0">
                          <a:ln>
                            <a:noFill/>
                          </a:ln>
                          <a:solidFill>
                            <a:schemeClr val="bg1"/>
                          </a:solidFill>
                          <a:effectLst/>
                          <a:latin typeface="Calibri"/>
                          <a:ea typeface="Times New Roman"/>
                          <a:cs typeface="Times New Roman"/>
                        </a:rPr>
                        <a:t>128-bit  Random Number Generator</a:t>
                      </a:r>
                      <a:endParaRPr lang="en-US" sz="1200" b="0" cap="none" spc="0" dirty="0">
                        <a:ln>
                          <a:noFill/>
                        </a:ln>
                        <a:solidFill>
                          <a:schemeClr val="bg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Char char=""/>
                      </a:pPr>
                      <a:r>
                        <a:rPr lang="en-US" sz="1400" b="0" cap="none" spc="0" dirty="0">
                          <a:ln>
                            <a:noFill/>
                          </a:ln>
                          <a:solidFill>
                            <a:schemeClr val="tx1"/>
                          </a:solidFill>
                          <a:effectLst/>
                          <a:latin typeface="Calibri"/>
                          <a:ea typeface="Times New Roman"/>
                          <a:cs typeface="Times New Roman"/>
                        </a:rPr>
                        <a:t>Meets the FIPS 140 Security Requirements for Cryptographic Modules</a:t>
                      </a:r>
                      <a:endParaRPr lang="en-US" sz="1200" b="0" cap="none" spc="0" dirty="0">
                        <a:ln>
                          <a:noFill/>
                        </a:ln>
                        <a:solidFill>
                          <a:schemeClr val="tx1"/>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bl>
          </a:graphicData>
        </a:graphic>
      </p:graphicFrame>
    </p:spTree>
    <p:extLst>
      <p:ext uri="{BB962C8B-B14F-4D97-AF65-F5344CB8AC3E}">
        <p14:creationId xmlns:p14="http://schemas.microsoft.com/office/powerpoint/2010/main" val="396987045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Kinetis</a:t>
            </a:r>
            <a:r>
              <a:rPr lang="en-US" dirty="0" smtClean="0"/>
              <a:t> KW2x MCU Radio Power Modes</a:t>
            </a:r>
            <a:endParaRPr lang="en-US" dirty="0"/>
          </a:p>
        </p:txBody>
      </p:sp>
      <p:graphicFrame>
        <p:nvGraphicFramePr>
          <p:cNvPr id="6" name="Table 5"/>
          <p:cNvGraphicFramePr>
            <a:graphicFrameLocks noGrp="1"/>
          </p:cNvGraphicFramePr>
          <p:nvPr>
            <p:extLst/>
          </p:nvPr>
        </p:nvGraphicFramePr>
        <p:xfrm>
          <a:off x="539750" y="1310640"/>
          <a:ext cx="8286750" cy="2396135"/>
        </p:xfrm>
        <a:graphic>
          <a:graphicData uri="http://schemas.openxmlformats.org/drawingml/2006/table">
            <a:tbl>
              <a:tblPr firstRow="1" bandRow="1">
                <a:tableStyleId>{00A15C55-8517-42AA-B614-E9B94910E393}</a:tableStyleId>
              </a:tblPr>
              <a:tblGrid>
                <a:gridCol w="882650"/>
                <a:gridCol w="6184900"/>
                <a:gridCol w="1219200"/>
              </a:tblGrid>
              <a:tr h="241737">
                <a:tc>
                  <a:txBody>
                    <a:bodyPr/>
                    <a:lstStyle/>
                    <a:p>
                      <a:pPr algn="ctr"/>
                      <a:r>
                        <a:rPr lang="en-US" sz="1300" b="0" i="1" dirty="0" smtClean="0"/>
                        <a:t>Mode</a:t>
                      </a:r>
                      <a:endParaRPr lang="en-US" sz="1300" b="0" i="1" dirty="0"/>
                    </a:p>
                  </a:txBody>
                  <a:tcPr anchor="ctr">
                    <a:solidFill>
                      <a:schemeClr val="accent4">
                        <a:lumMod val="50000"/>
                      </a:schemeClr>
                    </a:solidFill>
                  </a:tcPr>
                </a:tc>
                <a:tc>
                  <a:txBody>
                    <a:bodyPr/>
                    <a:lstStyle/>
                    <a:p>
                      <a:pPr algn="ctr"/>
                      <a:r>
                        <a:rPr lang="en-US" sz="1300" b="0" i="1" dirty="0" smtClean="0"/>
                        <a:t>Definition</a:t>
                      </a:r>
                      <a:endParaRPr lang="en-US" sz="1300" b="0" i="1" dirty="0"/>
                    </a:p>
                  </a:txBody>
                  <a:tcPr anchor="ctr">
                    <a:solidFill>
                      <a:schemeClr val="accent4">
                        <a:lumMod val="50000"/>
                      </a:schemeClr>
                    </a:solidFill>
                  </a:tcPr>
                </a:tc>
                <a:tc>
                  <a:txBody>
                    <a:bodyPr/>
                    <a:lstStyle/>
                    <a:p>
                      <a:pPr algn="ctr"/>
                      <a:r>
                        <a:rPr lang="en-US" sz="1300" b="0" i="1" dirty="0" err="1" smtClean="0"/>
                        <a:t>Idd</a:t>
                      </a:r>
                      <a:r>
                        <a:rPr lang="en-US" sz="1300" b="0" i="1" dirty="0" smtClean="0"/>
                        <a:t> @ 3.0V and 25C</a:t>
                      </a:r>
                      <a:endParaRPr lang="en-US" sz="1300" b="0" i="1" dirty="0"/>
                    </a:p>
                  </a:txBody>
                  <a:tcPr anchor="ctr">
                    <a:solidFill>
                      <a:schemeClr val="accent4">
                        <a:lumMod val="50000"/>
                      </a:schemeClr>
                    </a:solidFill>
                  </a:tcPr>
                </a:tc>
              </a:tr>
              <a:tr h="381691">
                <a:tc>
                  <a:txBody>
                    <a:bodyPr/>
                    <a:lstStyle/>
                    <a:p>
                      <a:pPr algn="ctr"/>
                      <a:r>
                        <a:rPr lang="en-US" sz="1100" b="1" dirty="0" smtClean="0">
                          <a:solidFill>
                            <a:schemeClr val="bg1"/>
                          </a:solidFill>
                        </a:rPr>
                        <a:t>Transmit</a:t>
                      </a:r>
                      <a:endParaRPr lang="en-US" sz="1100" b="1" dirty="0">
                        <a:solidFill>
                          <a:schemeClr val="bg1"/>
                        </a:solidFill>
                      </a:endParaRPr>
                    </a:p>
                  </a:txBody>
                  <a:tcPr anchor="ctr">
                    <a:solidFill>
                      <a:srgbClr val="00B050"/>
                    </a:solidFill>
                  </a:tcPr>
                </a:tc>
                <a:tc>
                  <a:txBody>
                    <a:bodyPr/>
                    <a:lstStyle/>
                    <a:p>
                      <a:r>
                        <a:rPr lang="en-US" sz="1100" dirty="0" smtClean="0">
                          <a:latin typeface="Arial Narrow" pitchFamily="34" charset="0"/>
                        </a:rPr>
                        <a:t>Radio transmitter on</a:t>
                      </a:r>
                      <a:r>
                        <a:rPr lang="en-US" sz="1100" baseline="0" dirty="0" smtClean="0">
                          <a:latin typeface="Arial Narrow" pitchFamily="34" charset="0"/>
                        </a:rPr>
                        <a:t> @ 0 dBm, crystal oscillator on, SPI active</a:t>
                      </a:r>
                      <a:endParaRPr lang="en-US" sz="1100" dirty="0">
                        <a:latin typeface="Arial Narrow" pitchFamily="34" charset="0"/>
                      </a:endParaRPr>
                    </a:p>
                  </a:txBody>
                  <a:tcPr anchor="ctr"/>
                </a:tc>
                <a:tc>
                  <a:txBody>
                    <a:bodyPr/>
                    <a:lstStyle/>
                    <a:p>
                      <a:pPr algn="ctr"/>
                      <a:r>
                        <a:rPr lang="en-US" sz="1100" dirty="0" smtClean="0">
                          <a:latin typeface="Arial Narrow" pitchFamily="34" charset="0"/>
                        </a:rPr>
                        <a:t>18 mA</a:t>
                      </a:r>
                      <a:endParaRPr lang="en-US" sz="1100" dirty="0">
                        <a:latin typeface="Arial Narrow" pitchFamily="34" charset="0"/>
                      </a:endParaRPr>
                    </a:p>
                  </a:txBody>
                  <a:tcPr anchor="ctr"/>
                </a:tc>
              </a:tr>
              <a:tr h="381691">
                <a:tc>
                  <a:txBody>
                    <a:bodyPr/>
                    <a:lstStyle/>
                    <a:p>
                      <a:pPr algn="ctr"/>
                      <a:r>
                        <a:rPr lang="en-US" sz="1100" b="1" dirty="0" smtClean="0">
                          <a:solidFill>
                            <a:schemeClr val="bg1"/>
                          </a:solidFill>
                        </a:rPr>
                        <a:t>Receive</a:t>
                      </a:r>
                      <a:endParaRPr lang="en-US" sz="1100" b="1" dirty="0">
                        <a:solidFill>
                          <a:schemeClr val="bg1"/>
                        </a:solidFill>
                      </a:endParaRPr>
                    </a:p>
                  </a:txBody>
                  <a:tcPr anchor="ctr">
                    <a:solidFill>
                      <a:srgbClr val="00B050"/>
                    </a:solidFill>
                  </a:tcPr>
                </a:tc>
                <a:tc>
                  <a:txBody>
                    <a:bodyPr/>
                    <a:lstStyle/>
                    <a:p>
                      <a:r>
                        <a:rPr lang="en-US" sz="1100" dirty="0" smtClean="0">
                          <a:latin typeface="Arial Narrow" pitchFamily="34" charset="0"/>
                        </a:rPr>
                        <a:t>Radio</a:t>
                      </a:r>
                      <a:r>
                        <a:rPr lang="en-US" sz="1100" baseline="0" dirty="0" smtClean="0">
                          <a:latin typeface="Arial Narrow" pitchFamily="34" charset="0"/>
                        </a:rPr>
                        <a:t> receiver on at -102 dBm, crystal oscillator on, SPI active</a:t>
                      </a:r>
                      <a:endParaRPr lang="en-US" sz="1100" dirty="0">
                        <a:latin typeface="Arial Narrow" pitchFamily="34" charset="0"/>
                      </a:endParaRPr>
                    </a:p>
                  </a:txBody>
                  <a:tcPr anchor="ctr"/>
                </a:tc>
                <a:tc>
                  <a:txBody>
                    <a:bodyPr/>
                    <a:lstStyle/>
                    <a:p>
                      <a:pPr algn="ctr"/>
                      <a:r>
                        <a:rPr lang="en-US" sz="1100" dirty="0" smtClean="0">
                          <a:latin typeface="Arial Narrow" pitchFamily="34" charset="0"/>
                        </a:rPr>
                        <a:t>19.5 mA</a:t>
                      </a:r>
                      <a:endParaRPr lang="en-US" sz="1100" dirty="0">
                        <a:latin typeface="Arial Narrow" pitchFamily="34" charset="0"/>
                      </a:endParaRPr>
                    </a:p>
                  </a:txBody>
                  <a:tcPr anchor="ctr"/>
                </a:tc>
              </a:tr>
              <a:tr h="381691">
                <a:tc>
                  <a:txBody>
                    <a:bodyPr/>
                    <a:lstStyle/>
                    <a:p>
                      <a:pPr algn="ctr"/>
                      <a:r>
                        <a:rPr lang="en-US" sz="1100" b="1" dirty="0" smtClean="0">
                          <a:solidFill>
                            <a:schemeClr val="bg1"/>
                          </a:solidFill>
                        </a:rPr>
                        <a:t>LPPS</a:t>
                      </a:r>
                      <a:endParaRPr lang="en-US" sz="1100" b="1" dirty="0">
                        <a:solidFill>
                          <a:schemeClr val="bg1"/>
                        </a:solidFill>
                      </a:endParaRPr>
                    </a:p>
                  </a:txBody>
                  <a:tcPr anchor="ctr">
                    <a:solidFill>
                      <a:srgbClr val="00B050"/>
                    </a:solidFill>
                  </a:tcPr>
                </a:tc>
                <a:tc>
                  <a:txBody>
                    <a:bodyPr/>
                    <a:lstStyle/>
                    <a:p>
                      <a:r>
                        <a:rPr lang="en-US" sz="1100" dirty="0" smtClean="0">
                          <a:latin typeface="Arial Narrow" pitchFamily="34" charset="0"/>
                        </a:rPr>
                        <a:t>Low power preamble</a:t>
                      </a:r>
                      <a:r>
                        <a:rPr lang="en-US" sz="1100" baseline="0" dirty="0" smtClean="0">
                          <a:latin typeface="Arial Narrow" pitchFamily="34" charset="0"/>
                        </a:rPr>
                        <a:t> search – Radio actively listening looking for preamble, transitions to full Receive when found.</a:t>
                      </a:r>
                      <a:endParaRPr lang="en-US" sz="1100" dirty="0">
                        <a:latin typeface="Arial Narrow" pitchFamily="34" charset="0"/>
                      </a:endParaRPr>
                    </a:p>
                  </a:txBody>
                  <a:tcPr anchor="ctr"/>
                </a:tc>
                <a:tc>
                  <a:txBody>
                    <a:bodyPr/>
                    <a:lstStyle/>
                    <a:p>
                      <a:pPr algn="ctr"/>
                      <a:r>
                        <a:rPr lang="en-US" sz="1100" dirty="0" smtClean="0">
                          <a:latin typeface="Arial Narrow" pitchFamily="34" charset="0"/>
                        </a:rPr>
                        <a:t>15 mA</a:t>
                      </a:r>
                      <a:endParaRPr lang="en-US" sz="1100" dirty="0">
                        <a:latin typeface="Arial Narrow" pitchFamily="34" charset="0"/>
                      </a:endParaRPr>
                    </a:p>
                  </a:txBody>
                  <a:tcPr anchor="ctr"/>
                </a:tc>
              </a:tr>
              <a:tr h="381691">
                <a:tc>
                  <a:txBody>
                    <a:bodyPr/>
                    <a:lstStyle/>
                    <a:p>
                      <a:pPr algn="ctr"/>
                      <a:r>
                        <a:rPr lang="en-US" sz="1100" b="1" dirty="0" smtClean="0">
                          <a:solidFill>
                            <a:schemeClr val="bg1"/>
                          </a:solidFill>
                        </a:rPr>
                        <a:t>Hibernate</a:t>
                      </a:r>
                      <a:endParaRPr lang="en-US" sz="1100" b="1" dirty="0">
                        <a:solidFill>
                          <a:schemeClr val="bg1"/>
                        </a:solidFill>
                      </a:endParaRPr>
                    </a:p>
                  </a:txBody>
                  <a:tcPr anchor="ctr">
                    <a:solidFill>
                      <a:srgbClr val="00B050"/>
                    </a:solidFill>
                  </a:tcPr>
                </a:tc>
                <a:tc>
                  <a:txBody>
                    <a:bodyPr/>
                    <a:lstStyle/>
                    <a:p>
                      <a:r>
                        <a:rPr lang="en-US" sz="1100" dirty="0" smtClean="0">
                          <a:latin typeface="Arial Narrow" pitchFamily="34" charset="0"/>
                        </a:rPr>
                        <a:t>Radio low power mode, crystal oscillator off, SPI functional</a:t>
                      </a:r>
                      <a:endParaRPr lang="en-US" sz="1100" dirty="0">
                        <a:latin typeface="Arial Narrow" pitchFamily="34" charset="0"/>
                      </a:endParaRPr>
                    </a:p>
                  </a:txBody>
                  <a:tcPr anchor="ctr"/>
                </a:tc>
                <a:tc>
                  <a:txBody>
                    <a:bodyPr/>
                    <a:lstStyle/>
                    <a:p>
                      <a:pPr algn="ctr"/>
                      <a:r>
                        <a:rPr lang="en-US" sz="1100" dirty="0" smtClean="0">
                          <a:latin typeface="Arial Narrow" pitchFamily="34" charset="0"/>
                        </a:rPr>
                        <a:t>&lt; 1 µA</a:t>
                      </a:r>
                      <a:endParaRPr lang="en-US" sz="1100" dirty="0">
                        <a:latin typeface="Arial Narrow" pitchFamily="34" charset="0"/>
                      </a:endParaRPr>
                    </a:p>
                  </a:txBody>
                  <a:tcPr anchor="ctr"/>
                </a:tc>
              </a:tr>
              <a:tr h="381691">
                <a:tc>
                  <a:txBody>
                    <a:bodyPr/>
                    <a:lstStyle/>
                    <a:p>
                      <a:pPr algn="ctr"/>
                      <a:r>
                        <a:rPr lang="en-US" sz="1100" b="1" dirty="0" smtClean="0">
                          <a:solidFill>
                            <a:schemeClr val="bg1"/>
                          </a:solidFill>
                        </a:rPr>
                        <a:t>Reset</a:t>
                      </a:r>
                      <a:endParaRPr lang="en-US" sz="1100" b="1" dirty="0">
                        <a:solidFill>
                          <a:schemeClr val="bg1"/>
                        </a:solidFill>
                      </a:endParaRPr>
                    </a:p>
                  </a:txBody>
                  <a:tcPr anchor="ctr">
                    <a:solidFill>
                      <a:srgbClr val="00B050"/>
                    </a:solidFill>
                  </a:tcPr>
                </a:tc>
                <a:tc>
                  <a:txBody>
                    <a:bodyPr/>
                    <a:lstStyle/>
                    <a:p>
                      <a:r>
                        <a:rPr lang="en-US" sz="1100" dirty="0" smtClean="0">
                          <a:latin typeface="Arial Narrow" pitchFamily="34" charset="0"/>
                        </a:rPr>
                        <a:t>Radio</a:t>
                      </a:r>
                      <a:r>
                        <a:rPr lang="en-US" sz="1100" baseline="0" dirty="0" smtClean="0">
                          <a:latin typeface="Arial Narrow" pitchFamily="34" charset="0"/>
                        </a:rPr>
                        <a:t> in reset</a:t>
                      </a:r>
                      <a:endParaRPr lang="en-US" sz="1100" dirty="0">
                        <a:latin typeface="Arial Narrow" pitchFamily="34" charset="0"/>
                      </a:endParaRPr>
                    </a:p>
                  </a:txBody>
                  <a:tcPr anchor="ctr"/>
                </a:tc>
                <a:tc>
                  <a:txBody>
                    <a:bodyPr/>
                    <a:lstStyle/>
                    <a:p>
                      <a:pPr algn="ctr"/>
                      <a:r>
                        <a:rPr lang="en-US" sz="1100" dirty="0" smtClean="0">
                          <a:latin typeface="Arial Narrow" pitchFamily="34" charset="0"/>
                        </a:rPr>
                        <a:t>&lt;100 </a:t>
                      </a:r>
                      <a:r>
                        <a:rPr lang="en-US" sz="1100" dirty="0" err="1" smtClean="0">
                          <a:latin typeface="Arial Narrow" pitchFamily="34" charset="0"/>
                        </a:rPr>
                        <a:t>nA</a:t>
                      </a:r>
                      <a:endParaRPr lang="en-US" sz="1100" dirty="0">
                        <a:latin typeface="Arial Narrow" pitchFamily="34" charset="0"/>
                      </a:endParaRPr>
                    </a:p>
                  </a:txBody>
                  <a:tcPr anchor="ctr"/>
                </a:tc>
              </a:tr>
            </a:tbl>
          </a:graphicData>
        </a:graphic>
      </p:graphicFrame>
      <p:sp>
        <p:nvSpPr>
          <p:cNvPr id="8" name="Rectangle 7"/>
          <p:cNvSpPr/>
          <p:nvPr/>
        </p:nvSpPr>
        <p:spPr>
          <a:xfrm>
            <a:off x="465456" y="1828800"/>
            <a:ext cx="45719" cy="1879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640941" y="2603355"/>
            <a:ext cx="1892300" cy="292388"/>
          </a:xfrm>
          <a:prstGeom prst="rect">
            <a:avLst/>
          </a:prstGeom>
          <a:noFill/>
        </p:spPr>
        <p:txBody>
          <a:bodyPr wrap="square" rtlCol="0">
            <a:spAutoFit/>
          </a:bodyPr>
          <a:lstStyle/>
          <a:p>
            <a:pPr algn="ctr"/>
            <a:r>
              <a:rPr lang="en-US" sz="1300" b="1" dirty="0" smtClean="0"/>
              <a:t>RADIO</a:t>
            </a:r>
            <a:endParaRPr lang="en-US" sz="1300" b="1" dirty="0"/>
          </a:p>
        </p:txBody>
      </p:sp>
      <p:pic>
        <p:nvPicPr>
          <p:cNvPr id="2050" name="Picture 2" descr="http://icons.iconarchive.com/icons/oxygen-icons.org/oxygen/128/Status-battery-charging-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3411" y="123485"/>
            <a:ext cx="724239" cy="724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7700" y="5803900"/>
            <a:ext cx="5724644" cy="307777"/>
          </a:xfrm>
          <a:prstGeom prst="rect">
            <a:avLst/>
          </a:prstGeom>
          <a:noFill/>
        </p:spPr>
        <p:txBody>
          <a:bodyPr wrap="none" rtlCol="0">
            <a:spAutoFit/>
          </a:bodyPr>
          <a:lstStyle/>
          <a:p>
            <a:r>
              <a:rPr lang="en-US" sz="1400" dirty="0" smtClean="0"/>
              <a:t>Note: Radio power modes operate independent of MCU power modes</a:t>
            </a:r>
            <a:endParaRPr lang="en-US" sz="1400" dirty="0"/>
          </a:p>
        </p:txBody>
      </p:sp>
    </p:spTree>
    <p:extLst>
      <p:ext uri="{BB962C8B-B14F-4D97-AF65-F5344CB8AC3E}">
        <p14:creationId xmlns:p14="http://schemas.microsoft.com/office/powerpoint/2010/main" val="70826550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Kinetis</a:t>
            </a:r>
            <a:r>
              <a:rPr lang="en-US" dirty="0" smtClean="0"/>
              <a:t> KW2x MCU Power Modes</a:t>
            </a:r>
            <a:endParaRPr lang="en-US" dirty="0"/>
          </a:p>
        </p:txBody>
      </p:sp>
      <p:graphicFrame>
        <p:nvGraphicFramePr>
          <p:cNvPr id="6" name="Table 5"/>
          <p:cNvGraphicFramePr>
            <a:graphicFrameLocks noGrp="1"/>
          </p:cNvGraphicFramePr>
          <p:nvPr>
            <p:extLst/>
          </p:nvPr>
        </p:nvGraphicFramePr>
        <p:xfrm>
          <a:off x="603250" y="891540"/>
          <a:ext cx="8286750" cy="5776651"/>
        </p:xfrm>
        <a:graphic>
          <a:graphicData uri="http://schemas.openxmlformats.org/drawingml/2006/table">
            <a:tbl>
              <a:tblPr firstRow="1" bandRow="1">
                <a:tableStyleId>{00A15C55-8517-42AA-B614-E9B94910E393}</a:tableStyleId>
              </a:tblPr>
              <a:tblGrid>
                <a:gridCol w="958850"/>
                <a:gridCol w="6108700"/>
                <a:gridCol w="1219200"/>
              </a:tblGrid>
              <a:tr h="241737">
                <a:tc>
                  <a:txBody>
                    <a:bodyPr/>
                    <a:lstStyle/>
                    <a:p>
                      <a:pPr algn="ctr"/>
                      <a:r>
                        <a:rPr lang="en-US" sz="1300" b="0" i="1" dirty="0" smtClean="0"/>
                        <a:t>Mode</a:t>
                      </a:r>
                      <a:endParaRPr lang="en-US" sz="1300" b="0" i="1" dirty="0"/>
                    </a:p>
                  </a:txBody>
                  <a:tcPr anchor="ctr">
                    <a:solidFill>
                      <a:schemeClr val="accent4">
                        <a:lumMod val="50000"/>
                      </a:schemeClr>
                    </a:solidFill>
                  </a:tcPr>
                </a:tc>
                <a:tc>
                  <a:txBody>
                    <a:bodyPr/>
                    <a:lstStyle/>
                    <a:p>
                      <a:pPr algn="ctr"/>
                      <a:r>
                        <a:rPr lang="en-US" sz="1300" b="0" i="1" dirty="0" smtClean="0"/>
                        <a:t>Definition</a:t>
                      </a:r>
                      <a:endParaRPr lang="en-US" sz="1300" b="0" i="1" dirty="0"/>
                    </a:p>
                  </a:txBody>
                  <a:tcPr anchor="ctr">
                    <a:solidFill>
                      <a:schemeClr val="accent4">
                        <a:lumMod val="50000"/>
                      </a:schemeClr>
                    </a:solidFill>
                  </a:tcPr>
                </a:tc>
                <a:tc>
                  <a:txBody>
                    <a:bodyPr/>
                    <a:lstStyle/>
                    <a:p>
                      <a:pPr algn="ctr"/>
                      <a:r>
                        <a:rPr lang="en-US" sz="1300" b="0" i="1" dirty="0" err="1" smtClean="0"/>
                        <a:t>Idd</a:t>
                      </a:r>
                      <a:r>
                        <a:rPr lang="en-US" sz="1300" b="0" i="1" dirty="0" smtClean="0"/>
                        <a:t> @ 3.0V and 25C</a:t>
                      </a:r>
                      <a:endParaRPr lang="en-US" sz="1300" b="0" i="1" dirty="0"/>
                    </a:p>
                  </a:txBody>
                  <a:tcPr anchor="ctr">
                    <a:solidFill>
                      <a:schemeClr val="accent4">
                        <a:lumMod val="50000"/>
                      </a:schemeClr>
                    </a:solidFill>
                  </a:tcPr>
                </a:tc>
              </a:tr>
              <a:tr h="381691">
                <a:tc>
                  <a:txBody>
                    <a:bodyPr/>
                    <a:lstStyle/>
                    <a:p>
                      <a:pPr algn="ctr"/>
                      <a:r>
                        <a:rPr lang="en-US" sz="1100" b="1" dirty="0" smtClean="0">
                          <a:solidFill>
                            <a:schemeClr val="bg1"/>
                          </a:solidFill>
                        </a:rPr>
                        <a:t>Run</a:t>
                      </a:r>
                      <a:endParaRPr lang="en-US" sz="1100" b="1" dirty="0">
                        <a:solidFill>
                          <a:schemeClr val="bg1"/>
                        </a:solidFill>
                      </a:endParaRPr>
                    </a:p>
                  </a:txBody>
                  <a:tcPr anchor="ctr">
                    <a:solidFill>
                      <a:schemeClr val="accent4"/>
                    </a:solidFill>
                  </a:tcPr>
                </a:tc>
                <a:tc>
                  <a:txBody>
                    <a:bodyPr/>
                    <a:lstStyle/>
                    <a:p>
                      <a:r>
                        <a:rPr lang="en-US" sz="1100" baseline="0" dirty="0" smtClean="0">
                          <a:latin typeface="Arial Narrow" pitchFamily="34" charset="0"/>
                        </a:rPr>
                        <a:t>50 MHz core and system clock, 25 MHz bus and flash clock, </a:t>
                      </a:r>
                      <a:r>
                        <a:rPr lang="en-US" sz="1100" dirty="0" smtClean="0">
                          <a:latin typeface="Arial Narrow" pitchFamily="34" charset="0"/>
                        </a:rPr>
                        <a:t>code executing from flash, all peripheral clocks</a:t>
                      </a:r>
                      <a:r>
                        <a:rPr lang="en-US" sz="1100" baseline="0" dirty="0" smtClean="0">
                          <a:latin typeface="Arial Narrow" pitchFamily="34" charset="0"/>
                        </a:rPr>
                        <a:t> </a:t>
                      </a:r>
                      <a:r>
                        <a:rPr lang="en-US" sz="1100" dirty="0" smtClean="0">
                          <a:latin typeface="Arial Narrow" pitchFamily="34" charset="0"/>
                        </a:rPr>
                        <a:t>enabled.</a:t>
                      </a:r>
                      <a:endParaRPr lang="en-US" sz="1100" dirty="0">
                        <a:latin typeface="Arial Narrow" pitchFamily="34" charset="0"/>
                      </a:endParaRPr>
                    </a:p>
                  </a:txBody>
                  <a:tcPr anchor="ctr"/>
                </a:tc>
                <a:tc>
                  <a:txBody>
                    <a:bodyPr/>
                    <a:lstStyle/>
                    <a:p>
                      <a:pPr algn="ctr"/>
                      <a:r>
                        <a:rPr lang="en-US" sz="1100" dirty="0" smtClean="0">
                          <a:latin typeface="Arial Narrow" pitchFamily="34" charset="0"/>
                        </a:rPr>
                        <a:t>17 mA</a:t>
                      </a:r>
                      <a:endParaRPr lang="en-US" sz="1100" dirty="0">
                        <a:latin typeface="Arial Narrow" pitchFamily="34" charset="0"/>
                      </a:endParaRPr>
                    </a:p>
                  </a:txBody>
                  <a:tcPr anchor="ctr"/>
                </a:tc>
              </a:tr>
              <a:tr h="381691">
                <a:tc>
                  <a:txBody>
                    <a:bodyPr/>
                    <a:lstStyle/>
                    <a:p>
                      <a:pPr algn="ctr"/>
                      <a:r>
                        <a:rPr lang="en-US" sz="1100" b="1" dirty="0" smtClean="0">
                          <a:solidFill>
                            <a:schemeClr val="bg1"/>
                          </a:solidFill>
                        </a:rPr>
                        <a:t>VLP</a:t>
                      </a:r>
                      <a:r>
                        <a:rPr lang="en-US" sz="1100" b="1" baseline="0" dirty="0" smtClean="0">
                          <a:solidFill>
                            <a:schemeClr val="bg1"/>
                          </a:solidFill>
                        </a:rPr>
                        <a:t> Run</a:t>
                      </a:r>
                    </a:p>
                    <a:p>
                      <a:pPr algn="ctr"/>
                      <a:r>
                        <a:rPr lang="en-US" sz="1000" b="1" baseline="0" dirty="0" smtClean="0">
                          <a:solidFill>
                            <a:schemeClr val="bg1"/>
                          </a:solidFill>
                        </a:rPr>
                        <a:t>(VLPR)</a:t>
                      </a:r>
                      <a:endParaRPr lang="en-US" sz="1000" b="1" dirty="0">
                        <a:solidFill>
                          <a:schemeClr val="bg1"/>
                        </a:solidFill>
                      </a:endParaRPr>
                    </a:p>
                  </a:txBody>
                  <a:tcPr anchor="ctr">
                    <a:solidFill>
                      <a:schemeClr val="accent4"/>
                    </a:solidFill>
                  </a:tcPr>
                </a:tc>
                <a:tc>
                  <a:txBody>
                    <a:bodyPr/>
                    <a:lstStyle/>
                    <a:p>
                      <a:r>
                        <a:rPr lang="en-US" sz="1100" baseline="0" dirty="0" smtClean="0">
                          <a:latin typeface="Arial Narrow" pitchFamily="34" charset="0"/>
                        </a:rPr>
                        <a:t>4 MHz core, system and bus clock, 1 MHz flash clock.</a:t>
                      </a:r>
                    </a:p>
                    <a:p>
                      <a:pPr>
                        <a:buFont typeface="Arial" pitchFamily="34" charset="0"/>
                        <a:buChar char="•"/>
                      </a:pPr>
                      <a:r>
                        <a:rPr lang="en-US" sz="1100" baseline="0" dirty="0" smtClean="0">
                          <a:latin typeface="Arial Narrow" pitchFamily="34" charset="0"/>
                        </a:rPr>
                        <a:t> A</a:t>
                      </a:r>
                      <a:r>
                        <a:rPr lang="en-US" sz="1100" dirty="0" smtClean="0">
                          <a:latin typeface="Arial Narrow" pitchFamily="34" charset="0"/>
                        </a:rPr>
                        <a:t>ll peripheral clocks</a:t>
                      </a:r>
                      <a:r>
                        <a:rPr lang="en-US" sz="1100" baseline="0" dirty="0" smtClean="0">
                          <a:latin typeface="Arial Narrow" pitchFamily="34" charset="0"/>
                        </a:rPr>
                        <a:t> </a:t>
                      </a:r>
                      <a:r>
                        <a:rPr lang="en-US" sz="1100" dirty="0" smtClean="0">
                          <a:latin typeface="Arial Narrow" pitchFamily="34" charset="0"/>
                        </a:rPr>
                        <a:t>enabled</a:t>
                      </a:r>
                    </a:p>
                    <a:p>
                      <a:pPr>
                        <a:buFont typeface="Arial" pitchFamily="34" charset="0"/>
                        <a:buChar char="•"/>
                      </a:pPr>
                      <a:r>
                        <a:rPr lang="en-US" sz="1100" dirty="0" smtClean="0">
                          <a:latin typeface="Arial Narrow" pitchFamily="34" charset="0"/>
                        </a:rPr>
                        <a:t> All peripheral clocks</a:t>
                      </a:r>
                      <a:r>
                        <a:rPr lang="en-US" sz="1100" baseline="0" dirty="0" smtClean="0">
                          <a:latin typeface="Arial Narrow" pitchFamily="34" charset="0"/>
                        </a:rPr>
                        <a:t> disabled</a:t>
                      </a:r>
                      <a:endParaRPr lang="en-US" sz="1100" dirty="0">
                        <a:latin typeface="Arial Narrow" pitchFamily="34" charset="0"/>
                      </a:endParaRPr>
                    </a:p>
                  </a:txBody>
                  <a:tcPr anchor="ctr"/>
                </a:tc>
                <a:tc>
                  <a:txBody>
                    <a:bodyPr/>
                    <a:lstStyle/>
                    <a:p>
                      <a:pPr algn="ctr"/>
                      <a:endParaRPr lang="en-US" sz="1100" dirty="0" smtClean="0">
                        <a:latin typeface="Arial Narrow" pitchFamily="34" charset="0"/>
                      </a:endParaRPr>
                    </a:p>
                    <a:p>
                      <a:pPr algn="ctr"/>
                      <a:r>
                        <a:rPr lang="en-US" sz="1100" dirty="0" smtClean="0">
                          <a:latin typeface="Arial Narrow" pitchFamily="34" charset="0"/>
                        </a:rPr>
                        <a:t>754 µA</a:t>
                      </a:r>
                    </a:p>
                    <a:p>
                      <a:pPr algn="ctr"/>
                      <a:r>
                        <a:rPr lang="en-US" sz="1100" dirty="0" smtClean="0">
                          <a:latin typeface="Arial Narrow" pitchFamily="34" charset="0"/>
                        </a:rPr>
                        <a:t>1.1 mA</a:t>
                      </a:r>
                      <a:endParaRPr lang="en-US" sz="1100" dirty="0">
                        <a:latin typeface="Arial Narrow" pitchFamily="34" charset="0"/>
                      </a:endParaRPr>
                    </a:p>
                  </a:txBody>
                  <a:tcPr anchor="ctr"/>
                </a:tc>
              </a:tr>
              <a:tr h="229014">
                <a:tc>
                  <a:txBody>
                    <a:bodyPr/>
                    <a:lstStyle/>
                    <a:p>
                      <a:pPr algn="ctr"/>
                      <a:r>
                        <a:rPr lang="en-US" sz="1100" b="1" dirty="0" smtClean="0">
                          <a:solidFill>
                            <a:schemeClr val="bg1"/>
                          </a:solidFill>
                        </a:rPr>
                        <a:t>Wait</a:t>
                      </a:r>
                      <a:endParaRPr lang="en-US" sz="1100" b="1" dirty="0">
                        <a:solidFill>
                          <a:schemeClr val="bg1"/>
                        </a:solidFill>
                      </a:endParaRPr>
                    </a:p>
                  </a:txBody>
                  <a:tcPr anchor="ctr">
                    <a:solidFill>
                      <a:schemeClr val="accent2"/>
                    </a:solidFill>
                  </a:tcPr>
                </a:tc>
                <a:tc>
                  <a:txBody>
                    <a:bodyPr/>
                    <a:lstStyle/>
                    <a:p>
                      <a:r>
                        <a:rPr lang="en-US" sz="1100" dirty="0" smtClean="0">
                          <a:solidFill>
                            <a:schemeClr val="tx1"/>
                          </a:solidFill>
                          <a:latin typeface="Arial Narrow" pitchFamily="34" charset="0"/>
                        </a:rPr>
                        <a:t>Allows all peripherals</a:t>
                      </a:r>
                      <a:r>
                        <a:rPr lang="en-US" sz="1100" baseline="0" dirty="0" smtClean="0">
                          <a:solidFill>
                            <a:schemeClr val="tx1"/>
                          </a:solidFill>
                          <a:latin typeface="Arial Narrow" pitchFamily="34" charset="0"/>
                        </a:rPr>
                        <a:t> to function, while CPU goes to sleep reducing power consumption. No Compute Operation clocking option. </a:t>
                      </a:r>
                      <a:r>
                        <a:rPr lang="en-US" sz="1100" dirty="0" smtClean="0">
                          <a:latin typeface="Arial Narrow" pitchFamily="34" charset="0"/>
                        </a:rPr>
                        <a:t>All peripheral clocks</a:t>
                      </a:r>
                      <a:r>
                        <a:rPr lang="en-US" sz="1100" baseline="0" dirty="0" smtClean="0">
                          <a:latin typeface="Arial Narrow" pitchFamily="34" charset="0"/>
                        </a:rPr>
                        <a:t> disabled.</a:t>
                      </a:r>
                      <a:endParaRPr lang="en-US" sz="1100" baseline="0" dirty="0" smtClean="0">
                        <a:solidFill>
                          <a:schemeClr val="tx1"/>
                        </a:solidFill>
                        <a:latin typeface="Arial Narrow" pitchFamily="34" charset="0"/>
                      </a:endParaRPr>
                    </a:p>
                    <a:p>
                      <a:pPr>
                        <a:buFont typeface="Arial" pitchFamily="34" charset="0"/>
                        <a:buChar char="•"/>
                      </a:pPr>
                      <a:r>
                        <a:rPr lang="en-US" sz="1100" baseline="0" dirty="0" smtClean="0">
                          <a:latin typeface="Arial Narrow" pitchFamily="34" charset="0"/>
                        </a:rPr>
                        <a:t> High frequency (50 MHz core, 25 MHz bus and flash clock)</a:t>
                      </a:r>
                    </a:p>
                    <a:p>
                      <a:pPr>
                        <a:buFont typeface="Arial" pitchFamily="34" charset="0"/>
                        <a:buChar char="•"/>
                      </a:pPr>
                      <a:r>
                        <a:rPr lang="en-US" sz="1100" baseline="0" dirty="0" smtClean="0">
                          <a:latin typeface="Arial Narrow" pitchFamily="34" charset="0"/>
                        </a:rPr>
                        <a:t> Reduced frequency mode (25 MHz core, 25 MHz bus clock, 12.5 MHz flash clock)</a:t>
                      </a:r>
                      <a:endParaRPr lang="en-US" sz="1100" dirty="0" smtClean="0">
                        <a:latin typeface="Arial Narrow" pitchFamily="34" charset="0"/>
                      </a:endParaRPr>
                    </a:p>
                  </a:txBody>
                  <a:tcPr anchor="ctr"/>
                </a:tc>
                <a:tc>
                  <a:txBody>
                    <a:bodyPr/>
                    <a:lstStyle/>
                    <a:p>
                      <a:pPr algn="ctr"/>
                      <a:endParaRPr lang="en-US" sz="1100" dirty="0" smtClean="0">
                        <a:latin typeface="Arial Narrow" pitchFamily="34" charset="0"/>
                      </a:endParaRPr>
                    </a:p>
                    <a:p>
                      <a:pPr algn="ctr"/>
                      <a:endParaRPr lang="en-US" sz="1100" dirty="0" smtClean="0">
                        <a:latin typeface="Arial Narrow" pitchFamily="34" charset="0"/>
                      </a:endParaRPr>
                    </a:p>
                    <a:p>
                      <a:pPr algn="ctr"/>
                      <a:r>
                        <a:rPr lang="en-US" sz="1100" dirty="0" smtClean="0">
                          <a:latin typeface="Arial Narrow" pitchFamily="34" charset="0"/>
                        </a:rPr>
                        <a:t>7.95 mA</a:t>
                      </a:r>
                    </a:p>
                    <a:p>
                      <a:pPr algn="ctr"/>
                      <a:r>
                        <a:rPr lang="en-US" sz="1100" dirty="0" smtClean="0">
                          <a:latin typeface="Arial Narrow" pitchFamily="34" charset="0"/>
                        </a:rPr>
                        <a:t>5.88 mA</a:t>
                      </a:r>
                      <a:endParaRPr lang="en-US" sz="1100" dirty="0">
                        <a:latin typeface="Arial Narrow" pitchFamily="34" charset="0"/>
                      </a:endParaRPr>
                    </a:p>
                  </a:txBody>
                  <a:tcPr anchor="ctr"/>
                </a:tc>
              </a:tr>
              <a:tr h="343522">
                <a:tc>
                  <a:txBody>
                    <a:bodyPr/>
                    <a:lstStyle/>
                    <a:p>
                      <a:pPr algn="ctr"/>
                      <a:r>
                        <a:rPr lang="en-US" sz="1100" b="1" dirty="0" smtClean="0">
                          <a:solidFill>
                            <a:schemeClr val="bg1"/>
                          </a:solidFill>
                        </a:rPr>
                        <a:t>VLP Wait</a:t>
                      </a:r>
                    </a:p>
                    <a:p>
                      <a:pPr algn="ctr"/>
                      <a:r>
                        <a:rPr lang="en-US" sz="1000" b="1" dirty="0" smtClean="0">
                          <a:solidFill>
                            <a:schemeClr val="bg1"/>
                          </a:solidFill>
                        </a:rPr>
                        <a:t>(VLPW)</a:t>
                      </a:r>
                      <a:endParaRPr lang="en-US" sz="1000" b="1"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latin typeface="Arial Narrow" pitchFamily="34" charset="0"/>
                        </a:rPr>
                        <a:t>Similar</a:t>
                      </a:r>
                      <a:r>
                        <a:rPr lang="en-US" sz="1100" baseline="0" dirty="0" smtClean="0">
                          <a:latin typeface="Arial Narrow" pitchFamily="34" charset="0"/>
                        </a:rPr>
                        <a:t> to VLP Run, with CPU in sleep to further reduce power. No Compute Operation clocking option. All peripheral clocks disabled.</a:t>
                      </a:r>
                      <a:endParaRPr lang="en-US" sz="1100" dirty="0">
                        <a:latin typeface="Arial Narrow" pitchFamily="34" charset="0"/>
                      </a:endParaRPr>
                    </a:p>
                  </a:txBody>
                  <a:tcPr anchor="ctr"/>
                </a:tc>
                <a:tc>
                  <a:txBody>
                    <a:bodyPr/>
                    <a:lstStyle/>
                    <a:p>
                      <a:pPr algn="ctr"/>
                      <a:r>
                        <a:rPr lang="en-US" sz="1100" dirty="0" smtClean="0">
                          <a:latin typeface="Arial Narrow" pitchFamily="34" charset="0"/>
                        </a:rPr>
                        <a:t>437 µA</a:t>
                      </a:r>
                      <a:endParaRPr lang="en-US" sz="1100" dirty="0">
                        <a:latin typeface="Arial Narrow" pitchFamily="34" charset="0"/>
                      </a:endParaRPr>
                    </a:p>
                  </a:txBody>
                  <a:tcPr anchor="ctr"/>
                </a:tc>
              </a:tr>
              <a:tr h="0">
                <a:tc>
                  <a:txBody>
                    <a:bodyPr/>
                    <a:lstStyle/>
                    <a:p>
                      <a:pPr algn="ctr"/>
                      <a:r>
                        <a:rPr lang="en-US" sz="1100" b="1" dirty="0" smtClean="0">
                          <a:solidFill>
                            <a:schemeClr val="bg1"/>
                          </a:solidFill>
                        </a:rPr>
                        <a:t>Stop</a:t>
                      </a:r>
                      <a:endParaRPr lang="en-US" sz="1100" b="1" dirty="0">
                        <a:solidFill>
                          <a:schemeClr val="bg1"/>
                        </a:solidFill>
                      </a:endParaRPr>
                    </a:p>
                  </a:txBody>
                  <a:tcPr anchor="ctr">
                    <a:solidFill>
                      <a:schemeClr val="accent1"/>
                    </a:solidFill>
                  </a:tcPr>
                </a:tc>
                <a:tc>
                  <a:txBody>
                    <a:bodyPr/>
                    <a:lstStyle/>
                    <a:p>
                      <a:r>
                        <a:rPr lang="en-US" sz="1100" dirty="0" smtClean="0">
                          <a:latin typeface="Arial Narrow" pitchFamily="34" charset="0"/>
                        </a:rPr>
                        <a:t>MCU is in static state. Lowest power mode that retains all registers while maintaining LVD protection.</a:t>
                      </a:r>
                    </a:p>
                  </a:txBody>
                  <a:tcPr anchor="ctr"/>
                </a:tc>
                <a:tc>
                  <a:txBody>
                    <a:bodyPr/>
                    <a:lstStyle/>
                    <a:p>
                      <a:pPr algn="ctr"/>
                      <a:r>
                        <a:rPr lang="en-US" sz="1100" dirty="0" smtClean="0">
                          <a:latin typeface="Arial Narrow" pitchFamily="34" charset="0"/>
                        </a:rPr>
                        <a:t>320 µA</a:t>
                      </a:r>
                      <a:endParaRPr lang="en-US" sz="1100" dirty="0">
                        <a:latin typeface="Arial Narrow" pitchFamily="34" charset="0"/>
                      </a:endParaRPr>
                    </a:p>
                  </a:txBody>
                  <a:tcPr anchor="ctr"/>
                </a:tc>
              </a:tr>
              <a:tr h="0">
                <a:tc>
                  <a:txBody>
                    <a:bodyPr/>
                    <a:lstStyle/>
                    <a:p>
                      <a:pPr algn="ctr"/>
                      <a:r>
                        <a:rPr lang="en-US" sz="1100" b="1" dirty="0" smtClean="0">
                          <a:solidFill>
                            <a:schemeClr val="bg1"/>
                          </a:solidFill>
                        </a:rPr>
                        <a:t>VLP Stop</a:t>
                      </a:r>
                    </a:p>
                    <a:p>
                      <a:pPr algn="ctr"/>
                      <a:r>
                        <a:rPr lang="en-US" sz="1000" b="1" dirty="0" smtClean="0">
                          <a:solidFill>
                            <a:schemeClr val="bg1"/>
                          </a:solidFill>
                        </a:rPr>
                        <a:t>(VLPS)</a:t>
                      </a:r>
                      <a:endParaRPr lang="en-US" sz="1000" b="1" dirty="0">
                        <a:solidFill>
                          <a:schemeClr val="bg1"/>
                        </a:solidFill>
                      </a:endParaRPr>
                    </a:p>
                  </a:txBody>
                  <a:tcPr anchor="ctr">
                    <a:solidFill>
                      <a:schemeClr val="accent1"/>
                    </a:solidFill>
                  </a:tcPr>
                </a:tc>
                <a:tc>
                  <a:txBody>
                    <a:bodyPr/>
                    <a:lstStyle/>
                    <a:p>
                      <a:r>
                        <a:rPr lang="en-US" sz="1100" dirty="0" smtClean="0">
                          <a:latin typeface="Arial Narrow" pitchFamily="34" charset="0"/>
                        </a:rPr>
                        <a:t>MCU is in static state with LVD operation off. Lowest power mode with ADC, LPT, RTC, LCD, HSCMP, DAC, and pin interrupts functional.</a:t>
                      </a:r>
                    </a:p>
                  </a:txBody>
                  <a:tcPr anchor="ctr"/>
                </a:tc>
                <a:tc>
                  <a:txBody>
                    <a:bodyPr/>
                    <a:lstStyle/>
                    <a:p>
                      <a:pPr algn="ctr"/>
                      <a:r>
                        <a:rPr lang="en-US" sz="1100" dirty="0" smtClean="0">
                          <a:latin typeface="Arial Narrow" pitchFamily="34" charset="0"/>
                        </a:rPr>
                        <a:t>7.33 µA</a:t>
                      </a:r>
                      <a:endParaRPr lang="en-US" sz="1100" dirty="0">
                        <a:latin typeface="Arial Narrow" pitchFamily="34" charset="0"/>
                      </a:endParaRPr>
                    </a:p>
                  </a:txBody>
                  <a:tcPr anchor="ctr"/>
                </a:tc>
              </a:tr>
              <a:tr h="0">
                <a:tc>
                  <a:txBody>
                    <a:bodyPr/>
                    <a:lstStyle/>
                    <a:p>
                      <a:pPr algn="ctr"/>
                      <a:r>
                        <a:rPr lang="en-US" sz="1100" b="1" dirty="0" smtClean="0">
                          <a:solidFill>
                            <a:schemeClr val="bg1"/>
                          </a:solidFill>
                        </a:rPr>
                        <a:t>LL Stop</a:t>
                      </a:r>
                    </a:p>
                    <a:p>
                      <a:pPr algn="ctr"/>
                      <a:r>
                        <a:rPr lang="en-US" sz="1000" b="1" dirty="0" smtClean="0">
                          <a:solidFill>
                            <a:schemeClr val="bg1"/>
                          </a:solidFill>
                        </a:rPr>
                        <a:t>(LLS)</a:t>
                      </a:r>
                      <a:endParaRPr lang="en-US" sz="1000" b="1" dirty="0">
                        <a:solidFill>
                          <a:schemeClr val="bg1"/>
                        </a:solidFill>
                      </a:endParaRPr>
                    </a:p>
                  </a:txBody>
                  <a:tcPr anchor="ctr">
                    <a:solidFill>
                      <a:schemeClr val="accent1"/>
                    </a:solidFill>
                  </a:tcPr>
                </a:tc>
                <a:tc>
                  <a:txBody>
                    <a:bodyPr/>
                    <a:lstStyle/>
                    <a:p>
                      <a:r>
                        <a:rPr lang="en-US" sz="1100" dirty="0" smtClean="0">
                          <a:latin typeface="Arial Narrow" pitchFamily="34" charset="0"/>
                        </a:rPr>
                        <a:t>MCU is in low leakage state retention power mode. LLWU controls wakeup sources including LPT, RTC, LCD, HSCMP, DAC and select pin interrupts.</a:t>
                      </a:r>
                    </a:p>
                  </a:txBody>
                  <a:tcPr anchor="ctr"/>
                </a:tc>
                <a:tc>
                  <a:txBody>
                    <a:bodyPr/>
                    <a:lstStyle/>
                    <a:p>
                      <a:pPr algn="ctr"/>
                      <a:r>
                        <a:rPr lang="en-US" sz="1100" dirty="0" smtClean="0">
                          <a:latin typeface="Arial Narrow" pitchFamily="34" charset="0"/>
                        </a:rPr>
                        <a:t>3.14 µA</a:t>
                      </a:r>
                      <a:endParaRPr lang="en-US" sz="1100" dirty="0">
                        <a:latin typeface="Arial Narrow" pitchFamily="34" charset="0"/>
                      </a:endParaRPr>
                    </a:p>
                  </a:txBody>
                  <a:tcPr anchor="ctr"/>
                </a:tc>
              </a:tr>
              <a:tr h="0">
                <a:tc>
                  <a:txBody>
                    <a:bodyPr/>
                    <a:lstStyle/>
                    <a:p>
                      <a:pPr algn="ctr"/>
                      <a:r>
                        <a:rPr lang="en-US" sz="1100" b="1" dirty="0" smtClean="0">
                          <a:solidFill>
                            <a:schemeClr val="bg1"/>
                          </a:solidFill>
                        </a:rPr>
                        <a:t>VLL</a:t>
                      </a:r>
                      <a:r>
                        <a:rPr lang="en-US" sz="1100" b="1" baseline="0" dirty="0" smtClean="0">
                          <a:solidFill>
                            <a:schemeClr val="bg1"/>
                          </a:solidFill>
                        </a:rPr>
                        <a:t> Stop 3 </a:t>
                      </a:r>
                      <a:r>
                        <a:rPr lang="en-US" sz="1000" b="1" baseline="0" dirty="0" smtClean="0">
                          <a:solidFill>
                            <a:schemeClr val="bg1"/>
                          </a:solidFill>
                        </a:rPr>
                        <a:t>(VLLS3)</a:t>
                      </a:r>
                      <a:endParaRPr lang="en-US" sz="1100" b="1" dirty="0">
                        <a:solidFill>
                          <a:schemeClr val="bg1"/>
                        </a:solidFill>
                      </a:endParaRPr>
                    </a:p>
                  </a:txBody>
                  <a:tcPr anchor="ctr">
                    <a:solidFill>
                      <a:schemeClr val="accent1"/>
                    </a:solidFill>
                  </a:tcPr>
                </a:tc>
                <a:tc>
                  <a:txBody>
                    <a:bodyPr/>
                    <a:lstStyle/>
                    <a:p>
                      <a:r>
                        <a:rPr lang="en-US" sz="1100" dirty="0" smtClean="0">
                          <a:latin typeface="Arial Narrow" pitchFamily="34" charset="0"/>
                        </a:rPr>
                        <a:t>MCU is placed in a low leakage mode powering down most internal logic. All system RAM contents are retained and I/O states held. LLWU controls wakeup sources including LPT, RTC, LCD, HSCMP, DAC and select pin interrupts.</a:t>
                      </a:r>
                    </a:p>
                  </a:txBody>
                  <a:tcPr anchor="ctr"/>
                </a:tc>
                <a:tc>
                  <a:txBody>
                    <a:bodyPr/>
                    <a:lstStyle/>
                    <a:p>
                      <a:pPr algn="ctr"/>
                      <a:r>
                        <a:rPr lang="en-US" sz="1100" dirty="0" smtClean="0">
                          <a:latin typeface="Arial Narrow" pitchFamily="34" charset="0"/>
                        </a:rPr>
                        <a:t>2.19 µA</a:t>
                      </a:r>
                      <a:endParaRPr lang="en-US" sz="1100" dirty="0">
                        <a:latin typeface="Arial Narrow" pitchFamily="34" charset="0"/>
                      </a:endParaRPr>
                    </a:p>
                  </a:txBody>
                  <a:tcPr anchor="ctr"/>
                </a:tc>
              </a:tr>
              <a:tr h="0">
                <a:tc>
                  <a:txBody>
                    <a:bodyPr/>
                    <a:lstStyle/>
                    <a:p>
                      <a:pPr algn="ctr"/>
                      <a:r>
                        <a:rPr lang="en-US" sz="1100" b="1" dirty="0" smtClean="0">
                          <a:solidFill>
                            <a:schemeClr val="bg1"/>
                          </a:solidFill>
                        </a:rPr>
                        <a:t>VLL</a:t>
                      </a:r>
                      <a:r>
                        <a:rPr lang="en-US" sz="1100" b="1" baseline="0" dirty="0" smtClean="0">
                          <a:solidFill>
                            <a:schemeClr val="bg1"/>
                          </a:solidFill>
                        </a:rPr>
                        <a:t> Stop 2 </a:t>
                      </a:r>
                      <a:r>
                        <a:rPr lang="en-US" sz="1000" b="1" baseline="0" dirty="0" smtClean="0">
                          <a:solidFill>
                            <a:schemeClr val="bg1"/>
                          </a:solidFill>
                        </a:rPr>
                        <a:t>(VLLS2)</a:t>
                      </a:r>
                      <a:endParaRPr lang="en-US" sz="1100" b="1" dirty="0">
                        <a:solidFill>
                          <a:schemeClr val="bg1"/>
                        </a:solidFill>
                      </a:endParaRPr>
                    </a:p>
                  </a:txBody>
                  <a:tcPr anchor="ctr">
                    <a:solidFill>
                      <a:schemeClr val="accent1"/>
                    </a:solidFill>
                  </a:tcPr>
                </a:tc>
                <a:tc>
                  <a:txBody>
                    <a:bodyPr/>
                    <a:lstStyle/>
                    <a:p>
                      <a:r>
                        <a:rPr lang="en-US" sz="1100" dirty="0" smtClean="0">
                          <a:latin typeface="Arial Narrow" pitchFamily="34" charset="0"/>
                        </a:rPr>
                        <a:t>Similar to VLL Stop 3, with only partial system RAM retention. </a:t>
                      </a:r>
                      <a:r>
                        <a:rPr lang="en-US" sz="1100" dirty="0" err="1" smtClean="0">
                          <a:latin typeface="Arial Narrow" pitchFamily="34" charset="0"/>
                        </a:rPr>
                        <a:t>FlexRAM</a:t>
                      </a:r>
                      <a:r>
                        <a:rPr lang="en-US" sz="1100" dirty="0" smtClean="0">
                          <a:latin typeface="Arial Narrow" pitchFamily="34" charset="0"/>
                        </a:rPr>
                        <a:t> contents can optionally be retained.</a:t>
                      </a:r>
                    </a:p>
                  </a:txBody>
                  <a:tcPr anchor="ctr"/>
                </a:tc>
                <a:tc>
                  <a:txBody>
                    <a:bodyPr/>
                    <a:lstStyle/>
                    <a:p>
                      <a:pPr algn="ctr"/>
                      <a:r>
                        <a:rPr lang="en-US" sz="1100" dirty="0" smtClean="0">
                          <a:latin typeface="Arial Narrow" pitchFamily="34" charset="0"/>
                        </a:rPr>
                        <a:t>1.77 µA</a:t>
                      </a:r>
                      <a:endParaRPr lang="en-US" sz="1100" dirty="0">
                        <a:latin typeface="Arial Narrow" pitchFamily="34" charset="0"/>
                      </a:endParaRPr>
                    </a:p>
                  </a:txBody>
                  <a:tcPr anchor="ctr"/>
                </a:tc>
              </a:tr>
              <a:tr h="0">
                <a:tc>
                  <a:txBody>
                    <a:bodyPr/>
                    <a:lstStyle/>
                    <a:p>
                      <a:pPr algn="ctr"/>
                      <a:r>
                        <a:rPr lang="en-US" sz="1100" b="1" dirty="0" smtClean="0">
                          <a:solidFill>
                            <a:schemeClr val="bg1"/>
                          </a:solidFill>
                        </a:rPr>
                        <a:t>VLL</a:t>
                      </a:r>
                      <a:r>
                        <a:rPr lang="en-US" sz="1100" b="1" baseline="0" dirty="0" smtClean="0">
                          <a:solidFill>
                            <a:schemeClr val="bg1"/>
                          </a:solidFill>
                        </a:rPr>
                        <a:t> Stop 1</a:t>
                      </a:r>
                    </a:p>
                    <a:p>
                      <a:pPr algn="ctr"/>
                      <a:r>
                        <a:rPr lang="en-US" sz="1000" b="1" baseline="0" dirty="0" smtClean="0">
                          <a:solidFill>
                            <a:schemeClr val="bg1"/>
                          </a:solidFill>
                        </a:rPr>
                        <a:t>(VLLS1)</a:t>
                      </a:r>
                      <a:endParaRPr lang="en-US" sz="1000" b="1" dirty="0">
                        <a:solidFill>
                          <a:schemeClr val="bg1"/>
                        </a:solidFill>
                      </a:endParaRPr>
                    </a:p>
                  </a:txBody>
                  <a:tcPr anchor="ctr">
                    <a:solidFill>
                      <a:schemeClr val="accent1"/>
                    </a:solidFill>
                  </a:tcPr>
                </a:tc>
                <a:tc>
                  <a:txBody>
                    <a:bodyPr/>
                    <a:lstStyle/>
                    <a:p>
                      <a:r>
                        <a:rPr lang="en-US" sz="1100" dirty="0" smtClean="0">
                          <a:latin typeface="Arial Narrow" pitchFamily="34" charset="0"/>
                        </a:rPr>
                        <a:t>Similar to VLL Stop 3, with only 32 byte register file retention.</a:t>
                      </a:r>
                    </a:p>
                  </a:txBody>
                  <a:tcPr anchor="ctr"/>
                </a:tc>
                <a:tc>
                  <a:txBody>
                    <a:bodyPr/>
                    <a:lstStyle/>
                    <a:p>
                      <a:pPr algn="ctr"/>
                      <a:r>
                        <a:rPr lang="en-US" sz="1100" dirty="0" smtClean="0">
                          <a:latin typeface="Arial Narrow" pitchFamily="34" charset="0"/>
                        </a:rPr>
                        <a:t>1.03</a:t>
                      </a:r>
                      <a:r>
                        <a:rPr lang="en-US" sz="1100" baseline="0" dirty="0" smtClean="0">
                          <a:latin typeface="Arial Narrow" pitchFamily="34" charset="0"/>
                        </a:rPr>
                        <a:t> </a:t>
                      </a:r>
                      <a:r>
                        <a:rPr lang="en-US" sz="1100" dirty="0" smtClean="0">
                          <a:latin typeface="Arial Narrow" pitchFamily="34" charset="0"/>
                        </a:rPr>
                        <a:t>µA</a:t>
                      </a:r>
                      <a:endParaRPr lang="en-US" sz="1100" dirty="0">
                        <a:latin typeface="Arial Narrow" pitchFamily="34" charset="0"/>
                      </a:endParaRPr>
                    </a:p>
                  </a:txBody>
                  <a:tcPr anchor="ctr"/>
                </a:tc>
              </a:tr>
              <a:tr h="381691">
                <a:tc>
                  <a:txBody>
                    <a:bodyPr/>
                    <a:lstStyle/>
                    <a:p>
                      <a:pPr algn="ctr"/>
                      <a:r>
                        <a:rPr lang="en-US" sz="1000" b="1" dirty="0" smtClean="0">
                          <a:solidFill>
                            <a:schemeClr val="bg1"/>
                          </a:solidFill>
                        </a:rPr>
                        <a:t>VLL Stop 0</a:t>
                      </a:r>
                    </a:p>
                    <a:p>
                      <a:pPr algn="ctr"/>
                      <a:r>
                        <a:rPr lang="en-US" sz="1000" b="1" dirty="0" smtClean="0">
                          <a:solidFill>
                            <a:schemeClr val="bg1"/>
                          </a:solidFill>
                        </a:rPr>
                        <a:t>(VLLS0)</a:t>
                      </a:r>
                      <a:endParaRPr lang="en-US" sz="1000" b="1" dirty="0">
                        <a:solidFill>
                          <a:schemeClr val="bg1"/>
                        </a:solidFill>
                      </a:endParaRPr>
                    </a:p>
                  </a:txBody>
                  <a:tcPr anchor="ctr">
                    <a:solidFill>
                      <a:schemeClr val="accent1"/>
                    </a:solidFill>
                  </a:tcPr>
                </a:tc>
                <a:tc>
                  <a:txBody>
                    <a:bodyPr/>
                    <a:lstStyle/>
                    <a:p>
                      <a:r>
                        <a:rPr lang="en-US" sz="1100" dirty="0" smtClean="0">
                          <a:latin typeface="Arial Narrow" pitchFamily="34" charset="0"/>
                        </a:rPr>
                        <a:t>Lowest power mode. Similar to VLL Stop 1, 32 byte register file retention only. LLWU, RTC can be operational. All SRAM powered off. Additionally, the 1kHz LPO clock is disabled.</a:t>
                      </a:r>
                    </a:p>
                    <a:p>
                      <a:pPr>
                        <a:buFont typeface="Arial" pitchFamily="34" charset="0"/>
                        <a:buChar char="•"/>
                      </a:pPr>
                      <a:r>
                        <a:rPr lang="en-US" sz="1100" baseline="0" dirty="0" smtClean="0">
                          <a:latin typeface="Arial Narrow" pitchFamily="34" charset="0"/>
                        </a:rPr>
                        <a:t> POR </a:t>
                      </a:r>
                      <a:r>
                        <a:rPr lang="en-US" sz="1100" dirty="0" smtClean="0">
                          <a:latin typeface="Arial Narrow" pitchFamily="34" charset="0"/>
                        </a:rPr>
                        <a:t>enabled</a:t>
                      </a:r>
                    </a:p>
                    <a:p>
                      <a:pPr>
                        <a:buFont typeface="Arial" pitchFamily="34" charset="0"/>
                        <a:buChar char="•"/>
                      </a:pPr>
                      <a:r>
                        <a:rPr lang="en-US" sz="1100" dirty="0" smtClean="0">
                          <a:latin typeface="Arial Narrow" pitchFamily="34" charset="0"/>
                        </a:rPr>
                        <a:t> POR </a:t>
                      </a:r>
                      <a:r>
                        <a:rPr lang="en-US" sz="1100" baseline="0" dirty="0" smtClean="0">
                          <a:latin typeface="Arial Narrow" pitchFamily="34" charset="0"/>
                        </a:rPr>
                        <a:t>disabled</a:t>
                      </a:r>
                      <a:endParaRPr lang="en-US" sz="1100" dirty="0" smtClean="0">
                        <a:latin typeface="Arial Narrow" pitchFamily="34" charset="0"/>
                      </a:endParaRPr>
                    </a:p>
                  </a:txBody>
                  <a:tcPr anchor="ctr"/>
                </a:tc>
                <a:tc>
                  <a:txBody>
                    <a:bodyPr/>
                    <a:lstStyle/>
                    <a:p>
                      <a:pPr algn="ctr"/>
                      <a:endParaRPr lang="en-US" sz="1100" dirty="0" smtClean="0">
                        <a:latin typeface="Arial Narrow" pitchFamily="34" charset="0"/>
                      </a:endParaRPr>
                    </a:p>
                    <a:p>
                      <a:pPr algn="ctr"/>
                      <a:endParaRPr lang="en-US" sz="1100" dirty="0" smtClean="0">
                        <a:latin typeface="Arial Narrow" pitchFamily="34" charset="0"/>
                      </a:endParaRPr>
                    </a:p>
                    <a:p>
                      <a:pPr algn="ctr"/>
                      <a:r>
                        <a:rPr lang="en-US" sz="1100" dirty="0" smtClean="0">
                          <a:latin typeface="Arial Narrow" pitchFamily="34" charset="0"/>
                        </a:rPr>
                        <a:t>543 </a:t>
                      </a:r>
                      <a:r>
                        <a:rPr lang="en-US" sz="1100" dirty="0" err="1" smtClean="0">
                          <a:latin typeface="Arial Narrow" pitchFamily="34" charset="0"/>
                        </a:rPr>
                        <a:t>nA</a:t>
                      </a:r>
                      <a:endParaRPr lang="en-US" sz="1100" dirty="0" smtClean="0">
                        <a:latin typeface="Arial Narrow" pitchFamily="34" charset="0"/>
                      </a:endParaRPr>
                    </a:p>
                    <a:p>
                      <a:pPr algn="ctr"/>
                      <a:r>
                        <a:rPr lang="en-US" sz="1100" dirty="0" smtClean="0">
                          <a:latin typeface="Arial Narrow" pitchFamily="34" charset="0"/>
                        </a:rPr>
                        <a:t>359 </a:t>
                      </a:r>
                      <a:r>
                        <a:rPr lang="en-US" sz="1100" dirty="0" err="1" smtClean="0">
                          <a:latin typeface="Arial Narrow" pitchFamily="34" charset="0"/>
                        </a:rPr>
                        <a:t>nA</a:t>
                      </a:r>
                      <a:endParaRPr lang="en-US" sz="1100" dirty="0">
                        <a:latin typeface="Arial Narrow" pitchFamily="34" charset="0"/>
                      </a:endParaRPr>
                    </a:p>
                  </a:txBody>
                  <a:tcPr anchor="ctr"/>
                </a:tc>
              </a:tr>
            </a:tbl>
          </a:graphicData>
        </a:graphic>
      </p:graphicFrame>
      <p:sp>
        <p:nvSpPr>
          <p:cNvPr id="8" name="Rectangle 7"/>
          <p:cNvSpPr/>
          <p:nvPr/>
        </p:nvSpPr>
        <p:spPr>
          <a:xfrm>
            <a:off x="508000" y="1362074"/>
            <a:ext cx="45719" cy="949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001" y="2378075"/>
            <a:ext cx="50799" cy="11271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0700" y="3575049"/>
            <a:ext cx="45719" cy="3092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104367" y="1676257"/>
            <a:ext cx="952502" cy="292388"/>
          </a:xfrm>
          <a:prstGeom prst="rect">
            <a:avLst/>
          </a:prstGeom>
          <a:noFill/>
        </p:spPr>
        <p:txBody>
          <a:bodyPr wrap="square" rtlCol="0">
            <a:spAutoFit/>
          </a:bodyPr>
          <a:lstStyle/>
          <a:p>
            <a:pPr algn="ctr"/>
            <a:r>
              <a:rPr lang="en-US" sz="1300" b="1" dirty="0" smtClean="0"/>
              <a:t>RUN</a:t>
            </a:r>
            <a:endParaRPr lang="en-US" sz="1300" b="1" dirty="0"/>
          </a:p>
        </p:txBody>
      </p:sp>
      <p:sp>
        <p:nvSpPr>
          <p:cNvPr id="12" name="TextBox 11"/>
          <p:cNvSpPr txBox="1"/>
          <p:nvPr/>
        </p:nvSpPr>
        <p:spPr>
          <a:xfrm rot="16200000">
            <a:off x="-262076" y="2762354"/>
            <a:ext cx="1233527" cy="302969"/>
          </a:xfrm>
          <a:prstGeom prst="rect">
            <a:avLst/>
          </a:prstGeom>
          <a:noFill/>
        </p:spPr>
        <p:txBody>
          <a:bodyPr wrap="square" rtlCol="0">
            <a:spAutoFit/>
          </a:bodyPr>
          <a:lstStyle/>
          <a:p>
            <a:pPr algn="ctr"/>
            <a:r>
              <a:rPr lang="en-US" sz="1300" b="1" dirty="0" smtClean="0"/>
              <a:t>SLEEP</a:t>
            </a:r>
            <a:endParaRPr lang="en-US" sz="1300" b="1" dirty="0"/>
          </a:p>
        </p:txBody>
      </p:sp>
      <p:sp>
        <p:nvSpPr>
          <p:cNvPr id="13" name="TextBox 12"/>
          <p:cNvSpPr txBox="1"/>
          <p:nvPr/>
        </p:nvSpPr>
        <p:spPr>
          <a:xfrm rot="16200000">
            <a:off x="-1068988" y="4900012"/>
            <a:ext cx="2857500" cy="296476"/>
          </a:xfrm>
          <a:prstGeom prst="rect">
            <a:avLst/>
          </a:prstGeom>
          <a:noFill/>
        </p:spPr>
        <p:txBody>
          <a:bodyPr wrap="square" rtlCol="0">
            <a:spAutoFit/>
          </a:bodyPr>
          <a:lstStyle/>
          <a:p>
            <a:pPr algn="ctr"/>
            <a:r>
              <a:rPr lang="en-US" sz="1300" b="1" dirty="0" smtClean="0"/>
              <a:t>DEEP SLEEP</a:t>
            </a:r>
            <a:endParaRPr lang="en-US" sz="1300" b="1" dirty="0"/>
          </a:p>
        </p:txBody>
      </p:sp>
      <p:pic>
        <p:nvPicPr>
          <p:cNvPr id="14" name="Picture 57"/>
          <p:cNvPicPr>
            <a:picLocks noChangeAspect="1" noChangeArrowheads="1"/>
          </p:cNvPicPr>
          <p:nvPr/>
        </p:nvPicPr>
        <p:blipFill>
          <a:blip r:embed="rId3" cstate="print">
            <a:lum bright="24000"/>
            <a:extLst>
              <a:ext uri="{28A0092B-C50C-407E-A947-70E740481C1C}">
                <a14:useLocalDpi xmlns:a14="http://schemas.microsoft.com/office/drawing/2010/main" val="0"/>
              </a:ext>
            </a:extLst>
          </a:blip>
          <a:srcRect r="-420"/>
          <a:stretch>
            <a:fillRect/>
          </a:stretch>
        </p:blipFill>
        <p:spPr bwMode="gray">
          <a:xfrm>
            <a:off x="937926" y="5941926"/>
            <a:ext cx="7463124" cy="18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icons.iconarchive.com/icons/oxygen-icons.org/oxygen/128/Status-battery-charging-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3411" y="123485"/>
            <a:ext cx="724239" cy="72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1070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49235" y="1535172"/>
            <a:ext cx="2512142" cy="3711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 name="Group 44"/>
          <p:cNvGrpSpPr>
            <a:grpSpLocks/>
          </p:cNvGrpSpPr>
          <p:nvPr/>
        </p:nvGrpSpPr>
        <p:grpSpPr bwMode="auto">
          <a:xfrm>
            <a:off x="843349" y="1459440"/>
            <a:ext cx="6068336" cy="3786824"/>
            <a:chOff x="303639" y="1026358"/>
            <a:chExt cx="8092046" cy="2144349"/>
          </a:xfrm>
        </p:grpSpPr>
        <p:cxnSp>
          <p:nvCxnSpPr>
            <p:cNvPr id="12" name="Straight Arrow Connector 11"/>
            <p:cNvCxnSpPr/>
            <p:nvPr/>
          </p:nvCxnSpPr>
          <p:spPr>
            <a:xfrm>
              <a:off x="303639" y="3170706"/>
              <a:ext cx="8092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03639" y="1026358"/>
              <a:ext cx="9328" cy="2144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flipV="1">
            <a:off x="3363911" y="1539341"/>
            <a:ext cx="0" cy="370332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955116" y="1539341"/>
            <a:ext cx="0" cy="370332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61377" y="5275557"/>
            <a:ext cx="1593739" cy="219291"/>
          </a:xfrm>
          <a:prstGeom prst="rect">
            <a:avLst/>
          </a:prstGeom>
          <a:noFill/>
        </p:spPr>
        <p:txBody>
          <a:bodyPr wrap="square" rtlCol="0">
            <a:spAutoFit/>
          </a:bodyPr>
          <a:lstStyle/>
          <a:p>
            <a:pPr algn="ctr"/>
            <a:r>
              <a:rPr lang="en-US" sz="825" b="1" dirty="0">
                <a:solidFill>
                  <a:prstClr val="black"/>
                </a:solidFill>
                <a:latin typeface="Calibri" panose="020F0502020204030204" pitchFamily="34" charset="0"/>
                <a:ea typeface="ＭＳ Ｐゴシック" pitchFamily="50" charset="-128"/>
              </a:rPr>
              <a:t>1H</a:t>
            </a:r>
            <a:endParaRPr lang="en-US" sz="1500" b="1" dirty="0">
              <a:solidFill>
                <a:prstClr val="black"/>
              </a:solidFill>
              <a:latin typeface="Calibri" panose="020F0502020204030204" pitchFamily="34" charset="0"/>
              <a:ea typeface="ＭＳ Ｐゴシック" pitchFamily="50" charset="-128"/>
            </a:endParaRPr>
          </a:p>
        </p:txBody>
      </p:sp>
      <p:sp>
        <p:nvSpPr>
          <p:cNvPr id="26" name="TextBox 25"/>
          <p:cNvSpPr txBox="1"/>
          <p:nvPr/>
        </p:nvSpPr>
        <p:spPr>
          <a:xfrm>
            <a:off x="4955116" y="5275557"/>
            <a:ext cx="1680503" cy="219291"/>
          </a:xfrm>
          <a:prstGeom prst="rect">
            <a:avLst/>
          </a:prstGeom>
          <a:noFill/>
        </p:spPr>
        <p:txBody>
          <a:bodyPr wrap="square" rtlCol="0">
            <a:spAutoFit/>
          </a:bodyPr>
          <a:lstStyle/>
          <a:p>
            <a:pPr algn="ctr"/>
            <a:r>
              <a:rPr lang="en-US" sz="825" b="1" dirty="0">
                <a:solidFill>
                  <a:prstClr val="black"/>
                </a:solidFill>
                <a:latin typeface="Calibri" panose="020F0502020204030204" pitchFamily="34" charset="0"/>
                <a:ea typeface="ＭＳ Ｐゴシック" pitchFamily="50" charset="-128"/>
              </a:rPr>
              <a:t>2H</a:t>
            </a:r>
            <a:endParaRPr lang="en-US" sz="1500" b="1" dirty="0">
              <a:solidFill>
                <a:prstClr val="black"/>
              </a:solidFill>
              <a:latin typeface="Calibri" panose="020F0502020204030204" pitchFamily="34" charset="0"/>
              <a:ea typeface="ＭＳ Ｐゴシック" pitchFamily="50" charset="-128"/>
            </a:endParaRPr>
          </a:p>
        </p:txBody>
      </p:sp>
      <p:sp>
        <p:nvSpPr>
          <p:cNvPr id="62" name="AutoShape 43"/>
          <p:cNvSpPr>
            <a:spLocks noChangeArrowheads="1"/>
          </p:cNvSpPr>
          <p:nvPr/>
        </p:nvSpPr>
        <p:spPr bwMode="auto">
          <a:xfrm>
            <a:off x="974167" y="3659051"/>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KW21D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256kB/32kB</a:t>
            </a:r>
          </a:p>
        </p:txBody>
      </p:sp>
      <p:sp>
        <p:nvSpPr>
          <p:cNvPr id="145" name="AutoShape 43"/>
          <p:cNvSpPr>
            <a:spLocks noChangeArrowheads="1"/>
          </p:cNvSpPr>
          <p:nvPr/>
        </p:nvSpPr>
        <p:spPr bwMode="auto">
          <a:xfrm>
            <a:off x="974167" y="3254207"/>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KW21D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512kB/64kB</a:t>
            </a:r>
          </a:p>
        </p:txBody>
      </p:sp>
      <p:sp>
        <p:nvSpPr>
          <p:cNvPr id="155" name="AutoShape 43"/>
          <p:cNvSpPr>
            <a:spLocks noChangeArrowheads="1"/>
          </p:cNvSpPr>
          <p:nvPr/>
        </p:nvSpPr>
        <p:spPr bwMode="auto">
          <a:xfrm>
            <a:off x="974167" y="2857069"/>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KW22D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512kB/64kB</a:t>
            </a:r>
          </a:p>
        </p:txBody>
      </p:sp>
      <p:sp>
        <p:nvSpPr>
          <p:cNvPr id="160" name="AutoShape 43"/>
          <p:cNvSpPr>
            <a:spLocks noChangeArrowheads="1"/>
          </p:cNvSpPr>
          <p:nvPr/>
        </p:nvSpPr>
        <p:spPr bwMode="auto">
          <a:xfrm>
            <a:off x="974167" y="2452226"/>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KW22D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512kB/64kB</a:t>
            </a:r>
          </a:p>
        </p:txBody>
      </p:sp>
      <p:sp>
        <p:nvSpPr>
          <p:cNvPr id="98" name="Rectangle 37"/>
          <p:cNvSpPr>
            <a:spLocks noChangeArrowheads="1"/>
          </p:cNvSpPr>
          <p:nvPr/>
        </p:nvSpPr>
        <p:spPr bwMode="auto">
          <a:xfrm>
            <a:off x="8202606" y="3409854"/>
            <a:ext cx="571500" cy="171450"/>
          </a:xfrm>
          <a:prstGeom prst="rect">
            <a:avLst/>
          </a:prstGeom>
          <a:solidFill>
            <a:schemeClr val="bg1"/>
          </a:solidFill>
          <a:ln w="9525">
            <a:solidFill>
              <a:schemeClr val="tx1"/>
            </a:solidFill>
            <a:miter lim="800000"/>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Production</a:t>
            </a:r>
          </a:p>
        </p:txBody>
      </p:sp>
      <p:sp>
        <p:nvSpPr>
          <p:cNvPr id="99" name="AutoShape 38"/>
          <p:cNvSpPr>
            <a:spLocks noChangeArrowheads="1"/>
          </p:cNvSpPr>
          <p:nvPr/>
        </p:nvSpPr>
        <p:spPr bwMode="auto">
          <a:xfrm>
            <a:off x="8202606" y="2640710"/>
            <a:ext cx="571500" cy="171450"/>
          </a:xfrm>
          <a:prstGeom prst="roundRect">
            <a:avLst>
              <a:gd name="adj" fmla="val 50000"/>
            </a:avLst>
          </a:prstGeom>
          <a:solidFill>
            <a:schemeClr val="bg1"/>
          </a:solidFill>
          <a:ln w="9525">
            <a:solidFill>
              <a:schemeClr val="tx1"/>
            </a:solidFill>
            <a:round/>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Concept</a:t>
            </a:r>
          </a:p>
        </p:txBody>
      </p:sp>
      <p:sp>
        <p:nvSpPr>
          <p:cNvPr id="100" name="AutoShape 42"/>
          <p:cNvSpPr>
            <a:spLocks noChangeArrowheads="1"/>
          </p:cNvSpPr>
          <p:nvPr/>
        </p:nvSpPr>
        <p:spPr bwMode="auto">
          <a:xfrm>
            <a:off x="8174031" y="2896696"/>
            <a:ext cx="628650" cy="173831"/>
          </a:xfrm>
          <a:prstGeom prst="octagon">
            <a:avLst>
              <a:gd name="adj" fmla="val 50000"/>
            </a:avLst>
          </a:prstGeom>
          <a:solidFill>
            <a:schemeClr val="bg1"/>
          </a:solidFill>
          <a:ln w="9525">
            <a:solidFill>
              <a:schemeClr val="tx1"/>
            </a:solidFill>
            <a:miter lim="800000"/>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Planning</a:t>
            </a:r>
          </a:p>
        </p:txBody>
      </p:sp>
      <p:sp>
        <p:nvSpPr>
          <p:cNvPr id="101" name="AutoShape 43"/>
          <p:cNvSpPr>
            <a:spLocks noChangeArrowheads="1"/>
          </p:cNvSpPr>
          <p:nvPr/>
        </p:nvSpPr>
        <p:spPr bwMode="auto">
          <a:xfrm>
            <a:off x="8174031" y="3155061"/>
            <a:ext cx="628650" cy="169069"/>
          </a:xfrm>
          <a:prstGeom prst="parallelogram">
            <a:avLst>
              <a:gd name="adj" fmla="val 24995"/>
            </a:avLst>
          </a:prstGeom>
          <a:solidFill>
            <a:schemeClr val="bg1"/>
          </a:solidFill>
          <a:ln w="9525">
            <a:solidFill>
              <a:schemeClr val="tx1"/>
            </a:solidFill>
            <a:miter lim="800000"/>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Execution</a:t>
            </a:r>
          </a:p>
        </p:txBody>
      </p:sp>
      <p:sp>
        <p:nvSpPr>
          <p:cNvPr id="102" name="TextBox 101"/>
          <p:cNvSpPr txBox="1"/>
          <p:nvPr/>
        </p:nvSpPr>
        <p:spPr>
          <a:xfrm>
            <a:off x="4268581" y="5466576"/>
            <a:ext cx="1395524" cy="346243"/>
          </a:xfrm>
          <a:prstGeom prst="rect">
            <a:avLst/>
          </a:prstGeom>
          <a:noFill/>
        </p:spPr>
        <p:txBody>
          <a:bodyPr wrap="square" lIns="68573" tIns="34287" rIns="68573" bIns="34287" rtlCol="0">
            <a:spAutoFit/>
          </a:bodyPr>
          <a:lstStyle/>
          <a:p>
            <a:pPr algn="ctr"/>
            <a:r>
              <a:rPr lang="en-GB" b="1" dirty="0" smtClean="0">
                <a:solidFill>
                  <a:prstClr val="black"/>
                </a:solidFill>
                <a:latin typeface="Calibri" panose="020F0502020204030204" pitchFamily="34" charset="0"/>
                <a:ea typeface="ＭＳ Ｐゴシック" pitchFamily="50" charset="-128"/>
              </a:rPr>
              <a:t>2016</a:t>
            </a:r>
            <a:endParaRPr lang="en-GB" b="1" dirty="0">
              <a:solidFill>
                <a:prstClr val="black"/>
              </a:solidFill>
              <a:latin typeface="Calibri" panose="020F0502020204030204" pitchFamily="34" charset="0"/>
              <a:ea typeface="ＭＳ Ｐゴシック" pitchFamily="50" charset="-128"/>
            </a:endParaRPr>
          </a:p>
        </p:txBody>
      </p:sp>
      <p:sp>
        <p:nvSpPr>
          <p:cNvPr id="107" name="TextBox 106"/>
          <p:cNvSpPr txBox="1"/>
          <p:nvPr/>
        </p:nvSpPr>
        <p:spPr>
          <a:xfrm>
            <a:off x="1411235" y="5258247"/>
            <a:ext cx="1723007" cy="230826"/>
          </a:xfrm>
          <a:prstGeom prst="rect">
            <a:avLst/>
          </a:prstGeom>
          <a:noFill/>
        </p:spPr>
        <p:txBody>
          <a:bodyPr wrap="square" lIns="68573" tIns="34287" rIns="68573" bIns="34287" rtlCol="0">
            <a:spAutoFit/>
          </a:bodyPr>
          <a:lstStyle/>
          <a:p>
            <a:pPr algn="ctr"/>
            <a:r>
              <a:rPr lang="en-GB" sz="1050" b="1" dirty="0">
                <a:solidFill>
                  <a:prstClr val="black"/>
                </a:solidFill>
                <a:latin typeface="Calibri" panose="020F0502020204030204" pitchFamily="34" charset="0"/>
                <a:ea typeface="ＭＳ Ｐゴシック" pitchFamily="50" charset="-128"/>
              </a:rPr>
              <a:t>Existing</a:t>
            </a:r>
          </a:p>
        </p:txBody>
      </p:sp>
      <p:sp>
        <p:nvSpPr>
          <p:cNvPr id="52" name="AutoShape 43"/>
          <p:cNvSpPr>
            <a:spLocks noChangeArrowheads="1"/>
          </p:cNvSpPr>
          <p:nvPr/>
        </p:nvSpPr>
        <p:spPr bwMode="auto">
          <a:xfrm>
            <a:off x="4590124" y="3586649"/>
            <a:ext cx="1076475" cy="361414"/>
          </a:xfrm>
          <a:prstGeom prst="flowChartInputOutpu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KW21Z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Up to 512kB/128kB</a:t>
            </a:r>
          </a:p>
        </p:txBody>
      </p:sp>
      <p:sp>
        <p:nvSpPr>
          <p:cNvPr id="54" name="TextBox 53"/>
          <p:cNvSpPr txBox="1"/>
          <p:nvPr/>
        </p:nvSpPr>
        <p:spPr>
          <a:xfrm rot="16200000">
            <a:off x="-100906" y="2326008"/>
            <a:ext cx="1750723" cy="230826"/>
          </a:xfrm>
          <a:prstGeom prst="rect">
            <a:avLst/>
          </a:prstGeom>
          <a:noFill/>
        </p:spPr>
        <p:txBody>
          <a:bodyPr wrap="square" lIns="68573" tIns="34287" rIns="68573" bIns="34287" rtlCol="0">
            <a:spAutoFit/>
          </a:bodyPr>
          <a:lstStyle/>
          <a:p>
            <a:pPr algn="ctr"/>
            <a:r>
              <a:rPr lang="en-GB" sz="1050" b="1" dirty="0">
                <a:solidFill>
                  <a:prstClr val="black"/>
                </a:solidFill>
                <a:latin typeface="Calibri" panose="020F0502020204030204" pitchFamily="34" charset="0"/>
                <a:cs typeface="Calibri" pitchFamily="34" charset="0"/>
              </a:rPr>
              <a:t>Performance, Integration</a:t>
            </a:r>
          </a:p>
        </p:txBody>
      </p:sp>
      <p:sp>
        <p:nvSpPr>
          <p:cNvPr id="61" name="AutoShape 43"/>
          <p:cNvSpPr>
            <a:spLocks noChangeArrowheads="1"/>
          </p:cNvSpPr>
          <p:nvPr/>
        </p:nvSpPr>
        <p:spPr bwMode="auto">
          <a:xfrm>
            <a:off x="2515021" y="4534095"/>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KW20Z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160kB/20kB</a:t>
            </a:r>
          </a:p>
        </p:txBody>
      </p:sp>
      <p:sp>
        <p:nvSpPr>
          <p:cNvPr id="63" name="AutoShape 43"/>
          <p:cNvSpPr>
            <a:spLocks noChangeArrowheads="1"/>
          </p:cNvSpPr>
          <p:nvPr/>
        </p:nvSpPr>
        <p:spPr bwMode="auto">
          <a:xfrm>
            <a:off x="2515021" y="4136615"/>
            <a:ext cx="685800" cy="361414"/>
          </a:xfrm>
          <a:prstGeom prst="rect">
            <a:avLst/>
          </a:prstGeom>
          <a:solidFill>
            <a:schemeClr val="accent1">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KW30Z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160kB/20kB</a:t>
            </a:r>
          </a:p>
        </p:txBody>
      </p:sp>
      <p:sp>
        <p:nvSpPr>
          <p:cNvPr id="64" name="AutoShape 43"/>
          <p:cNvSpPr>
            <a:spLocks noChangeArrowheads="1"/>
          </p:cNvSpPr>
          <p:nvPr/>
        </p:nvSpPr>
        <p:spPr bwMode="auto">
          <a:xfrm>
            <a:off x="2521442" y="3739136"/>
            <a:ext cx="685800" cy="361414"/>
          </a:xfrm>
          <a:prstGeom prst="rect">
            <a:avLst/>
          </a:prstGeom>
          <a:solidFill>
            <a:schemeClr val="bg2">
              <a:lumMod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KW40Z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160kB/20kB</a:t>
            </a:r>
          </a:p>
        </p:txBody>
      </p:sp>
      <p:sp>
        <p:nvSpPr>
          <p:cNvPr id="67" name="AutoShape 43"/>
          <p:cNvSpPr>
            <a:spLocks noChangeArrowheads="1"/>
          </p:cNvSpPr>
          <p:nvPr/>
        </p:nvSpPr>
        <p:spPr bwMode="auto">
          <a:xfrm>
            <a:off x="4592352" y="2768570"/>
            <a:ext cx="1071753" cy="361414"/>
          </a:xfrm>
          <a:prstGeom prst="flowChartInputOutput">
            <a:avLst/>
          </a:prstGeom>
          <a:solidFill>
            <a:schemeClr val="bg2">
              <a:lumMod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KW41Z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Up to 512kB/128kB</a:t>
            </a:r>
          </a:p>
        </p:txBody>
      </p:sp>
      <p:sp>
        <p:nvSpPr>
          <p:cNvPr id="68" name="AutoShape 43"/>
          <p:cNvSpPr>
            <a:spLocks noChangeArrowheads="1"/>
          </p:cNvSpPr>
          <p:nvPr/>
        </p:nvSpPr>
        <p:spPr bwMode="auto">
          <a:xfrm>
            <a:off x="4590124" y="3175683"/>
            <a:ext cx="1076475" cy="361414"/>
          </a:xfrm>
          <a:prstGeom prst="flowChartInputOutput">
            <a:avLst/>
          </a:prstGeom>
          <a:solidFill>
            <a:schemeClr val="accent1">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KW31Z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Up to 512kB/128kB</a:t>
            </a:r>
          </a:p>
        </p:txBody>
      </p:sp>
      <p:sp>
        <p:nvSpPr>
          <p:cNvPr id="43" name="Title 1"/>
          <p:cNvSpPr>
            <a:spLocks noGrp="1"/>
          </p:cNvSpPr>
          <p:nvPr>
            <p:ph type="title"/>
          </p:nvPr>
        </p:nvSpPr>
        <p:spPr/>
        <p:txBody>
          <a:bodyPr/>
          <a:lstStyle/>
          <a:p>
            <a:pPr>
              <a:defRPr/>
            </a:pPr>
            <a:r>
              <a:rPr lang="en-US" dirty="0"/>
              <a:t>Kinetis 2.4GHz Wireless Connectivity Portfolio</a:t>
            </a:r>
          </a:p>
        </p:txBody>
      </p:sp>
      <p:sp>
        <p:nvSpPr>
          <p:cNvPr id="44" name="AutoShape 43"/>
          <p:cNvSpPr>
            <a:spLocks noChangeArrowheads="1"/>
          </p:cNvSpPr>
          <p:nvPr/>
        </p:nvSpPr>
        <p:spPr bwMode="auto">
          <a:xfrm>
            <a:off x="1472023" y="4816997"/>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MCR20A</a:t>
            </a:r>
          </a:p>
          <a:p>
            <a:pPr algn="ctr"/>
            <a:r>
              <a:rPr lang="en-US" sz="675" dirty="0">
                <a:solidFill>
                  <a:prstClr val="black"/>
                </a:solidFill>
                <a:latin typeface="Calibri" panose="020F0502020204030204" pitchFamily="34" charset="0"/>
              </a:rPr>
              <a:t>802.15.4</a:t>
            </a:r>
          </a:p>
          <a:p>
            <a:pPr algn="ctr"/>
            <a:r>
              <a:rPr lang="en-US" sz="675" dirty="0">
                <a:solidFill>
                  <a:prstClr val="black"/>
                </a:solidFill>
                <a:latin typeface="Calibri" panose="020F0502020204030204" pitchFamily="34" charset="0"/>
              </a:rPr>
              <a:t>Transceiver</a:t>
            </a:r>
          </a:p>
        </p:txBody>
      </p:sp>
      <p:cxnSp>
        <p:nvCxnSpPr>
          <p:cNvPr id="36" name="Straight Connector 35"/>
          <p:cNvCxnSpPr/>
          <p:nvPr/>
        </p:nvCxnSpPr>
        <p:spPr>
          <a:xfrm flipV="1">
            <a:off x="6635619" y="1539341"/>
            <a:ext cx="0" cy="370332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155223" y="4097705"/>
            <a:ext cx="674021" cy="300082"/>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a:spAutoFit/>
          </a:bodyPr>
          <a:lstStyle/>
          <a:p>
            <a:pPr algn="ctr">
              <a:spcBef>
                <a:spcPct val="3000"/>
              </a:spcBef>
              <a:spcAft>
                <a:spcPct val="3000"/>
              </a:spcAft>
              <a:buClr>
                <a:prstClr val="black"/>
              </a:buClr>
              <a:buSzPct val="80000"/>
              <a:defRPr/>
            </a:pPr>
            <a:r>
              <a:rPr lang="en-US" sz="675" dirty="0">
                <a:solidFill>
                  <a:prstClr val="black"/>
                </a:solidFill>
                <a:latin typeface="Calibri" panose="020F0502020204030204" pitchFamily="34" charset="0"/>
              </a:rPr>
              <a:t>BLE &amp; 802.15.4</a:t>
            </a:r>
          </a:p>
        </p:txBody>
      </p:sp>
      <p:sp>
        <p:nvSpPr>
          <p:cNvPr id="41" name="Rectangle 40"/>
          <p:cNvSpPr/>
          <p:nvPr/>
        </p:nvSpPr>
        <p:spPr>
          <a:xfrm>
            <a:off x="8155223" y="4353040"/>
            <a:ext cx="674021" cy="196208"/>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algn="ctr">
              <a:spcBef>
                <a:spcPct val="3000"/>
              </a:spcBef>
              <a:spcAft>
                <a:spcPct val="3000"/>
              </a:spcAft>
              <a:buClr>
                <a:prstClr val="black"/>
              </a:buClr>
              <a:buSzPct val="80000"/>
              <a:defRPr/>
            </a:pPr>
            <a:r>
              <a:rPr lang="en-US" sz="675" dirty="0">
                <a:solidFill>
                  <a:prstClr val="black"/>
                </a:solidFill>
                <a:latin typeface="Calibri" panose="020F0502020204030204" pitchFamily="34" charset="0"/>
              </a:rPr>
              <a:t>BLE</a:t>
            </a:r>
          </a:p>
        </p:txBody>
      </p:sp>
      <p:sp>
        <p:nvSpPr>
          <p:cNvPr id="4" name="Rectangle 3"/>
          <p:cNvSpPr/>
          <p:nvPr/>
        </p:nvSpPr>
        <p:spPr>
          <a:xfrm>
            <a:off x="8155222" y="4608374"/>
            <a:ext cx="674021" cy="196208"/>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pPr algn="ctr">
              <a:spcBef>
                <a:spcPct val="3000"/>
              </a:spcBef>
              <a:spcAft>
                <a:spcPct val="3000"/>
              </a:spcAft>
              <a:buClr>
                <a:prstClr val="black"/>
              </a:buClr>
              <a:buSzPct val="80000"/>
              <a:defRPr/>
            </a:pPr>
            <a:r>
              <a:rPr lang="en-US" sz="675" dirty="0">
                <a:solidFill>
                  <a:prstClr val="black"/>
                </a:solidFill>
                <a:latin typeface="Calibri" panose="020F0502020204030204" pitchFamily="34" charset="0"/>
              </a:rPr>
              <a:t>802.15.4</a:t>
            </a:r>
          </a:p>
        </p:txBody>
      </p:sp>
      <p:sp>
        <p:nvSpPr>
          <p:cNvPr id="6" name="TextBox 5"/>
          <p:cNvSpPr txBox="1"/>
          <p:nvPr/>
        </p:nvSpPr>
        <p:spPr>
          <a:xfrm>
            <a:off x="8151539" y="3805773"/>
            <a:ext cx="685800" cy="213766"/>
          </a:xfrm>
          <a:prstGeom prst="rect">
            <a:avLst/>
          </a:prstGeom>
          <a:noFill/>
        </p:spPr>
        <p:txBody>
          <a:bodyPr wrap="none" lIns="68580" tIns="34290" rIns="68580" rtlCol="0" anchor="t">
            <a:noAutofit/>
          </a:bodyPr>
          <a:lstStyle/>
          <a:p>
            <a:pPr algn="ctr"/>
            <a:r>
              <a:rPr lang="en-US" sz="675" b="1" dirty="0">
                <a:solidFill>
                  <a:srgbClr val="6A747D">
                    <a:lumMod val="50000"/>
                  </a:srgbClr>
                </a:solidFill>
                <a:latin typeface="Calibri" panose="020F0502020204030204" pitchFamily="34" charset="0"/>
              </a:rPr>
              <a:t>Wireless </a:t>
            </a:r>
          </a:p>
          <a:p>
            <a:pPr algn="ctr"/>
            <a:r>
              <a:rPr lang="en-US" sz="675" b="1" dirty="0">
                <a:solidFill>
                  <a:srgbClr val="6A747D">
                    <a:lumMod val="50000"/>
                  </a:srgbClr>
                </a:solidFill>
                <a:latin typeface="Calibri" panose="020F0502020204030204" pitchFamily="34" charset="0"/>
              </a:rPr>
              <a:t>Transceiver</a:t>
            </a:r>
          </a:p>
        </p:txBody>
      </p:sp>
      <p:sp>
        <p:nvSpPr>
          <p:cNvPr id="45" name="TextBox 44"/>
          <p:cNvSpPr txBox="1"/>
          <p:nvPr/>
        </p:nvSpPr>
        <p:spPr>
          <a:xfrm>
            <a:off x="8140837" y="2272538"/>
            <a:ext cx="685800" cy="213766"/>
          </a:xfrm>
          <a:prstGeom prst="rect">
            <a:avLst/>
          </a:prstGeom>
          <a:noFill/>
        </p:spPr>
        <p:txBody>
          <a:bodyPr wrap="none" lIns="68580" tIns="34290" rIns="68580" rtlCol="0" anchor="t">
            <a:noAutofit/>
          </a:bodyPr>
          <a:lstStyle/>
          <a:p>
            <a:pPr algn="ctr"/>
            <a:r>
              <a:rPr lang="en-US" sz="675" b="1" dirty="0">
                <a:solidFill>
                  <a:srgbClr val="6A747D">
                    <a:lumMod val="50000"/>
                  </a:srgbClr>
                </a:solidFill>
                <a:latin typeface="Calibri" panose="020F0502020204030204" pitchFamily="34" charset="0"/>
              </a:rPr>
              <a:t>Development </a:t>
            </a:r>
          </a:p>
          <a:p>
            <a:pPr algn="ctr"/>
            <a:r>
              <a:rPr lang="en-US" sz="675" b="1" dirty="0">
                <a:solidFill>
                  <a:srgbClr val="6A747D">
                    <a:lumMod val="50000"/>
                  </a:srgbClr>
                </a:solidFill>
                <a:latin typeface="Calibri" panose="020F0502020204030204" pitchFamily="34" charset="0"/>
              </a:rPr>
              <a:t>phase</a:t>
            </a:r>
          </a:p>
        </p:txBody>
      </p:sp>
      <p:sp>
        <p:nvSpPr>
          <p:cNvPr id="7" name="Rounded Rectangle 6"/>
          <p:cNvSpPr/>
          <p:nvPr/>
        </p:nvSpPr>
        <p:spPr>
          <a:xfrm>
            <a:off x="8044389" y="3805773"/>
            <a:ext cx="899720" cy="1089736"/>
          </a:xfrm>
          <a:prstGeom prst="roundRect">
            <a:avLst/>
          </a:prstGeom>
          <a:no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8" name="Rounded Rectangle 47"/>
          <p:cNvSpPr/>
          <p:nvPr/>
        </p:nvSpPr>
        <p:spPr>
          <a:xfrm>
            <a:off x="8038496" y="2249983"/>
            <a:ext cx="899720" cy="1389980"/>
          </a:xfrm>
          <a:prstGeom prst="roundRect">
            <a:avLst/>
          </a:prstGeom>
          <a:no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Rectangle 15"/>
          <p:cNvSpPr/>
          <p:nvPr/>
        </p:nvSpPr>
        <p:spPr>
          <a:xfrm>
            <a:off x="8376150" y="1697442"/>
            <a:ext cx="457177" cy="196208"/>
          </a:xfrm>
          <a:prstGeom prst="rect">
            <a:avLst/>
          </a:prstGeom>
        </p:spPr>
        <p:txBody>
          <a:bodyPr wrap="none">
            <a:spAutoFit/>
          </a:bodyPr>
          <a:lstStyle/>
          <a:p>
            <a:pPr algn="ct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BLE 4.1 </a:t>
            </a:r>
            <a:endParaRPr lang="en-US" sz="675" dirty="0">
              <a:solidFill>
                <a:prstClr val="black"/>
              </a:solidFill>
              <a:latin typeface="Calibri" panose="020F0502020204030204" pitchFamily="34" charset="0"/>
            </a:endParaRPr>
          </a:p>
        </p:txBody>
      </p:sp>
      <p:sp>
        <p:nvSpPr>
          <p:cNvPr id="17" name="Rectangle 16"/>
          <p:cNvSpPr/>
          <p:nvPr/>
        </p:nvSpPr>
        <p:spPr>
          <a:xfrm>
            <a:off x="8350682" y="1480490"/>
            <a:ext cx="431529" cy="196208"/>
          </a:xfrm>
          <a:prstGeom prst="rect">
            <a:avLst/>
          </a:prstGeom>
        </p:spPr>
        <p:txBody>
          <a:bodyPr wrap="none">
            <a:spAutoFit/>
          </a:bodyPr>
          <a:lstStyle/>
          <a:p>
            <a:pPr algn="ct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Thread</a:t>
            </a:r>
            <a:endParaRPr lang="en-US" sz="675" dirty="0">
              <a:solidFill>
                <a:prstClr val="black"/>
              </a:solidFill>
              <a:latin typeface="Calibri" panose="020F0502020204030204" pitchFamily="34" charset="0"/>
            </a:endParaRPr>
          </a:p>
        </p:txBody>
      </p:sp>
      <p:sp>
        <p:nvSpPr>
          <p:cNvPr id="58" name="Rounded Rectangle 57"/>
          <p:cNvSpPr/>
          <p:nvPr/>
        </p:nvSpPr>
        <p:spPr>
          <a:xfrm>
            <a:off x="8050870" y="1172313"/>
            <a:ext cx="899720" cy="999503"/>
          </a:xfrm>
          <a:prstGeom prst="roundRect">
            <a:avLst/>
          </a:prstGeom>
          <a:no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9" name="TextBox 58"/>
          <p:cNvSpPr txBox="1"/>
          <p:nvPr/>
        </p:nvSpPr>
        <p:spPr>
          <a:xfrm>
            <a:off x="8164505" y="1219481"/>
            <a:ext cx="685800" cy="213766"/>
          </a:xfrm>
          <a:prstGeom prst="rect">
            <a:avLst/>
          </a:prstGeom>
          <a:noFill/>
        </p:spPr>
        <p:txBody>
          <a:bodyPr wrap="none" lIns="68580" tIns="34290" rIns="68580" rtlCol="0" anchor="t">
            <a:noAutofit/>
          </a:bodyPr>
          <a:lstStyle/>
          <a:p>
            <a:pPr algn="ctr"/>
            <a:r>
              <a:rPr lang="en-US" sz="675" b="1" dirty="0">
                <a:solidFill>
                  <a:srgbClr val="6A747D">
                    <a:lumMod val="50000"/>
                  </a:srgbClr>
                </a:solidFill>
                <a:latin typeface="Calibri" panose="020F0502020204030204" pitchFamily="34" charset="0"/>
              </a:rPr>
              <a:t>SW Stacks</a:t>
            </a:r>
          </a:p>
        </p:txBody>
      </p:sp>
      <p:sp>
        <p:nvSpPr>
          <p:cNvPr id="69" name="Rectangle 68"/>
          <p:cNvSpPr/>
          <p:nvPr/>
        </p:nvSpPr>
        <p:spPr>
          <a:xfrm>
            <a:off x="8174031" y="1515617"/>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Isosceles Triangle 69"/>
          <p:cNvSpPr/>
          <p:nvPr/>
        </p:nvSpPr>
        <p:spPr>
          <a:xfrm>
            <a:off x="8180323" y="1726627"/>
            <a:ext cx="102870" cy="10287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4495968" y="2719735"/>
            <a:ext cx="1351480" cy="1353577"/>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2426108" y="3636463"/>
            <a:ext cx="919360" cy="1353577"/>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8376154" y="1892480"/>
            <a:ext cx="457177" cy="196208"/>
          </a:xfrm>
          <a:prstGeom prst="rect">
            <a:avLst/>
          </a:prstGeom>
        </p:spPr>
        <p:txBody>
          <a:bodyPr wrap="none">
            <a:spAutoFit/>
          </a:bodyPr>
          <a:lstStyle/>
          <a:p>
            <a:pPr algn="ct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BLE </a:t>
            </a: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4.2 </a:t>
            </a:r>
            <a:endParaRPr lang="en-US" sz="675" dirty="0">
              <a:solidFill>
                <a:prstClr val="black"/>
              </a:solidFill>
              <a:latin typeface="Calibri" panose="020F0502020204030204" pitchFamily="34" charset="0"/>
            </a:endParaRPr>
          </a:p>
        </p:txBody>
      </p:sp>
      <p:sp>
        <p:nvSpPr>
          <p:cNvPr id="82" name="Isosceles Triangle 81"/>
          <p:cNvSpPr/>
          <p:nvPr/>
        </p:nvSpPr>
        <p:spPr>
          <a:xfrm>
            <a:off x="8180323" y="1921664"/>
            <a:ext cx="102870" cy="102870"/>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3147873" y="3680302"/>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Isosceles Triangle 87"/>
          <p:cNvSpPr/>
          <p:nvPr/>
        </p:nvSpPr>
        <p:spPr>
          <a:xfrm>
            <a:off x="3147873" y="4088981"/>
            <a:ext cx="102870" cy="10287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 name="Rectangle 88"/>
          <p:cNvSpPr/>
          <p:nvPr/>
        </p:nvSpPr>
        <p:spPr>
          <a:xfrm>
            <a:off x="853760" y="2399540"/>
            <a:ext cx="919360" cy="1701009"/>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1576293" y="2412116"/>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2085900" y="4765561"/>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1576293" y="2839970"/>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1576293" y="3224093"/>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1576293" y="3647120"/>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3147873" y="4493859"/>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Isosceles Triangle 85"/>
          <p:cNvSpPr/>
          <p:nvPr/>
        </p:nvSpPr>
        <p:spPr>
          <a:xfrm>
            <a:off x="3018329" y="3680302"/>
            <a:ext cx="102870" cy="10287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5564231" y="2708198"/>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Isosceles Triangle 92"/>
          <p:cNvSpPr/>
          <p:nvPr/>
        </p:nvSpPr>
        <p:spPr>
          <a:xfrm>
            <a:off x="5564231" y="3116877"/>
            <a:ext cx="102870" cy="102870"/>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5564231" y="3521755"/>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Isosceles Triangle 94"/>
          <p:cNvSpPr/>
          <p:nvPr/>
        </p:nvSpPr>
        <p:spPr>
          <a:xfrm>
            <a:off x="5434687" y="2708198"/>
            <a:ext cx="102870" cy="102870"/>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19242586">
            <a:off x="3229745" y="3414613"/>
            <a:ext cx="1337237" cy="672257"/>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825" dirty="0">
                <a:solidFill>
                  <a:prstClr val="black"/>
                </a:solidFill>
                <a:latin typeface="Calibri" panose="020F0502020204030204" pitchFamily="34" charset="0"/>
                <a:cs typeface="Calibri" pitchFamily="34" charset="0"/>
              </a:rPr>
              <a:t>Higher Performance </a:t>
            </a:r>
            <a:r>
              <a:rPr lang="en-GB" sz="825" dirty="0">
                <a:solidFill>
                  <a:prstClr val="black"/>
                </a:solidFill>
                <a:latin typeface="Calibri" panose="020F0502020204030204" pitchFamily="34" charset="0"/>
                <a:cs typeface="Calibri" pitchFamily="34" charset="0"/>
              </a:rPr>
              <a:t>Radio </a:t>
            </a:r>
            <a:endParaRPr lang="en-GB" sz="825" dirty="0">
              <a:solidFill>
                <a:prstClr val="black"/>
              </a:solidFill>
              <a:latin typeface="Calibri" panose="020F0502020204030204" pitchFamily="34" charset="0"/>
              <a:cs typeface="Calibri" pitchFamily="34" charset="0"/>
            </a:endParaRPr>
          </a:p>
          <a:p>
            <a:pPr algn="ctr"/>
            <a:r>
              <a:rPr lang="en-GB" sz="825" dirty="0">
                <a:solidFill>
                  <a:prstClr val="black"/>
                </a:solidFill>
                <a:latin typeface="Calibri" panose="020F0502020204030204" pitchFamily="34" charset="0"/>
                <a:cs typeface="Calibri" pitchFamily="34" charset="0"/>
              </a:rPr>
              <a:t>Increased </a:t>
            </a:r>
            <a:r>
              <a:rPr lang="en-GB" sz="825" dirty="0">
                <a:solidFill>
                  <a:prstClr val="black"/>
                </a:solidFill>
                <a:latin typeface="Calibri" panose="020F0502020204030204" pitchFamily="34" charset="0"/>
                <a:cs typeface="Calibri" pitchFamily="34" charset="0"/>
              </a:rPr>
              <a:t>Memory </a:t>
            </a:r>
            <a:r>
              <a:rPr lang="en-GB" sz="825" dirty="0">
                <a:solidFill>
                  <a:prstClr val="black"/>
                </a:solidFill>
                <a:latin typeface="Calibri" panose="020F0502020204030204" pitchFamily="34" charset="0"/>
                <a:cs typeface="Calibri" pitchFamily="34" charset="0"/>
              </a:rPr>
              <a:t>Size</a:t>
            </a:r>
            <a:endParaRPr lang="en-GB" sz="825" dirty="0">
              <a:solidFill>
                <a:prstClr val="black"/>
              </a:solidFill>
              <a:latin typeface="Calibri" panose="020F0502020204030204" pitchFamily="34" charset="0"/>
              <a:cs typeface="Calibri" pitchFamily="34" charset="0"/>
            </a:endParaRPr>
          </a:p>
        </p:txBody>
      </p:sp>
    </p:spTree>
    <p:extLst>
      <p:ext uri="{BB962C8B-B14F-4D97-AF65-F5344CB8AC3E}">
        <p14:creationId xmlns:p14="http://schemas.microsoft.com/office/powerpoint/2010/main" val="42380612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252595" y="664671"/>
            <a:ext cx="3531386" cy="5401591"/>
          </a:xfrm>
        </p:spPr>
        <p:txBody>
          <a:bodyPr>
            <a:noAutofit/>
          </a:bodyPr>
          <a:lstStyle/>
          <a:p>
            <a:pPr>
              <a:buNone/>
            </a:pPr>
            <a:r>
              <a:rPr lang="en-US" sz="1200" b="1" kern="1200" dirty="0" smtClean="0">
                <a:solidFill>
                  <a:srgbClr val="0070C0"/>
                </a:solidFill>
                <a:latin typeface="Arial" pitchFamily="34" charset="0"/>
                <a:cs typeface="Arial" pitchFamily="34" charset="0"/>
              </a:rPr>
              <a:t>Main Features</a:t>
            </a:r>
          </a:p>
          <a:p>
            <a:pPr lvl="1">
              <a:buFont typeface="Arial" pitchFamily="34" charset="0"/>
              <a:buChar char="•"/>
            </a:pPr>
            <a:r>
              <a:rPr lang="en-US" sz="900" b="1" kern="1200" dirty="0" smtClean="0">
                <a:solidFill>
                  <a:schemeClr val="tx1"/>
                </a:solidFill>
                <a:latin typeface="Arial" pitchFamily="34" charset="0"/>
                <a:cs typeface="Arial" pitchFamily="34" charset="0"/>
              </a:rPr>
              <a:t>Cortex-M0+ running up to 48 MHz</a:t>
            </a:r>
          </a:p>
          <a:p>
            <a:pPr lvl="1">
              <a:buFont typeface="Arial" pitchFamily="34" charset="0"/>
              <a:buChar char="•"/>
            </a:pPr>
            <a:r>
              <a:rPr lang="en-US" sz="900" b="1" kern="1200" dirty="0" smtClean="0">
                <a:solidFill>
                  <a:schemeClr val="tx1"/>
                </a:solidFill>
                <a:latin typeface="Arial" pitchFamily="34" charset="0"/>
                <a:cs typeface="Arial" pitchFamily="34" charset="0"/>
              </a:rPr>
              <a:t>Support for BLE v4.1 , 802.15.4-2011, ZigBee PRO &amp; RF4CE, 802.15.4j-2013</a:t>
            </a:r>
          </a:p>
          <a:p>
            <a:pPr lvl="1">
              <a:buFont typeface="Arial" pitchFamily="34" charset="0"/>
              <a:buChar char="•"/>
            </a:pPr>
            <a:r>
              <a:rPr lang="en-US" sz="900" b="1" kern="1200" dirty="0" smtClean="0">
                <a:solidFill>
                  <a:schemeClr val="tx1"/>
                </a:solidFill>
                <a:latin typeface="Arial" pitchFamily="34" charset="0"/>
                <a:cs typeface="Arial" pitchFamily="34" charset="0"/>
              </a:rPr>
              <a:t>160 KB Program Flash, 20KB RAM</a:t>
            </a:r>
          </a:p>
          <a:p>
            <a:pPr lvl="1">
              <a:buFont typeface="Arial" pitchFamily="34" charset="0"/>
              <a:buChar char="•"/>
            </a:pPr>
            <a:r>
              <a:rPr lang="en-US" sz="900" b="1" kern="1200" dirty="0" smtClean="0">
                <a:solidFill>
                  <a:schemeClr val="tx1"/>
                </a:solidFill>
                <a:latin typeface="Arial" pitchFamily="34" charset="0"/>
                <a:cs typeface="Arial" pitchFamily="34" charset="0"/>
              </a:rPr>
              <a:t>-92 dBm in BLE mode, -102 dBm in 802.15.4 mode</a:t>
            </a:r>
          </a:p>
          <a:p>
            <a:pPr lvl="1">
              <a:buFont typeface="Arial" pitchFamily="34" charset="0"/>
              <a:buChar char="•"/>
            </a:pPr>
            <a:r>
              <a:rPr lang="en-US" sz="900" b="1" kern="1200" dirty="0" smtClean="0">
                <a:solidFill>
                  <a:schemeClr val="tx1"/>
                </a:solidFill>
                <a:latin typeface="Arial" pitchFamily="34" charset="0"/>
                <a:cs typeface="Arial" pitchFamily="34" charset="0"/>
              </a:rPr>
              <a:t>-20 to +5 dBm programmable output power</a:t>
            </a:r>
          </a:p>
          <a:p>
            <a:pPr lvl="1">
              <a:buFont typeface="Arial" pitchFamily="34" charset="0"/>
              <a:buChar char="•"/>
            </a:pPr>
            <a:r>
              <a:rPr lang="en-US" sz="900" b="1" kern="1200" dirty="0" smtClean="0">
                <a:solidFill>
                  <a:schemeClr val="tx1"/>
                </a:solidFill>
                <a:latin typeface="Arial" pitchFamily="34" charset="0"/>
                <a:cs typeface="Arial" pitchFamily="34" charset="0"/>
              </a:rPr>
              <a:t>13.5 mA Rx &amp; Tx (0dBm) current target (DC-DC bypass)</a:t>
            </a:r>
          </a:p>
          <a:p>
            <a:pPr lvl="1">
              <a:buFont typeface="Arial" pitchFamily="34" charset="0"/>
              <a:buChar char="•"/>
            </a:pPr>
            <a:r>
              <a:rPr lang="en-US" sz="900" b="1" kern="1200" dirty="0" smtClean="0">
                <a:solidFill>
                  <a:schemeClr val="tx1"/>
                </a:solidFill>
                <a:latin typeface="Arial" pitchFamily="34" charset="0"/>
                <a:cs typeface="Arial" pitchFamily="34" charset="0"/>
              </a:rPr>
              <a:t>7mA Rx &amp; Tx (0dBm) current target (DC-DC enabled)</a:t>
            </a:r>
          </a:p>
          <a:p>
            <a:pPr lvl="1">
              <a:buFont typeface="Arial" pitchFamily="34" charset="0"/>
              <a:buChar char="•"/>
            </a:pPr>
            <a:r>
              <a:rPr lang="en-US" sz="900" b="1" kern="1200" dirty="0" smtClean="0">
                <a:solidFill>
                  <a:schemeClr val="tx1"/>
                </a:solidFill>
                <a:latin typeface="Arial" pitchFamily="34" charset="0"/>
                <a:cs typeface="Arial" pitchFamily="34" charset="0"/>
              </a:rPr>
              <a:t>&lt;2uA standby current </a:t>
            </a:r>
          </a:p>
          <a:p>
            <a:pPr lvl="1">
              <a:buFont typeface="Arial" pitchFamily="34" charset="0"/>
              <a:buChar char="•"/>
            </a:pPr>
            <a:r>
              <a:rPr lang="en-US" sz="900" b="1" kern="1200" dirty="0" smtClean="0">
                <a:solidFill>
                  <a:schemeClr val="tx1"/>
                </a:solidFill>
                <a:latin typeface="Arial" pitchFamily="34" charset="0"/>
                <a:cs typeface="Arial" pitchFamily="34" charset="0"/>
              </a:rPr>
              <a:t>Four independently programmable DMA controller channels</a:t>
            </a:r>
          </a:p>
          <a:p>
            <a:pPr lvl="1">
              <a:buFont typeface="Arial" pitchFamily="34" charset="0"/>
              <a:buChar char="•"/>
            </a:pPr>
            <a:r>
              <a:rPr lang="fr-FR" sz="900" b="1" kern="1200" dirty="0" smtClean="0">
                <a:solidFill>
                  <a:schemeClr val="tx1"/>
                </a:solidFill>
                <a:latin typeface="Arial" pitchFamily="34" charset="0"/>
                <a:cs typeface="Arial" pitchFamily="34" charset="0"/>
              </a:rPr>
              <a:t>AES, DES, 3DES, MD5, SHA-1, SHA-256 &amp; NIST-complaint RNG</a:t>
            </a:r>
          </a:p>
          <a:p>
            <a:pPr lvl="1">
              <a:buFont typeface="Arial" pitchFamily="34" charset="0"/>
              <a:buChar char="•"/>
            </a:pPr>
            <a:r>
              <a:rPr lang="en-US" sz="900" b="1" kern="1200" dirty="0" smtClean="0">
                <a:solidFill>
                  <a:schemeClr val="tx1"/>
                </a:solidFill>
                <a:latin typeface="Arial" pitchFamily="34" charset="0"/>
                <a:cs typeface="Arial" pitchFamily="34" charset="0"/>
              </a:rPr>
              <a:t>Full featured, highly flexible peripherals</a:t>
            </a:r>
          </a:p>
          <a:p>
            <a:pPr lvl="2">
              <a:buFont typeface="Arial" pitchFamily="34" charset="0"/>
              <a:buChar char="•"/>
            </a:pPr>
            <a:r>
              <a:rPr lang="en-US" sz="800" kern="1200" dirty="0" smtClean="0">
                <a:solidFill>
                  <a:schemeClr val="tx1"/>
                </a:solidFill>
                <a:latin typeface="Arial" pitchFamily="34" charset="0"/>
                <a:cs typeface="Arial" pitchFamily="34" charset="0"/>
              </a:rPr>
              <a:t>16-bit ADC with temperature sensor and battery monitor</a:t>
            </a:r>
          </a:p>
          <a:p>
            <a:pPr lvl="2">
              <a:buFont typeface="Arial" pitchFamily="34" charset="0"/>
              <a:buChar char="•"/>
            </a:pPr>
            <a:r>
              <a:rPr lang="en-US" sz="800" kern="1200" dirty="0" smtClean="0">
                <a:solidFill>
                  <a:schemeClr val="tx1"/>
                </a:solidFill>
                <a:latin typeface="Arial" pitchFamily="34" charset="0"/>
                <a:cs typeface="Arial" pitchFamily="34" charset="0"/>
              </a:rPr>
              <a:t>12-bit DAC and 6-bit High-speed Comparator</a:t>
            </a:r>
          </a:p>
          <a:p>
            <a:pPr lvl="2">
              <a:buFont typeface="Arial" pitchFamily="34" charset="0"/>
              <a:buChar char="•"/>
            </a:pPr>
            <a:r>
              <a:rPr lang="en-US" sz="800" kern="1200" dirty="0" smtClean="0">
                <a:solidFill>
                  <a:schemeClr val="tx1"/>
                </a:solidFill>
                <a:latin typeface="Arial" pitchFamily="34" charset="0"/>
                <a:cs typeface="Arial" pitchFamily="34" charset="0"/>
              </a:rPr>
              <a:t>LP-SPI, LP-UART, 2xI2C, CMT, GPIO with IRQ capability (KBI)</a:t>
            </a:r>
          </a:p>
          <a:p>
            <a:pPr lvl="2">
              <a:buFont typeface="Arial" pitchFamily="34" charset="0"/>
              <a:buChar char="•"/>
            </a:pPr>
            <a:r>
              <a:rPr lang="en-US" sz="800" kern="1200" dirty="0" smtClean="0">
                <a:solidFill>
                  <a:schemeClr val="tx1"/>
                </a:solidFill>
                <a:latin typeface="Arial" pitchFamily="34" charset="0"/>
                <a:cs typeface="Arial" pitchFamily="34" charset="0"/>
              </a:rPr>
              <a:t>3xFlexTimer with PWM &amp; </a:t>
            </a:r>
            <a:r>
              <a:rPr lang="en-US" sz="800" kern="1200" dirty="0" err="1" smtClean="0">
                <a:solidFill>
                  <a:schemeClr val="tx1"/>
                </a:solidFill>
                <a:latin typeface="Arial" pitchFamily="34" charset="0"/>
                <a:cs typeface="Arial" pitchFamily="34" charset="0"/>
              </a:rPr>
              <a:t>quadrature</a:t>
            </a:r>
            <a:r>
              <a:rPr lang="en-US" sz="800" kern="1200" dirty="0" smtClean="0">
                <a:solidFill>
                  <a:schemeClr val="tx1"/>
                </a:solidFill>
                <a:latin typeface="Arial" pitchFamily="34" charset="0"/>
                <a:cs typeface="Arial" pitchFamily="34" charset="0"/>
              </a:rPr>
              <a:t> decode support</a:t>
            </a:r>
          </a:p>
          <a:p>
            <a:pPr lvl="2">
              <a:buFont typeface="Arial" pitchFamily="34" charset="0"/>
              <a:buChar char="•"/>
            </a:pPr>
            <a:r>
              <a:rPr lang="en-US" sz="800" kern="1200" dirty="0" smtClean="0">
                <a:solidFill>
                  <a:schemeClr val="tx1"/>
                </a:solidFill>
                <a:latin typeface="Arial" pitchFamily="34" charset="0"/>
                <a:cs typeface="Arial" pitchFamily="34" charset="0"/>
              </a:rPr>
              <a:t>Low Power, Programmable Interrupt and RTC timers</a:t>
            </a:r>
          </a:p>
          <a:p>
            <a:pPr lvl="1">
              <a:buFont typeface="Arial" pitchFamily="34" charset="0"/>
              <a:buChar char="•"/>
            </a:pPr>
            <a:r>
              <a:rPr lang="en-US" sz="900" b="1" kern="1200" dirty="0" smtClean="0">
                <a:solidFill>
                  <a:schemeClr val="tx1"/>
                </a:solidFill>
                <a:latin typeface="Arial" pitchFamily="34" charset="0"/>
                <a:cs typeface="Arial" pitchFamily="34" charset="0"/>
              </a:rPr>
              <a:t>Multiple power supply options</a:t>
            </a:r>
          </a:p>
          <a:p>
            <a:pPr lvl="2">
              <a:buFont typeface="Arial" pitchFamily="34" charset="0"/>
              <a:buChar char="•"/>
            </a:pPr>
            <a:r>
              <a:rPr lang="en-US" sz="800" kern="1200" dirty="0" smtClean="0">
                <a:solidFill>
                  <a:schemeClr val="tx1"/>
                </a:solidFill>
                <a:latin typeface="Arial" pitchFamily="34" charset="0"/>
                <a:cs typeface="Arial" pitchFamily="34" charset="0"/>
              </a:rPr>
              <a:t>Normal: 1.8V to 3.6V</a:t>
            </a:r>
          </a:p>
          <a:p>
            <a:pPr lvl="2">
              <a:buFont typeface="Arial" pitchFamily="34" charset="0"/>
              <a:buChar char="•"/>
            </a:pPr>
            <a:r>
              <a:rPr lang="en-US" sz="800" kern="1200" dirty="0" smtClean="0">
                <a:solidFill>
                  <a:schemeClr val="tx1"/>
                </a:solidFill>
                <a:latin typeface="Arial" pitchFamily="34" charset="0"/>
                <a:cs typeface="Arial" pitchFamily="34" charset="0"/>
              </a:rPr>
              <a:t>Buck : 2.1V  to 3.6V for coin cell operation </a:t>
            </a:r>
          </a:p>
          <a:p>
            <a:pPr lvl="2">
              <a:buFont typeface="Arial" pitchFamily="34" charset="0"/>
              <a:buChar char="•"/>
            </a:pPr>
            <a:r>
              <a:rPr lang="en-US" sz="800" kern="1200" dirty="0" smtClean="0">
                <a:solidFill>
                  <a:schemeClr val="tx1"/>
                </a:solidFill>
                <a:latin typeface="Arial" pitchFamily="34" charset="0"/>
                <a:cs typeface="Arial" pitchFamily="34" charset="0"/>
              </a:rPr>
              <a:t>Boost : 0.9V to 1.8V for single alkaline battery operation</a:t>
            </a:r>
          </a:p>
          <a:p>
            <a:pPr lvl="1">
              <a:buFont typeface="Arial" pitchFamily="34" charset="0"/>
              <a:buChar char="•"/>
            </a:pPr>
            <a:r>
              <a:rPr lang="en-US" sz="900" b="1" kern="1200" dirty="0" smtClean="0">
                <a:solidFill>
                  <a:schemeClr val="tx1"/>
                </a:solidFill>
                <a:latin typeface="Arial" pitchFamily="34" charset="0"/>
                <a:cs typeface="Arial" pitchFamily="34" charset="0"/>
              </a:rPr>
              <a:t>Unique Identifiers</a:t>
            </a:r>
          </a:p>
          <a:p>
            <a:pPr lvl="2">
              <a:buFont typeface="Arial" pitchFamily="34" charset="0"/>
              <a:buChar char="•"/>
            </a:pPr>
            <a:r>
              <a:rPr lang="en-US" sz="800" kern="1200" dirty="0" smtClean="0">
                <a:solidFill>
                  <a:schemeClr val="tx1"/>
                </a:solidFill>
                <a:latin typeface="Arial" pitchFamily="34" charset="0"/>
                <a:cs typeface="Arial" pitchFamily="34" charset="0"/>
              </a:rPr>
              <a:t>80-bit device ID programmed at factory</a:t>
            </a:r>
          </a:p>
          <a:p>
            <a:pPr lvl="2">
              <a:buFont typeface="Arial" pitchFamily="34" charset="0"/>
              <a:buChar char="•"/>
            </a:pPr>
            <a:r>
              <a:rPr lang="en-US" sz="800" kern="1200" dirty="0" smtClean="0">
                <a:solidFill>
                  <a:schemeClr val="tx1"/>
                </a:solidFill>
                <a:latin typeface="Arial" pitchFamily="34" charset="0"/>
                <a:cs typeface="Arial" pitchFamily="34" charset="0"/>
              </a:rPr>
              <a:t>48-bit and 64-bit 802.15.4 MAC address programmed at factory</a:t>
            </a:r>
          </a:p>
          <a:p>
            <a:pPr lvl="1">
              <a:buFont typeface="Arial" pitchFamily="34" charset="0"/>
              <a:buChar char="•"/>
            </a:pPr>
            <a:r>
              <a:rPr lang="en-US" sz="900" b="1" kern="1200" dirty="0" smtClean="0">
                <a:solidFill>
                  <a:schemeClr val="tx1"/>
                </a:solidFill>
                <a:latin typeface="Arial" pitchFamily="34" charset="0"/>
                <a:cs typeface="Arial" pitchFamily="34" charset="0"/>
              </a:rPr>
              <a:t>-40</a:t>
            </a:r>
            <a:r>
              <a:rPr lang="en-US" sz="900" b="1" kern="1200" baseline="30000" dirty="0" smtClean="0">
                <a:solidFill>
                  <a:schemeClr val="tx1"/>
                </a:solidFill>
                <a:latin typeface="Arial" pitchFamily="34" charset="0"/>
                <a:cs typeface="Arial" pitchFamily="34" charset="0"/>
              </a:rPr>
              <a:t>o</a:t>
            </a:r>
            <a:r>
              <a:rPr lang="en-US" sz="900" b="1" kern="1200" dirty="0" smtClean="0">
                <a:solidFill>
                  <a:schemeClr val="tx1"/>
                </a:solidFill>
                <a:latin typeface="Arial" pitchFamily="34" charset="0"/>
                <a:cs typeface="Arial" pitchFamily="34" charset="0"/>
              </a:rPr>
              <a:t>C to +105</a:t>
            </a:r>
            <a:r>
              <a:rPr lang="en-US" sz="900" b="1" kern="1200" baseline="30000" dirty="0" smtClean="0">
                <a:solidFill>
                  <a:schemeClr val="tx1"/>
                </a:solidFill>
                <a:latin typeface="Arial" pitchFamily="34" charset="0"/>
                <a:cs typeface="Arial" pitchFamily="34" charset="0"/>
              </a:rPr>
              <a:t>o</a:t>
            </a:r>
            <a:r>
              <a:rPr lang="en-US" sz="900" b="1" kern="1200" dirty="0" smtClean="0">
                <a:solidFill>
                  <a:schemeClr val="tx1"/>
                </a:solidFill>
                <a:latin typeface="Arial" pitchFamily="34" charset="0"/>
                <a:cs typeface="Arial" pitchFamily="34" charset="0"/>
              </a:rPr>
              <a:t>C</a:t>
            </a:r>
          </a:p>
        </p:txBody>
      </p:sp>
      <p:graphicFrame>
        <p:nvGraphicFramePr>
          <p:cNvPr id="24" name="Group 5"/>
          <p:cNvGraphicFramePr>
            <a:graphicFrameLocks/>
          </p:cNvGraphicFramePr>
          <p:nvPr/>
        </p:nvGraphicFramePr>
        <p:xfrm>
          <a:off x="4305601" y="4381627"/>
          <a:ext cx="4651199" cy="1797304"/>
        </p:xfrm>
        <a:graphic>
          <a:graphicData uri="http://schemas.openxmlformats.org/drawingml/2006/table">
            <a:tbl>
              <a:tblPr/>
              <a:tblGrid>
                <a:gridCol w="1972799"/>
                <a:gridCol w="1526400"/>
                <a:gridCol w="1152000"/>
              </a:tblGrid>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1" i="0" u="none" strike="noStrike" cap="none" normalizeH="0" baseline="0" dirty="0" smtClean="0">
                          <a:ln>
                            <a:noFill/>
                          </a:ln>
                          <a:solidFill>
                            <a:schemeClr val="bg1"/>
                          </a:solidFill>
                          <a:effectLst/>
                          <a:latin typeface="Arial" charset="0"/>
                        </a:rPr>
                        <a:t>Device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8718A"/>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1" i="0" u="none" strike="noStrike" cap="none" normalizeH="0" baseline="0" dirty="0" smtClean="0">
                          <a:ln>
                            <a:noFill/>
                          </a:ln>
                          <a:solidFill>
                            <a:schemeClr val="bg1"/>
                          </a:solidFill>
                          <a:effectLst/>
                          <a:latin typeface="Arial" charset="0"/>
                        </a:rPr>
                        <a:t>Protocol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8718A"/>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1" i="0" u="none" strike="noStrike" cap="none" normalizeH="0" baseline="0" dirty="0" smtClean="0">
                          <a:ln>
                            <a:noFill/>
                          </a:ln>
                          <a:solidFill>
                            <a:schemeClr val="bg1"/>
                          </a:solidFill>
                          <a:effectLst/>
                          <a:latin typeface="Arial" charset="0"/>
                        </a:rPr>
                        <a:t>Package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8718A"/>
                    </a:solidFill>
                  </a:tcPr>
                </a:tc>
              </a:tr>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1" i="0" u="none" strike="noStrike" cap="none" normalizeH="0" baseline="0" dirty="0" smtClean="0">
                          <a:ln>
                            <a:noFill/>
                          </a:ln>
                          <a:solidFill>
                            <a:srgbClr val="000000"/>
                          </a:solidFill>
                          <a:effectLst/>
                          <a:latin typeface="Arial" charset="0"/>
                        </a:rPr>
                        <a:t>MKW20Z160VHT4/R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0" i="0" u="none" strike="noStrike" kern="1200" cap="none" normalizeH="0" baseline="0" dirty="0" smtClean="0">
                          <a:ln>
                            <a:noFill/>
                          </a:ln>
                          <a:solidFill>
                            <a:srgbClr val="000000"/>
                          </a:solidFill>
                          <a:effectLst/>
                          <a:latin typeface="Arial" charset="0"/>
                          <a:ea typeface="+mn-ea"/>
                          <a:cs typeface="+mn-cs"/>
                        </a:rPr>
                        <a:t>802.15.4/ZigBee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0" i="0" u="none" strike="noStrike" kern="1200" cap="none" normalizeH="0" baseline="0" dirty="0" smtClean="0">
                          <a:ln>
                            <a:noFill/>
                          </a:ln>
                          <a:solidFill>
                            <a:srgbClr val="000000"/>
                          </a:solidFill>
                          <a:effectLst/>
                          <a:latin typeface="Arial" charset="0"/>
                          <a:ea typeface="+mn-ea"/>
                          <a:cs typeface="+mn-cs"/>
                        </a:rPr>
                        <a:t>7x7 48-pin LGA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r>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defRPr/>
                      </a:pPr>
                      <a:r>
                        <a:rPr kumimoji="0" lang="en-US" sz="800" b="1" i="0" u="none" strike="noStrike" cap="none" normalizeH="0" baseline="0" dirty="0" smtClean="0">
                          <a:ln>
                            <a:noFill/>
                          </a:ln>
                          <a:solidFill>
                            <a:srgbClr val="000000"/>
                          </a:solidFill>
                          <a:effectLst/>
                          <a:latin typeface="Arial" charset="0"/>
                        </a:rPr>
                        <a:t>MKW41Z160Vxx4/R</a:t>
                      </a:r>
                    </a:p>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defRPr/>
                      </a:pPr>
                      <a:r>
                        <a:rPr kumimoji="0" lang="en-US" sz="800" b="1" i="0" u="none" strike="noStrike" cap="none" normalizeH="0" baseline="0" dirty="0" smtClean="0">
                          <a:ln>
                            <a:noFill/>
                          </a:ln>
                          <a:solidFill>
                            <a:srgbClr val="000000"/>
                          </a:solidFill>
                          <a:effectLst/>
                          <a:latin typeface="Arial" charset="0"/>
                        </a:rPr>
                        <a:t>MKW41Z160VHM4/R</a:t>
                      </a:r>
                    </a:p>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defRPr/>
                      </a:pPr>
                      <a:r>
                        <a:rPr kumimoji="0" lang="en-US" sz="800" b="1" i="0" u="none" strike="noStrike" cap="none" normalizeH="0" baseline="0" dirty="0" smtClean="0">
                          <a:ln>
                            <a:noFill/>
                          </a:ln>
                          <a:solidFill>
                            <a:srgbClr val="000000"/>
                          </a:solidFill>
                          <a:effectLst/>
                          <a:latin typeface="Arial" charset="0"/>
                        </a:rPr>
                        <a:t>MKW41Z160VHT4/R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defRPr/>
                      </a:pPr>
                      <a:r>
                        <a:rPr kumimoji="0" lang="en-US" sz="800" b="0" i="0" u="none" strike="noStrike" kern="1200" cap="none" normalizeH="0" baseline="0" dirty="0" smtClean="0">
                          <a:ln>
                            <a:noFill/>
                          </a:ln>
                          <a:solidFill>
                            <a:srgbClr val="000000"/>
                          </a:solidFill>
                          <a:effectLst/>
                          <a:latin typeface="Arial" charset="0"/>
                          <a:ea typeface="+mn-ea"/>
                          <a:cs typeface="+mn-cs"/>
                        </a:rPr>
                        <a:t>BLE &amp; 802.15.4/ZigBee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0" i="0" u="none" strike="noStrike" kern="1200" cap="none" normalizeH="0" baseline="0" dirty="0" smtClean="0">
                          <a:ln>
                            <a:noFill/>
                          </a:ln>
                          <a:solidFill>
                            <a:srgbClr val="000000"/>
                          </a:solidFill>
                          <a:effectLst/>
                          <a:latin typeface="Arial" charset="0"/>
                          <a:ea typeface="+mn-ea"/>
                          <a:cs typeface="+mn-cs"/>
                        </a:rPr>
                        <a:t>~3x3 xx-pin CSP</a:t>
                      </a:r>
                    </a:p>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0" i="0" u="none" strike="noStrike" kern="1200" cap="none" normalizeH="0" baseline="0" dirty="0" smtClean="0">
                          <a:ln>
                            <a:noFill/>
                          </a:ln>
                          <a:solidFill>
                            <a:srgbClr val="000000"/>
                          </a:solidFill>
                          <a:effectLst/>
                          <a:latin typeface="Arial" charset="0"/>
                          <a:ea typeface="+mn-ea"/>
                          <a:cs typeface="+mn-cs"/>
                        </a:rPr>
                        <a:t>5x5 32-pin LGA</a:t>
                      </a:r>
                    </a:p>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0" i="0" u="none" strike="noStrike" kern="1200" cap="none" normalizeH="0" baseline="0" dirty="0" smtClean="0">
                          <a:ln>
                            <a:noFill/>
                          </a:ln>
                          <a:solidFill>
                            <a:srgbClr val="000000"/>
                          </a:solidFill>
                          <a:effectLst/>
                          <a:latin typeface="Arial" charset="0"/>
                          <a:ea typeface="+mn-ea"/>
                          <a:cs typeface="+mn-cs"/>
                        </a:rPr>
                        <a:t>7x7 48-pin LGA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r>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1" i="0" u="none" strike="noStrike" cap="none" normalizeH="0" baseline="0" dirty="0" smtClean="0">
                          <a:ln>
                            <a:noFill/>
                          </a:ln>
                          <a:solidFill>
                            <a:schemeClr val="bg1"/>
                          </a:solidFill>
                          <a:effectLst/>
                          <a:latin typeface="Arial" charset="0"/>
                        </a:rPr>
                        <a:t>Features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8718A"/>
                    </a:solidFill>
                  </a:tcPr>
                </a:tc>
                <a:tc gridSpan="2">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1" i="0" u="none" strike="noStrike" cap="none" normalizeH="0" baseline="0" dirty="0" smtClean="0">
                          <a:ln>
                            <a:noFill/>
                          </a:ln>
                          <a:solidFill>
                            <a:schemeClr val="bg1"/>
                          </a:solidFill>
                          <a:effectLst/>
                          <a:latin typeface="Arial" charset="0"/>
                        </a:rPr>
                        <a:t>Description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8718A"/>
                    </a:solidFill>
                  </a:tcPr>
                </a:tc>
                <a:tc hMerge="1">
                  <a:txBody>
                    <a:bodyPr/>
                    <a:lstStyle/>
                    <a:p>
                      <a:endParaRPr lang="en-US"/>
                    </a:p>
                  </a:txBody>
                  <a:tcPr/>
                </a:tc>
              </a:tr>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1" i="0" u="none" strike="noStrike" cap="none" normalizeH="0" baseline="0" dirty="0" smtClean="0">
                          <a:ln>
                            <a:noFill/>
                          </a:ln>
                          <a:solidFill>
                            <a:srgbClr val="000000"/>
                          </a:solidFill>
                          <a:effectLst/>
                          <a:latin typeface="Arial" charset="0"/>
                        </a:rPr>
                        <a:t>Software and Protocol Stacks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gridSpan="2">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0" i="0" u="none" strike="noStrike" cap="none" normalizeH="0" baseline="0" dirty="0" smtClean="0">
                          <a:ln>
                            <a:noFill/>
                          </a:ln>
                          <a:solidFill>
                            <a:srgbClr val="000000"/>
                          </a:solidFill>
                          <a:effectLst/>
                          <a:latin typeface="Arial" charset="0"/>
                        </a:rPr>
                        <a:t>BLE Stack &amp; Profiles</a:t>
                      </a:r>
                    </a:p>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0" i="0" u="none" strike="noStrike" cap="none" normalizeH="0" baseline="0" dirty="0" smtClean="0">
                          <a:ln>
                            <a:noFill/>
                          </a:ln>
                          <a:solidFill>
                            <a:srgbClr val="000000"/>
                          </a:solidFill>
                          <a:effectLst/>
                          <a:latin typeface="Arial" charset="0"/>
                        </a:rPr>
                        <a:t>ZigBee RF4CE &amp; PRO &amp; Profiles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hMerge="1">
                  <a:txBody>
                    <a:bodyPr/>
                    <a:lstStyle/>
                    <a:p>
                      <a:endParaRPr lang="en-US"/>
                    </a:p>
                  </a:txBody>
                  <a:tcPr/>
                </a:tc>
              </a:tr>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1" i="0" u="none" strike="noStrike" cap="none" normalizeH="0" baseline="0" dirty="0" smtClean="0">
                          <a:ln>
                            <a:noFill/>
                          </a:ln>
                          <a:solidFill>
                            <a:srgbClr val="000000"/>
                          </a:solidFill>
                          <a:effectLst/>
                          <a:latin typeface="Arial" charset="0"/>
                        </a:rPr>
                        <a:t>Availability </a:t>
                      </a:r>
                    </a:p>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500" b="0" i="0" u="none" strike="noStrike" cap="none" normalizeH="0" baseline="0" dirty="0" smtClean="0">
                          <a:ln>
                            <a:noFill/>
                          </a:ln>
                          <a:solidFill>
                            <a:srgbClr val="000000"/>
                          </a:solidFill>
                          <a:effectLst/>
                          <a:latin typeface="Arial" charset="0"/>
                        </a:rPr>
                        <a:t>(subject to change)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gridSpan="2">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0" i="0" u="none" strike="noStrike" cap="none" normalizeH="0" baseline="0" dirty="0" smtClean="0">
                          <a:ln>
                            <a:noFill/>
                          </a:ln>
                          <a:solidFill>
                            <a:srgbClr val="000000"/>
                          </a:solidFill>
                          <a:effectLst/>
                          <a:latin typeface="Arial" charset="0"/>
                        </a:rPr>
                        <a:t>Samples 2H14</a:t>
                      </a:r>
                    </a:p>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800" b="0" i="0" u="none" strike="noStrike" cap="none" normalizeH="0" baseline="0" dirty="0" smtClean="0">
                          <a:ln>
                            <a:noFill/>
                          </a:ln>
                          <a:solidFill>
                            <a:srgbClr val="000000"/>
                          </a:solidFill>
                          <a:effectLst/>
                          <a:latin typeface="Arial" charset="0"/>
                        </a:rPr>
                        <a:t>Production 1Q15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hMerge="1">
                  <a:txBody>
                    <a:bodyPr/>
                    <a:lstStyle/>
                    <a:p>
                      <a:endParaRPr lang="en-US"/>
                    </a:p>
                  </a:txBody>
                  <a:tcPr/>
                </a:tc>
              </a:tr>
            </a:tbl>
          </a:graphicData>
        </a:graphic>
      </p:graphicFrame>
      <p:sp>
        <p:nvSpPr>
          <p:cNvPr id="9" name="Title 1"/>
          <p:cNvSpPr txBox="1">
            <a:spLocks/>
          </p:cNvSpPr>
          <p:nvPr/>
        </p:nvSpPr>
        <p:spPr bwMode="auto">
          <a:xfrm>
            <a:off x="0" y="68961"/>
            <a:ext cx="8810625" cy="585244"/>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lgn="r"/>
            <a:r>
              <a:rPr lang="en-US" sz="2000" b="1" dirty="0" smtClean="0">
                <a:gradFill>
                  <a:gsLst>
                    <a:gs pos="0">
                      <a:prstClr val="white">
                        <a:lumMod val="50000"/>
                      </a:prstClr>
                    </a:gs>
                    <a:gs pos="99167">
                      <a:prstClr val="black"/>
                    </a:gs>
                    <a:gs pos="64000">
                      <a:prstClr val="black">
                        <a:lumMod val="85000"/>
                        <a:lumOff val="15000"/>
                      </a:prstClr>
                    </a:gs>
                  </a:gsLst>
                  <a:lin ang="5400000" scaled="1"/>
                </a:gradFill>
                <a:effectLst>
                  <a:outerShdw blurRad="152400" dist="25400" dir="5400000" algn="t" rotWithShape="0">
                    <a:prstClr val="white"/>
                  </a:outerShdw>
                </a:effectLst>
              </a:rPr>
              <a:t>Kinetis </a:t>
            </a:r>
            <a:r>
              <a:rPr lang="en-US" sz="2000" b="1" dirty="0" smtClean="0">
                <a:gradFill>
                  <a:gsLst>
                    <a:gs pos="0">
                      <a:prstClr val="white">
                        <a:lumMod val="50000"/>
                      </a:prstClr>
                    </a:gs>
                    <a:gs pos="99167">
                      <a:prstClr val="black"/>
                    </a:gs>
                    <a:gs pos="64000">
                      <a:prstClr val="black">
                        <a:lumMod val="85000"/>
                        <a:lumOff val="15000"/>
                      </a:prstClr>
                    </a:gs>
                  </a:gsLst>
                  <a:lin ang="5400000" scaled="1"/>
                </a:gradFill>
                <a:effectLst>
                  <a:outerShdw blurRad="152400" dist="25400" dir="5400000" algn="t" rotWithShape="0">
                    <a:prstClr val="white"/>
                  </a:outerShdw>
                </a:effectLst>
              </a:rPr>
              <a:t>KW4x MCUs – Multi-Protocol Wireless SoC</a:t>
            </a:r>
            <a:endParaRPr kumimoji="0" lang="en-US" sz="2000" b="1" i="0" u="none" strike="noStrike" kern="1200" cap="none" spc="0" normalizeH="0" baseline="0" noProof="0" dirty="0">
              <a:ln>
                <a:noFill/>
              </a:ln>
              <a:gradFill>
                <a:gsLst>
                  <a:gs pos="0">
                    <a:schemeClr val="bg1">
                      <a:lumMod val="50000"/>
                    </a:schemeClr>
                  </a:gs>
                  <a:gs pos="99167">
                    <a:schemeClr val="tx1"/>
                  </a:gs>
                  <a:gs pos="64000">
                    <a:schemeClr val="tx1">
                      <a:lumMod val="85000"/>
                      <a:lumOff val="15000"/>
                    </a:schemeClr>
                  </a:gs>
                </a:gsLst>
                <a:lin ang="5400000" scaled="1"/>
              </a:gradFill>
              <a:effectLst>
                <a:outerShdw blurRad="152400" dist="25400" dir="5400000" algn="t" rotWithShape="0">
                  <a:schemeClr val="bg1"/>
                </a:outerShdw>
              </a:effectLst>
              <a:uLnTx/>
              <a:uFillTx/>
              <a:latin typeface="Arial" charset="0"/>
              <a:ea typeface="+mn-ea"/>
              <a:cs typeface="+mn-cs"/>
            </a:endParaRPr>
          </a:p>
        </p:txBody>
      </p:sp>
      <p:sp>
        <p:nvSpPr>
          <p:cNvPr id="11" name="TextBox 10"/>
          <p:cNvSpPr txBox="1"/>
          <p:nvPr/>
        </p:nvSpPr>
        <p:spPr>
          <a:xfrm>
            <a:off x="1019707" y="6196393"/>
            <a:ext cx="4641982" cy="215444"/>
          </a:xfrm>
          <a:prstGeom prst="rect">
            <a:avLst/>
          </a:prstGeom>
          <a:noFill/>
        </p:spPr>
        <p:txBody>
          <a:bodyPr wrap="square" rtlCol="0">
            <a:spAutoFit/>
          </a:bodyPr>
          <a:lstStyle/>
          <a:p>
            <a:pPr algn="ctr"/>
            <a:r>
              <a:rPr lang="en-US" sz="800" b="1" dirty="0" smtClean="0">
                <a:solidFill>
                  <a:srgbClr val="C00000"/>
                </a:solidFill>
              </a:rPr>
              <a:t>Preliminary – Features and performance are subject to change</a:t>
            </a:r>
            <a:endParaRPr lang="en-US" sz="800" b="1" dirty="0">
              <a:solidFill>
                <a:srgbClr val="C00000"/>
              </a:solidFill>
            </a:endParaRPr>
          </a:p>
        </p:txBody>
      </p:sp>
      <p:grpSp>
        <p:nvGrpSpPr>
          <p:cNvPr id="2" name="Group 103"/>
          <p:cNvGrpSpPr/>
          <p:nvPr/>
        </p:nvGrpSpPr>
        <p:grpSpPr>
          <a:xfrm>
            <a:off x="3771876" y="552147"/>
            <a:ext cx="5263954" cy="3793627"/>
            <a:chOff x="3771876" y="552147"/>
            <a:chExt cx="5263954" cy="3793627"/>
          </a:xfrm>
        </p:grpSpPr>
        <p:sp>
          <p:nvSpPr>
            <p:cNvPr id="13" name="Rectangle 12"/>
            <p:cNvSpPr/>
            <p:nvPr/>
          </p:nvSpPr>
          <p:spPr>
            <a:xfrm>
              <a:off x="6431665" y="567261"/>
              <a:ext cx="1275680" cy="1499438"/>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effectLst/>
                  <a:uLnTx/>
                  <a:uFillTx/>
                  <a:latin typeface="Tahoma" pitchFamily="34" charset="0"/>
                  <a:ea typeface="+mn-ea"/>
                  <a:cs typeface="Tahoma" pitchFamily="34" charset="0"/>
                </a:rPr>
                <a:t>Memories</a:t>
              </a:r>
            </a:p>
          </p:txBody>
        </p:sp>
        <p:sp>
          <p:nvSpPr>
            <p:cNvPr id="14" name="Rectangle 13"/>
            <p:cNvSpPr/>
            <p:nvPr/>
          </p:nvSpPr>
          <p:spPr>
            <a:xfrm>
              <a:off x="7746588" y="567261"/>
              <a:ext cx="1280160" cy="1911927"/>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effectLst/>
                  <a:uLnTx/>
                  <a:uFillTx/>
                  <a:latin typeface="Tahoma" pitchFamily="34" charset="0"/>
                  <a:ea typeface="+mn-ea"/>
                  <a:cs typeface="Tahoma" pitchFamily="34" charset="0"/>
                </a:rPr>
                <a:t>BLE Radio</a:t>
              </a:r>
            </a:p>
          </p:txBody>
        </p:sp>
        <p:sp>
          <p:nvSpPr>
            <p:cNvPr id="15" name="Rectangle 14"/>
            <p:cNvSpPr/>
            <p:nvPr/>
          </p:nvSpPr>
          <p:spPr>
            <a:xfrm>
              <a:off x="5104706" y="559704"/>
              <a:ext cx="1280160" cy="1186454"/>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effectLst/>
                  <a:uLnTx/>
                  <a:uFillTx/>
                  <a:latin typeface="Tahoma" pitchFamily="34" charset="0"/>
                  <a:ea typeface="+mn-ea"/>
                  <a:cs typeface="Tahoma" pitchFamily="34" charset="0"/>
                </a:rPr>
                <a:t>System</a:t>
              </a:r>
            </a:p>
          </p:txBody>
        </p:sp>
        <p:sp>
          <p:nvSpPr>
            <p:cNvPr id="17" name="Rectangle 16"/>
            <p:cNvSpPr/>
            <p:nvPr/>
          </p:nvSpPr>
          <p:spPr>
            <a:xfrm>
              <a:off x="3771876" y="552147"/>
              <a:ext cx="1280160" cy="1586975"/>
            </a:xfrm>
            <a:prstGeom prst="rect">
              <a:avLst/>
            </a:prstGeom>
            <a:solidFill>
              <a:srgbClr val="AFB41F"/>
            </a:solidFill>
            <a:ln w="25400" cap="flat" cmpd="sng" algn="ctr">
              <a:noFill/>
              <a:prstDash val="solid"/>
            </a:ln>
            <a:effectLst/>
          </p:spPr>
          <p:txBody>
            <a:bodyPr rtlCol="0" anchor="t" anchorCtr="1"/>
            <a:lstStyle/>
            <a:p>
              <a:pPr algn="ctr" fontAlgn="auto">
                <a:spcBef>
                  <a:spcPts val="0"/>
                </a:spcBef>
                <a:spcAft>
                  <a:spcPts val="0"/>
                </a:spcAft>
                <a:defRPr/>
              </a:pPr>
              <a:r>
                <a:rPr lang="en-US" sz="900" b="1" kern="0" dirty="0" smtClean="0">
                  <a:latin typeface="Tahoma" pitchFamily="34" charset="0"/>
                  <a:cs typeface="Tahoma" pitchFamily="34" charset="0"/>
                </a:rPr>
                <a:t>Core</a:t>
              </a:r>
            </a:p>
          </p:txBody>
        </p:sp>
        <p:sp>
          <p:nvSpPr>
            <p:cNvPr id="18" name="Rectangle 17"/>
            <p:cNvSpPr/>
            <p:nvPr/>
          </p:nvSpPr>
          <p:spPr>
            <a:xfrm>
              <a:off x="5103155" y="1793370"/>
              <a:ext cx="1280160" cy="882301"/>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effectLst/>
                  <a:uLnTx/>
                  <a:uFillTx/>
                  <a:latin typeface="Tahoma" pitchFamily="34" charset="0"/>
                  <a:ea typeface="+mn-ea"/>
                  <a:cs typeface="Tahoma" pitchFamily="34" charset="0"/>
                </a:rPr>
                <a:t>Analog</a:t>
              </a:r>
            </a:p>
          </p:txBody>
        </p:sp>
        <p:sp>
          <p:nvSpPr>
            <p:cNvPr id="19" name="Rectangle 18"/>
            <p:cNvSpPr/>
            <p:nvPr/>
          </p:nvSpPr>
          <p:spPr>
            <a:xfrm>
              <a:off x="7755670" y="2540634"/>
              <a:ext cx="1280160" cy="1797581"/>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effectLst/>
                  <a:uLnTx/>
                  <a:uFillTx/>
                  <a:latin typeface="Tahoma" pitchFamily="34" charset="0"/>
                  <a:ea typeface="+mn-ea"/>
                  <a:cs typeface="Tahoma" pitchFamily="34" charset="0"/>
                </a:rPr>
                <a:t>Clocks</a:t>
              </a:r>
            </a:p>
          </p:txBody>
        </p:sp>
        <p:sp>
          <p:nvSpPr>
            <p:cNvPr id="20" name="Rectangle 19"/>
            <p:cNvSpPr/>
            <p:nvPr/>
          </p:nvSpPr>
          <p:spPr>
            <a:xfrm>
              <a:off x="5109469" y="2713917"/>
              <a:ext cx="1280160" cy="1631857"/>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effectLst/>
                  <a:uLnTx/>
                  <a:uFillTx/>
                  <a:latin typeface="Tahoma" pitchFamily="34" charset="0"/>
                  <a:ea typeface="+mn-ea"/>
                  <a:cs typeface="Tahoma" pitchFamily="34" charset="0"/>
                </a:rPr>
                <a:t>Security</a:t>
              </a:r>
            </a:p>
          </p:txBody>
        </p:sp>
        <p:sp>
          <p:nvSpPr>
            <p:cNvPr id="21" name="Rectangle 20"/>
            <p:cNvSpPr/>
            <p:nvPr/>
          </p:nvSpPr>
          <p:spPr>
            <a:xfrm>
              <a:off x="3780675" y="2207777"/>
              <a:ext cx="1280160" cy="2115325"/>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effectLst/>
                  <a:uLnTx/>
                  <a:uFillTx/>
                  <a:latin typeface="Tahoma" pitchFamily="34" charset="0"/>
                  <a:ea typeface="+mn-ea"/>
                  <a:cs typeface="Tahoma" pitchFamily="34" charset="0"/>
                </a:rPr>
                <a:t>Communications</a:t>
              </a:r>
            </a:p>
          </p:txBody>
        </p:sp>
        <p:sp>
          <p:nvSpPr>
            <p:cNvPr id="22" name="Rectangle 21"/>
            <p:cNvSpPr/>
            <p:nvPr/>
          </p:nvSpPr>
          <p:spPr>
            <a:xfrm>
              <a:off x="6431666" y="2126171"/>
              <a:ext cx="1280160" cy="2212046"/>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effectLst/>
                  <a:uLnTx/>
                  <a:uFillTx/>
                  <a:latin typeface="Tahoma" pitchFamily="34" charset="0"/>
                  <a:ea typeface="+mn-ea"/>
                  <a:cs typeface="Tahoma" pitchFamily="34" charset="0"/>
                </a:rPr>
                <a:t>Timers</a:t>
              </a:r>
            </a:p>
          </p:txBody>
        </p:sp>
        <p:sp>
          <p:nvSpPr>
            <p:cNvPr id="23" name="Rectangle 22"/>
            <p:cNvSpPr/>
            <p:nvPr/>
          </p:nvSpPr>
          <p:spPr>
            <a:xfrm>
              <a:off x="5200909" y="2973722"/>
              <a:ext cx="1097280" cy="401385"/>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Cyclic Redundancy Check (CRC)</a:t>
              </a:r>
            </a:p>
          </p:txBody>
        </p:sp>
        <p:sp>
          <p:nvSpPr>
            <p:cNvPr id="26" name="Rectangle 25"/>
            <p:cNvSpPr/>
            <p:nvPr/>
          </p:nvSpPr>
          <p:spPr>
            <a:xfrm>
              <a:off x="5200909" y="3451794"/>
              <a:ext cx="1097280" cy="354494"/>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Cryptography Authentication Unit</a:t>
              </a:r>
            </a:p>
          </p:txBody>
        </p:sp>
        <p:sp>
          <p:nvSpPr>
            <p:cNvPr id="27" name="Rectangle 26"/>
            <p:cNvSpPr/>
            <p:nvPr/>
          </p:nvSpPr>
          <p:spPr>
            <a:xfrm>
              <a:off x="5200909" y="3888064"/>
              <a:ext cx="1097280" cy="367027"/>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Random Number Generator</a:t>
              </a:r>
            </a:p>
          </p:txBody>
        </p:sp>
        <p:sp>
          <p:nvSpPr>
            <p:cNvPr id="29" name="Rectangle 28"/>
            <p:cNvSpPr/>
            <p:nvPr/>
          </p:nvSpPr>
          <p:spPr>
            <a:xfrm>
              <a:off x="3854116" y="3040810"/>
              <a:ext cx="1097280" cy="311990"/>
            </a:xfrm>
            <a:prstGeom prst="rect">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SPI</a:t>
              </a:r>
            </a:p>
          </p:txBody>
        </p:sp>
        <p:sp>
          <p:nvSpPr>
            <p:cNvPr id="30" name="Rectangle 29"/>
            <p:cNvSpPr/>
            <p:nvPr/>
          </p:nvSpPr>
          <p:spPr>
            <a:xfrm>
              <a:off x="3854116" y="2609907"/>
              <a:ext cx="1097280" cy="334018"/>
            </a:xfrm>
            <a:prstGeom prst="rect">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2 x I2C</a:t>
              </a:r>
            </a:p>
          </p:txBody>
        </p:sp>
        <p:sp>
          <p:nvSpPr>
            <p:cNvPr id="31" name="Rectangle 30"/>
            <p:cNvSpPr/>
            <p:nvPr/>
          </p:nvSpPr>
          <p:spPr>
            <a:xfrm>
              <a:off x="7843443" y="1845202"/>
              <a:ext cx="1097280" cy="224494"/>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PA / LNA</a:t>
              </a:r>
            </a:p>
          </p:txBody>
        </p:sp>
        <p:sp>
          <p:nvSpPr>
            <p:cNvPr id="32" name="Rectangle 31"/>
            <p:cNvSpPr/>
            <p:nvPr/>
          </p:nvSpPr>
          <p:spPr>
            <a:xfrm>
              <a:off x="7843443" y="2124007"/>
              <a:ext cx="1097280" cy="235119"/>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Control Registers</a:t>
              </a:r>
            </a:p>
          </p:txBody>
        </p:sp>
        <p:sp>
          <p:nvSpPr>
            <p:cNvPr id="33" name="Rectangle 32"/>
            <p:cNvSpPr/>
            <p:nvPr/>
          </p:nvSpPr>
          <p:spPr>
            <a:xfrm>
              <a:off x="5196146" y="836039"/>
              <a:ext cx="1097280" cy="297999"/>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Internal and External Watchdogs</a:t>
              </a:r>
            </a:p>
          </p:txBody>
        </p:sp>
        <p:sp>
          <p:nvSpPr>
            <p:cNvPr id="34" name="Rectangle 33"/>
            <p:cNvSpPr/>
            <p:nvPr/>
          </p:nvSpPr>
          <p:spPr>
            <a:xfrm>
              <a:off x="5196146" y="1172000"/>
              <a:ext cx="1097280" cy="173636"/>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DMA</a:t>
              </a:r>
            </a:p>
          </p:txBody>
        </p:sp>
        <p:sp>
          <p:nvSpPr>
            <p:cNvPr id="35" name="Rectangle 34"/>
            <p:cNvSpPr/>
            <p:nvPr/>
          </p:nvSpPr>
          <p:spPr>
            <a:xfrm>
              <a:off x="7847110" y="2823548"/>
              <a:ext cx="1097280" cy="229974"/>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Phase-Locked Loop</a:t>
              </a:r>
            </a:p>
          </p:txBody>
        </p:sp>
        <p:sp>
          <p:nvSpPr>
            <p:cNvPr id="36" name="Rectangle 35"/>
            <p:cNvSpPr/>
            <p:nvPr/>
          </p:nvSpPr>
          <p:spPr>
            <a:xfrm>
              <a:off x="7847110" y="3939671"/>
              <a:ext cx="1097280" cy="300303"/>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Internal Reference Clocks</a:t>
              </a:r>
            </a:p>
          </p:txBody>
        </p:sp>
        <p:sp>
          <p:nvSpPr>
            <p:cNvPr id="37" name="Rectangle 36"/>
            <p:cNvSpPr/>
            <p:nvPr/>
          </p:nvSpPr>
          <p:spPr>
            <a:xfrm>
              <a:off x="7847110" y="3537291"/>
              <a:ext cx="1097280" cy="311771"/>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Low / High Frequency Osc.</a:t>
              </a:r>
            </a:p>
          </p:txBody>
        </p:sp>
        <p:sp>
          <p:nvSpPr>
            <p:cNvPr id="38" name="Rectangle 37"/>
            <p:cNvSpPr/>
            <p:nvPr/>
          </p:nvSpPr>
          <p:spPr>
            <a:xfrm>
              <a:off x="5196146" y="1387048"/>
              <a:ext cx="1097280" cy="283539"/>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Low Leakage Wake-Up Unit</a:t>
              </a:r>
            </a:p>
          </p:txBody>
        </p:sp>
        <p:sp>
          <p:nvSpPr>
            <p:cNvPr id="39" name="Rectangle 38"/>
            <p:cNvSpPr/>
            <p:nvPr/>
          </p:nvSpPr>
          <p:spPr>
            <a:xfrm>
              <a:off x="6523106" y="2341764"/>
              <a:ext cx="1097280" cy="250100"/>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900" dirty="0" smtClean="0">
                  <a:solidFill>
                    <a:schemeClr val="tx1"/>
                  </a:solidFill>
                  <a:latin typeface="+mn-lt"/>
                </a:rPr>
                <a:t>Flex Timer</a:t>
              </a:r>
            </a:p>
          </p:txBody>
        </p:sp>
        <p:sp>
          <p:nvSpPr>
            <p:cNvPr id="40" name="Rectangle 39"/>
            <p:cNvSpPr/>
            <p:nvPr/>
          </p:nvSpPr>
          <p:spPr>
            <a:xfrm>
              <a:off x="6523106" y="2661431"/>
              <a:ext cx="1097280" cy="397585"/>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900" dirty="0" smtClean="0">
                  <a:solidFill>
                    <a:schemeClr val="tx1"/>
                  </a:solidFill>
                  <a:latin typeface="+mn-lt"/>
                </a:rPr>
                <a:t>Programmable Delay Block</a:t>
              </a:r>
              <a:endParaRPr lang="en-US" sz="900" dirty="0">
                <a:solidFill>
                  <a:schemeClr val="tx1"/>
                </a:solidFill>
                <a:latin typeface="+mn-lt"/>
              </a:endParaRPr>
            </a:p>
          </p:txBody>
        </p:sp>
        <p:sp>
          <p:nvSpPr>
            <p:cNvPr id="41" name="Rectangle 40"/>
            <p:cNvSpPr/>
            <p:nvPr/>
          </p:nvSpPr>
          <p:spPr>
            <a:xfrm>
              <a:off x="6523106" y="3880630"/>
              <a:ext cx="1097280" cy="374459"/>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900" dirty="0" smtClean="0">
                  <a:solidFill>
                    <a:schemeClr val="tx1"/>
                  </a:solidFill>
                  <a:latin typeface="+mn-lt"/>
                </a:rPr>
                <a:t>Independent Real Time Clock</a:t>
              </a:r>
            </a:p>
          </p:txBody>
        </p:sp>
        <p:sp>
          <p:nvSpPr>
            <p:cNvPr id="42" name="Rectangle 41"/>
            <p:cNvSpPr/>
            <p:nvPr/>
          </p:nvSpPr>
          <p:spPr>
            <a:xfrm>
              <a:off x="6523106" y="3131064"/>
              <a:ext cx="1097280" cy="337202"/>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900" dirty="0" smtClean="0">
                  <a:solidFill>
                    <a:schemeClr val="tx1"/>
                  </a:solidFill>
                  <a:latin typeface="+mn-lt"/>
                </a:rPr>
                <a:t>Periodic Interrupt Timers</a:t>
              </a:r>
            </a:p>
          </p:txBody>
        </p:sp>
        <p:sp>
          <p:nvSpPr>
            <p:cNvPr id="43" name="Rectangle 42"/>
            <p:cNvSpPr/>
            <p:nvPr/>
          </p:nvSpPr>
          <p:spPr>
            <a:xfrm>
              <a:off x="6515549" y="3546094"/>
              <a:ext cx="1097280" cy="251440"/>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900" dirty="0" smtClean="0">
                  <a:solidFill>
                    <a:schemeClr val="tx1"/>
                  </a:solidFill>
                  <a:latin typeface="+mn-lt"/>
                </a:rPr>
                <a:t>Low Power Timer</a:t>
              </a:r>
            </a:p>
          </p:txBody>
        </p:sp>
        <p:sp>
          <p:nvSpPr>
            <p:cNvPr id="44" name="Rectangle 43"/>
            <p:cNvSpPr/>
            <p:nvPr/>
          </p:nvSpPr>
          <p:spPr>
            <a:xfrm>
              <a:off x="3837438" y="831921"/>
              <a:ext cx="1157258" cy="369392"/>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ARM CortexTM-M0+</a:t>
              </a:r>
            </a:p>
            <a:p>
              <a:pPr algn="ctr">
                <a:defRPr/>
              </a:pPr>
              <a:r>
                <a:rPr lang="en-US" sz="800" dirty="0" smtClean="0">
                  <a:solidFill>
                    <a:schemeClr val="tx1"/>
                  </a:solidFill>
                  <a:latin typeface="+mn-lt"/>
                </a:rPr>
                <a:t>48 MHz</a:t>
              </a:r>
            </a:p>
          </p:txBody>
        </p:sp>
        <p:sp>
          <p:nvSpPr>
            <p:cNvPr id="46" name="Rectangle 45"/>
            <p:cNvSpPr/>
            <p:nvPr/>
          </p:nvSpPr>
          <p:spPr>
            <a:xfrm>
              <a:off x="3863316" y="1688002"/>
              <a:ext cx="1097280" cy="344191"/>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Debug Interfaces</a:t>
              </a:r>
            </a:p>
          </p:txBody>
        </p:sp>
        <p:sp>
          <p:nvSpPr>
            <p:cNvPr id="47" name="Rectangle 46"/>
            <p:cNvSpPr/>
            <p:nvPr/>
          </p:nvSpPr>
          <p:spPr>
            <a:xfrm>
              <a:off x="3863316" y="1292554"/>
              <a:ext cx="1097280" cy="317084"/>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Interrupt Controller</a:t>
              </a:r>
            </a:p>
          </p:txBody>
        </p:sp>
        <p:sp>
          <p:nvSpPr>
            <p:cNvPr id="48" name="Rectangle 47"/>
            <p:cNvSpPr/>
            <p:nvPr/>
          </p:nvSpPr>
          <p:spPr>
            <a:xfrm>
              <a:off x="6522466" y="800874"/>
              <a:ext cx="1093440" cy="559580"/>
            </a:xfrm>
            <a:prstGeom prst="rect">
              <a:avLst/>
            </a:prstGeom>
            <a:solidFill>
              <a:srgbClr val="DAC8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160 KB </a:t>
              </a:r>
            </a:p>
            <a:p>
              <a:pPr algn="ctr">
                <a:defRPr/>
              </a:pPr>
              <a:r>
                <a:rPr lang="en-US" sz="800" dirty="0" smtClean="0">
                  <a:solidFill>
                    <a:schemeClr val="tx1"/>
                  </a:solidFill>
                  <a:latin typeface="+mn-lt"/>
                </a:rPr>
                <a:t>Program Flash</a:t>
              </a:r>
            </a:p>
          </p:txBody>
        </p:sp>
        <p:sp>
          <p:nvSpPr>
            <p:cNvPr id="49" name="Rectangle 48"/>
            <p:cNvSpPr/>
            <p:nvPr/>
          </p:nvSpPr>
          <p:spPr>
            <a:xfrm>
              <a:off x="6522466" y="1486840"/>
              <a:ext cx="1093440" cy="449798"/>
            </a:xfrm>
            <a:prstGeom prst="rect">
              <a:avLst/>
            </a:prstGeom>
            <a:solidFill>
              <a:srgbClr val="DAC8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20 KB SRAM</a:t>
              </a:r>
            </a:p>
          </p:txBody>
        </p:sp>
        <p:sp>
          <p:nvSpPr>
            <p:cNvPr id="50" name="Rectangle 49"/>
            <p:cNvSpPr/>
            <p:nvPr/>
          </p:nvSpPr>
          <p:spPr>
            <a:xfrm>
              <a:off x="5194595" y="2031864"/>
              <a:ext cx="1097280" cy="265292"/>
            </a:xfrm>
            <a:prstGeom prst="rect">
              <a:avLst/>
            </a:prstGeom>
            <a:solidFill>
              <a:srgbClr val="99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16-bit ADC</a:t>
              </a:r>
            </a:p>
          </p:txBody>
        </p:sp>
        <p:sp>
          <p:nvSpPr>
            <p:cNvPr id="51" name="Rectangle 50"/>
            <p:cNvSpPr/>
            <p:nvPr/>
          </p:nvSpPr>
          <p:spPr>
            <a:xfrm>
              <a:off x="5194595" y="2349195"/>
              <a:ext cx="1097280" cy="266019"/>
            </a:xfrm>
            <a:prstGeom prst="rect">
              <a:avLst/>
            </a:prstGeom>
            <a:solidFill>
              <a:srgbClr val="99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12-bit DAC</a:t>
              </a:r>
              <a:endParaRPr lang="en-US" sz="800" dirty="0">
                <a:solidFill>
                  <a:schemeClr val="tx1"/>
                </a:solidFill>
                <a:latin typeface="+mn-lt"/>
              </a:endParaRPr>
            </a:p>
          </p:txBody>
        </p:sp>
        <p:sp>
          <p:nvSpPr>
            <p:cNvPr id="52" name="Rectangle 51"/>
            <p:cNvSpPr/>
            <p:nvPr/>
          </p:nvSpPr>
          <p:spPr>
            <a:xfrm>
              <a:off x="7843443" y="1569466"/>
              <a:ext cx="1097280" cy="221426"/>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DC-DC Converter</a:t>
              </a:r>
            </a:p>
          </p:txBody>
        </p:sp>
        <p:sp>
          <p:nvSpPr>
            <p:cNvPr id="53" name="Rectangle 52"/>
            <p:cNvSpPr/>
            <p:nvPr/>
          </p:nvSpPr>
          <p:spPr>
            <a:xfrm>
              <a:off x="3854116" y="3456883"/>
              <a:ext cx="1097280" cy="312226"/>
            </a:xfrm>
            <a:prstGeom prst="rect">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UART</a:t>
              </a:r>
            </a:p>
          </p:txBody>
        </p:sp>
        <p:sp>
          <p:nvSpPr>
            <p:cNvPr id="54" name="Rectangle 53"/>
            <p:cNvSpPr/>
            <p:nvPr/>
          </p:nvSpPr>
          <p:spPr>
            <a:xfrm>
              <a:off x="3854116" y="3863893"/>
              <a:ext cx="1097280" cy="358697"/>
            </a:xfrm>
            <a:prstGeom prst="rect">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GPIO w/ IRQ Capabilities</a:t>
              </a:r>
            </a:p>
          </p:txBody>
        </p:sp>
        <p:sp>
          <p:nvSpPr>
            <p:cNvPr id="56" name="Rectangle 55"/>
            <p:cNvSpPr/>
            <p:nvPr/>
          </p:nvSpPr>
          <p:spPr>
            <a:xfrm>
              <a:off x="7848369" y="3144132"/>
              <a:ext cx="1097280" cy="302549"/>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Frequency Locked Loop</a:t>
              </a:r>
            </a:p>
          </p:txBody>
        </p:sp>
        <p:sp>
          <p:nvSpPr>
            <p:cNvPr id="58" name="Rectangle 57"/>
            <p:cNvSpPr/>
            <p:nvPr/>
          </p:nvSpPr>
          <p:spPr>
            <a:xfrm>
              <a:off x="7844703" y="843754"/>
              <a:ext cx="1097280" cy="320511"/>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802.15.4 &amp; BLE 4.1 radio</a:t>
              </a:r>
            </a:p>
          </p:txBody>
        </p:sp>
        <p:sp>
          <p:nvSpPr>
            <p:cNvPr id="59" name="Rectangle 58"/>
            <p:cNvSpPr/>
            <p:nvPr/>
          </p:nvSpPr>
          <p:spPr>
            <a:xfrm>
              <a:off x="7845963" y="1218575"/>
              <a:ext cx="1097280" cy="296581"/>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latinLnBrk="0" hangingPunct="1">
                <a:lnSpc>
                  <a:spcPct val="100000"/>
                </a:lnSpc>
                <a:buClrTx/>
                <a:buSzTx/>
                <a:buFontTx/>
                <a:buNone/>
                <a:tabLst/>
                <a:defRPr/>
              </a:pPr>
              <a:r>
                <a:rPr lang="en-US" sz="800" dirty="0" smtClean="0">
                  <a:solidFill>
                    <a:schemeClr val="tx1"/>
                  </a:solidFill>
                  <a:latin typeface="+mn-lt"/>
                </a:rPr>
                <a:t>Baseband IP</a:t>
              </a:r>
            </a:p>
          </p:txBody>
        </p:sp>
      </p:grpSp>
    </p:spTree>
    <p:extLst>
      <p:ext uri="{BB962C8B-B14F-4D97-AF65-F5344CB8AC3E}">
        <p14:creationId xmlns:p14="http://schemas.microsoft.com/office/powerpoint/2010/main" val="91894547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IEEE 15.4 – Sub GHz FSK</a:t>
            </a:r>
            <a:endParaRPr lang="en-US" dirty="0"/>
          </a:p>
        </p:txBody>
      </p:sp>
    </p:spTree>
    <p:extLst>
      <p:ext uri="{BB962C8B-B14F-4D97-AF65-F5344CB8AC3E}">
        <p14:creationId xmlns:p14="http://schemas.microsoft.com/office/powerpoint/2010/main" val="3910968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is </a:t>
            </a:r>
            <a:r>
              <a:rPr lang="en-US" dirty="0" err="1" smtClean="0"/>
              <a:t>Kinetis</a:t>
            </a:r>
            <a:r>
              <a:rPr lang="en-US" dirty="0" smtClean="0"/>
              <a:t> KW0x MCU?</a:t>
            </a:r>
            <a:endParaRPr lang="en-US" dirty="0"/>
          </a:p>
        </p:txBody>
      </p:sp>
      <p:sp>
        <p:nvSpPr>
          <p:cNvPr id="3" name="Text Placeholder 2"/>
          <p:cNvSpPr>
            <a:spLocks noGrp="1"/>
          </p:cNvSpPr>
          <p:nvPr>
            <p:ph type="body" sz="quarter" idx="10"/>
          </p:nvPr>
        </p:nvSpPr>
        <p:spPr/>
        <p:txBody>
          <a:bodyPr/>
          <a:lstStyle/>
          <a:p>
            <a:r>
              <a:rPr lang="en-US" dirty="0" smtClean="0"/>
              <a:t>World’s first integrated ARM® Cortex®-M0+ based sub-1 GHz smart radio</a:t>
            </a:r>
          </a:p>
          <a:p>
            <a:pPr>
              <a:buNone/>
            </a:pPr>
            <a:endParaRPr lang="en-US" dirty="0" smtClean="0"/>
          </a:p>
          <a:p>
            <a:r>
              <a:rPr lang="en-US" dirty="0" smtClean="0"/>
              <a:t>Integrates </a:t>
            </a:r>
            <a:r>
              <a:rPr lang="en-US" dirty="0" err="1" smtClean="0"/>
              <a:t>Kinetis</a:t>
            </a:r>
            <a:r>
              <a:rPr lang="en-US" dirty="0" smtClean="0"/>
              <a:t> MCU (ARM Cortex M0+ 128KFlash/16K RAM) with a sub 1 GHz transceiver</a:t>
            </a:r>
          </a:p>
          <a:p>
            <a:endParaRPr lang="en-US" dirty="0" smtClean="0"/>
          </a:p>
          <a:p>
            <a:r>
              <a:rPr lang="en-US" dirty="0" smtClean="0"/>
              <a:t>Targeted for automated meter reading and mesh-networked smart sensors applications</a:t>
            </a:r>
          </a:p>
          <a:p>
            <a:endParaRPr lang="en-US" dirty="0"/>
          </a:p>
        </p:txBody>
      </p:sp>
      <p:pic>
        <p:nvPicPr>
          <p:cNvPr id="7" name="Picture 6" descr="31261-IND-KW0x_angled_chip.jpg"/>
          <p:cNvPicPr>
            <a:picLocks noChangeAspect="1"/>
          </p:cNvPicPr>
          <p:nvPr/>
        </p:nvPicPr>
        <p:blipFill>
          <a:blip r:embed="rId2" cstate="print"/>
          <a:stretch>
            <a:fillRect/>
          </a:stretch>
        </p:blipFill>
        <p:spPr>
          <a:xfrm>
            <a:off x="299177" y="1589725"/>
            <a:ext cx="2664740" cy="2097103"/>
          </a:xfrm>
          <a:prstGeom prst="rect">
            <a:avLst/>
          </a:prstGeom>
        </p:spPr>
      </p:pic>
    </p:spTree>
    <p:extLst>
      <p:ext uri="{BB962C8B-B14F-4D97-AF65-F5344CB8AC3E}">
        <p14:creationId xmlns:p14="http://schemas.microsoft.com/office/powerpoint/2010/main" val="38611304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of Things: Metropolitan Area Networks (MANs)</a:t>
            </a:r>
            <a:endParaRPr lang="en-US" dirty="0"/>
          </a:p>
        </p:txBody>
      </p:sp>
      <p:pic>
        <p:nvPicPr>
          <p:cNvPr id="14" name="Picture 13" descr="smart_city-550x355.jpg"/>
          <p:cNvPicPr>
            <a:picLocks noChangeAspect="1"/>
          </p:cNvPicPr>
          <p:nvPr/>
        </p:nvPicPr>
        <p:blipFill>
          <a:blip r:embed="rId3" cstate="screen">
            <a:clrChange>
              <a:clrFrom>
                <a:srgbClr val="FFFFFF"/>
              </a:clrFrom>
              <a:clrTo>
                <a:srgbClr val="FFFFFF">
                  <a:alpha val="0"/>
                </a:srgbClr>
              </a:clrTo>
            </a:clrChange>
          </a:blip>
          <a:stretch>
            <a:fillRect/>
          </a:stretch>
        </p:blipFill>
        <p:spPr>
          <a:xfrm>
            <a:off x="531952" y="1090332"/>
            <a:ext cx="7858125" cy="5070773"/>
          </a:xfrm>
          <a:prstGeom prst="rect">
            <a:avLst/>
          </a:prstGeom>
          <a:noFill/>
          <a:ln w="9525">
            <a:noFill/>
            <a:miter lim="800000"/>
            <a:headEnd/>
            <a:tailEnd/>
          </a:ln>
        </p:spPr>
      </p:pic>
      <p:sp>
        <p:nvSpPr>
          <p:cNvPr id="5" name="TextBox 4"/>
          <p:cNvSpPr txBox="1"/>
          <p:nvPr/>
        </p:nvSpPr>
        <p:spPr>
          <a:xfrm rot="1438445">
            <a:off x="6552000" y="1145399"/>
            <a:ext cx="2189085" cy="1169551"/>
          </a:xfrm>
          <a:prstGeom prst="rect">
            <a:avLst/>
          </a:prstGeom>
          <a:solidFill>
            <a:srgbClr val="FFFFCC"/>
          </a:solidFill>
          <a:effectLst>
            <a:outerShdw blurRad="50800" dist="38100" dir="2700000" algn="tl" rotWithShape="0">
              <a:prstClr val="black">
                <a:alpha val="40000"/>
              </a:prstClr>
            </a:outerShdw>
          </a:effectLst>
        </p:spPr>
        <p:txBody>
          <a:bodyPr wrap="square" rtlCol="0">
            <a:spAutoFit/>
          </a:bodyPr>
          <a:lstStyle/>
          <a:p>
            <a:pPr algn="ctr"/>
            <a:r>
              <a:rPr lang="en-US" sz="1400" dirty="0" smtClean="0"/>
              <a:t>Endless Possibilities</a:t>
            </a:r>
          </a:p>
          <a:p>
            <a:pPr>
              <a:buFont typeface="Arial" charset="0"/>
              <a:buChar char="•"/>
            </a:pPr>
            <a:r>
              <a:rPr lang="en-US" sz="1400" dirty="0" smtClean="0"/>
              <a:t> Street Lights</a:t>
            </a:r>
          </a:p>
          <a:p>
            <a:pPr>
              <a:buFont typeface="Arial" charset="0"/>
              <a:buChar char="•"/>
            </a:pPr>
            <a:r>
              <a:rPr lang="en-US" sz="1400" dirty="0" smtClean="0"/>
              <a:t> Irrigation Systems</a:t>
            </a:r>
          </a:p>
          <a:p>
            <a:pPr>
              <a:buFont typeface="Arial" charset="0"/>
              <a:buChar char="•"/>
            </a:pPr>
            <a:r>
              <a:rPr lang="en-US" sz="1400" dirty="0" smtClean="0"/>
              <a:t> Water/Gas/Elect Meters</a:t>
            </a:r>
          </a:p>
          <a:p>
            <a:pPr>
              <a:buFont typeface="Arial" charset="0"/>
              <a:buChar char="•"/>
            </a:pPr>
            <a:r>
              <a:rPr lang="en-US" sz="1400" dirty="0" smtClean="0"/>
              <a:t> Fleet Vehicles</a:t>
            </a:r>
          </a:p>
        </p:txBody>
      </p:sp>
      <p:sp>
        <p:nvSpPr>
          <p:cNvPr id="6" name="Text Placeholder 5"/>
          <p:cNvSpPr>
            <a:spLocks noGrp="1"/>
          </p:cNvSpPr>
          <p:nvPr>
            <p:ph type="body" sz="quarter" idx="10"/>
          </p:nvPr>
        </p:nvSpPr>
        <p:spPr/>
        <p:txBody>
          <a:bodyPr/>
          <a:lstStyle/>
          <a:p>
            <a:r>
              <a:rPr lang="en-US" b="1" dirty="0" smtClean="0">
                <a:solidFill>
                  <a:schemeClr val="accent1"/>
                </a:solidFill>
              </a:rPr>
              <a:t>MAN Network Characteristics</a:t>
            </a:r>
            <a:r>
              <a:rPr lang="en-US" dirty="0" smtClean="0"/>
              <a:t>:</a:t>
            </a:r>
          </a:p>
          <a:p>
            <a:pPr lvl="1"/>
            <a:r>
              <a:rPr lang="en-US" dirty="0" smtClean="0"/>
              <a:t>Thousands of devices per gateway</a:t>
            </a:r>
          </a:p>
          <a:p>
            <a:pPr lvl="1"/>
            <a:r>
              <a:rPr lang="en-US" dirty="0" smtClean="0"/>
              <a:t>Long distance between nodes</a:t>
            </a:r>
          </a:p>
          <a:p>
            <a:pPr lvl="1"/>
            <a:r>
              <a:rPr lang="en-US" dirty="0" smtClean="0"/>
              <a:t>Many hops deep</a:t>
            </a:r>
          </a:p>
          <a:p>
            <a:endParaRPr lang="en-US" dirty="0"/>
          </a:p>
        </p:txBody>
      </p:sp>
    </p:spTree>
    <p:extLst>
      <p:ext uri="{BB962C8B-B14F-4D97-AF65-F5344CB8AC3E}">
        <p14:creationId xmlns:p14="http://schemas.microsoft.com/office/powerpoint/2010/main" val="70117685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a:grpSpLocks/>
          </p:cNvGrpSpPr>
          <p:nvPr/>
        </p:nvGrpSpPr>
        <p:grpSpPr bwMode="auto">
          <a:xfrm>
            <a:off x="60325" y="4919662"/>
            <a:ext cx="9009063" cy="1176338"/>
            <a:chOff x="134937" y="4641271"/>
            <a:chExt cx="9009063" cy="1245179"/>
          </a:xfrm>
        </p:grpSpPr>
        <p:grpSp>
          <p:nvGrpSpPr>
            <p:cNvPr id="3" name="Group 25"/>
            <p:cNvGrpSpPr>
              <a:grpSpLocks/>
            </p:cNvGrpSpPr>
            <p:nvPr/>
          </p:nvGrpSpPr>
          <p:grpSpPr bwMode="auto">
            <a:xfrm>
              <a:off x="134937" y="4648200"/>
              <a:ext cx="9009063" cy="1238250"/>
              <a:chOff x="134937" y="4648200"/>
              <a:chExt cx="9009063" cy="1238250"/>
            </a:xfrm>
          </p:grpSpPr>
          <p:pic>
            <p:nvPicPr>
              <p:cNvPr id="8204" name="Picture 19"/>
              <p:cNvPicPr>
                <a:picLocks noChangeAspect="1" noChangeArrowheads="1"/>
              </p:cNvPicPr>
              <p:nvPr/>
            </p:nvPicPr>
            <p:blipFill>
              <a:blip r:embed="rId3" cstate="print"/>
              <a:srcRect/>
              <a:stretch>
                <a:fillRect/>
              </a:stretch>
            </p:blipFill>
            <p:spPr bwMode="auto">
              <a:xfrm>
                <a:off x="7633855" y="4648200"/>
                <a:ext cx="1510145" cy="1238250"/>
              </a:xfrm>
              <a:prstGeom prst="roundRect">
                <a:avLst/>
              </a:prstGeom>
              <a:noFill/>
              <a:ln w="38100">
                <a:noFill/>
                <a:miter lim="800000"/>
                <a:headEnd/>
                <a:tailEnd/>
              </a:ln>
            </p:spPr>
          </p:pic>
          <p:pic>
            <p:nvPicPr>
              <p:cNvPr id="27660" name="Picture 14"/>
              <p:cNvPicPr>
                <a:picLocks noChangeAspect="1" noChangeArrowheads="1"/>
              </p:cNvPicPr>
              <p:nvPr/>
            </p:nvPicPr>
            <p:blipFill>
              <a:blip r:embed="rId4" cstate="print"/>
              <a:srcRect/>
              <a:stretch>
                <a:fillRect/>
              </a:stretch>
            </p:blipFill>
            <p:spPr bwMode="auto">
              <a:xfrm>
                <a:off x="4419600" y="4648200"/>
                <a:ext cx="1600200" cy="1219200"/>
              </a:xfrm>
              <a:prstGeom prst="rect">
                <a:avLst/>
              </a:prstGeom>
              <a:noFill/>
              <a:ln w="9525">
                <a:noFill/>
                <a:miter lim="800000"/>
                <a:headEnd/>
                <a:tailEnd/>
              </a:ln>
            </p:spPr>
          </p:pic>
          <p:pic>
            <p:nvPicPr>
              <p:cNvPr id="27661" name="Picture 17"/>
              <p:cNvPicPr>
                <a:picLocks noChangeAspect="1" noChangeArrowheads="1"/>
              </p:cNvPicPr>
              <p:nvPr/>
            </p:nvPicPr>
            <p:blipFill>
              <a:blip r:embed="rId5" cstate="print"/>
              <a:srcRect/>
              <a:stretch>
                <a:fillRect/>
              </a:stretch>
            </p:blipFill>
            <p:spPr bwMode="auto">
              <a:xfrm>
                <a:off x="6019800" y="4648200"/>
                <a:ext cx="1752600" cy="1219200"/>
              </a:xfrm>
              <a:prstGeom prst="rect">
                <a:avLst/>
              </a:prstGeom>
              <a:noFill/>
              <a:ln w="9525">
                <a:noFill/>
                <a:miter lim="800000"/>
                <a:headEnd/>
                <a:tailEnd/>
              </a:ln>
            </p:spPr>
          </p:pic>
          <p:pic>
            <p:nvPicPr>
              <p:cNvPr id="27662" name="Picture 18"/>
              <p:cNvPicPr>
                <a:picLocks noChangeAspect="1" noChangeArrowheads="1"/>
              </p:cNvPicPr>
              <p:nvPr/>
            </p:nvPicPr>
            <p:blipFill>
              <a:blip r:embed="rId6" cstate="print"/>
              <a:srcRect/>
              <a:stretch>
                <a:fillRect/>
              </a:stretch>
            </p:blipFill>
            <p:spPr bwMode="auto">
              <a:xfrm>
                <a:off x="3048000" y="4648200"/>
                <a:ext cx="1371600" cy="1219200"/>
              </a:xfrm>
              <a:prstGeom prst="rect">
                <a:avLst/>
              </a:prstGeom>
              <a:noFill/>
              <a:ln w="9525">
                <a:noFill/>
                <a:miter lim="800000"/>
                <a:headEnd/>
                <a:tailEnd/>
              </a:ln>
            </p:spPr>
          </p:pic>
          <p:pic>
            <p:nvPicPr>
              <p:cNvPr id="8205" name="Picture 20"/>
              <p:cNvPicPr>
                <a:picLocks noChangeAspect="1" noChangeArrowheads="1"/>
              </p:cNvPicPr>
              <p:nvPr/>
            </p:nvPicPr>
            <p:blipFill>
              <a:blip r:embed="rId7" cstate="print"/>
              <a:srcRect/>
              <a:stretch>
                <a:fillRect/>
              </a:stretch>
            </p:blipFill>
            <p:spPr bwMode="auto">
              <a:xfrm>
                <a:off x="134937" y="4648200"/>
                <a:ext cx="1624589" cy="1219200"/>
              </a:xfrm>
              <a:prstGeom prst="roundRect">
                <a:avLst/>
              </a:prstGeom>
              <a:noFill/>
              <a:ln w="9525">
                <a:noFill/>
                <a:miter lim="800000"/>
                <a:headEnd/>
                <a:tailEnd/>
              </a:ln>
            </p:spPr>
          </p:pic>
          <p:pic>
            <p:nvPicPr>
              <p:cNvPr id="27664" name="Picture 21" descr="E008714"/>
              <p:cNvPicPr>
                <a:picLocks noChangeAspect="1" noChangeArrowheads="1"/>
              </p:cNvPicPr>
              <p:nvPr/>
            </p:nvPicPr>
            <p:blipFill>
              <a:blip r:embed="rId8" cstate="print"/>
              <a:srcRect/>
              <a:stretch>
                <a:fillRect/>
              </a:stretch>
            </p:blipFill>
            <p:spPr bwMode="auto">
              <a:xfrm>
                <a:off x="1600200" y="4648200"/>
                <a:ext cx="1447800" cy="1219200"/>
              </a:xfrm>
              <a:prstGeom prst="rect">
                <a:avLst/>
              </a:prstGeom>
              <a:noFill/>
              <a:ln w="57150">
                <a:noFill/>
                <a:miter lim="800000"/>
                <a:headEnd/>
                <a:tailEnd/>
              </a:ln>
            </p:spPr>
          </p:pic>
        </p:grpSp>
        <p:sp>
          <p:nvSpPr>
            <p:cNvPr id="25" name="Rounded Rectangle 24"/>
            <p:cNvSpPr/>
            <p:nvPr/>
          </p:nvSpPr>
          <p:spPr>
            <a:xfrm>
              <a:off x="152400" y="4641271"/>
              <a:ext cx="8991600" cy="123341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27" name="TextBox 26"/>
          <p:cNvSpPr txBox="1"/>
          <p:nvPr/>
        </p:nvSpPr>
        <p:spPr>
          <a:xfrm>
            <a:off x="876300" y="986789"/>
            <a:ext cx="3429000" cy="1770698"/>
          </a:xfrm>
          <a:prstGeom prst="round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400" b="1" u="sng" dirty="0" smtClean="0"/>
              <a:t>Metering and Building Control</a:t>
            </a:r>
          </a:p>
          <a:p>
            <a:pPr algn="ctr"/>
            <a:r>
              <a:rPr lang="en-US" sz="1200" dirty="0" smtClean="0"/>
              <a:t>Metering </a:t>
            </a:r>
          </a:p>
          <a:p>
            <a:pPr algn="ctr"/>
            <a:r>
              <a:rPr lang="en-US" sz="1200" dirty="0" smtClean="0"/>
              <a:t>Thermostats</a:t>
            </a:r>
          </a:p>
          <a:p>
            <a:pPr algn="ctr"/>
            <a:r>
              <a:rPr lang="en-US" sz="1200" dirty="0" smtClean="0"/>
              <a:t>Lighting control</a:t>
            </a:r>
          </a:p>
          <a:p>
            <a:pPr algn="ctr"/>
            <a:r>
              <a:rPr lang="en-US" sz="1200" dirty="0" smtClean="0"/>
              <a:t>HVAC unit monitors</a:t>
            </a:r>
          </a:p>
          <a:p>
            <a:pPr algn="ctr"/>
            <a:r>
              <a:rPr lang="en-US" sz="1200" dirty="0" smtClean="0"/>
              <a:t>Water heaters</a:t>
            </a:r>
          </a:p>
          <a:p>
            <a:pPr algn="ctr"/>
            <a:r>
              <a:rPr lang="en-US" sz="1200" dirty="0" smtClean="0"/>
              <a:t>Window coverings</a:t>
            </a:r>
          </a:p>
          <a:p>
            <a:pPr algn="ctr"/>
            <a:r>
              <a:rPr lang="en-US" sz="1200" dirty="0" smtClean="0"/>
              <a:t>Ceiling fan</a:t>
            </a:r>
            <a:endParaRPr lang="en-US" sz="1200" dirty="0"/>
          </a:p>
        </p:txBody>
      </p:sp>
      <p:sp>
        <p:nvSpPr>
          <p:cNvPr id="28" name="TextBox 27"/>
          <p:cNvSpPr txBox="1"/>
          <p:nvPr/>
        </p:nvSpPr>
        <p:spPr>
          <a:xfrm>
            <a:off x="4953000" y="986789"/>
            <a:ext cx="3429000" cy="1566386"/>
          </a:xfrm>
          <a:prstGeom prst="round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400" b="1" u="sng" dirty="0" smtClean="0">
                <a:latin typeface="HelveticaNeueLTPro-Lt"/>
              </a:rPr>
              <a:t>Fire/Security</a:t>
            </a:r>
          </a:p>
          <a:p>
            <a:pPr algn="ctr"/>
            <a:r>
              <a:rPr lang="en-US" sz="1200" dirty="0" smtClean="0">
                <a:latin typeface="HelveticaNeueLTPro-Lt"/>
              </a:rPr>
              <a:t>Smoke/heat sensing and monitor</a:t>
            </a:r>
          </a:p>
          <a:p>
            <a:pPr algn="ctr"/>
            <a:r>
              <a:rPr lang="en-US" sz="1200" dirty="0" smtClean="0">
                <a:latin typeface="HelveticaNeueLTPro-Lt"/>
              </a:rPr>
              <a:t>Fire alarm</a:t>
            </a:r>
          </a:p>
          <a:p>
            <a:pPr algn="ctr"/>
            <a:r>
              <a:rPr lang="en-US" sz="1200" dirty="0" smtClean="0">
                <a:latin typeface="HelveticaNeueLTPro-Lt"/>
              </a:rPr>
              <a:t>Room occupancy</a:t>
            </a:r>
          </a:p>
          <a:p>
            <a:pPr algn="ctr"/>
            <a:r>
              <a:rPr lang="en-US" sz="1200" dirty="0" smtClean="0">
                <a:latin typeface="HelveticaNeueLTPro-Lt"/>
              </a:rPr>
              <a:t>Intruder alarms</a:t>
            </a:r>
          </a:p>
          <a:p>
            <a:pPr algn="ctr"/>
            <a:r>
              <a:rPr lang="en-US" sz="1200" dirty="0" smtClean="0">
                <a:latin typeface="HelveticaNeueLTPro-Lt"/>
              </a:rPr>
              <a:t>Motion detectors</a:t>
            </a:r>
          </a:p>
          <a:p>
            <a:pPr algn="ctr"/>
            <a:r>
              <a:rPr lang="en-US" sz="1200" dirty="0" smtClean="0">
                <a:latin typeface="HelveticaNeueLTPro-Lt"/>
              </a:rPr>
              <a:t>Access control</a:t>
            </a:r>
            <a:endParaRPr lang="en-US" sz="1100" dirty="0"/>
          </a:p>
        </p:txBody>
      </p:sp>
      <p:sp>
        <p:nvSpPr>
          <p:cNvPr id="30" name="TextBox 29"/>
          <p:cNvSpPr txBox="1"/>
          <p:nvPr/>
        </p:nvSpPr>
        <p:spPr>
          <a:xfrm>
            <a:off x="876300" y="2953702"/>
            <a:ext cx="3429000" cy="1770698"/>
          </a:xfrm>
          <a:prstGeom prst="round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400" b="1" u="sng" dirty="0" smtClean="0"/>
              <a:t>Medical/Healthcare/Wellness</a:t>
            </a:r>
          </a:p>
          <a:p>
            <a:pPr algn="ctr"/>
            <a:r>
              <a:rPr lang="en-US" sz="1200" dirty="0" smtClean="0"/>
              <a:t>Glucose monitors</a:t>
            </a:r>
          </a:p>
          <a:p>
            <a:pPr algn="ctr"/>
            <a:r>
              <a:rPr lang="en-US" sz="1200" dirty="0" smtClean="0"/>
              <a:t>Cardiac rhythm tracking</a:t>
            </a:r>
          </a:p>
          <a:p>
            <a:pPr algn="ctr"/>
            <a:r>
              <a:rPr lang="en-US" sz="1200" dirty="0" smtClean="0"/>
              <a:t>Hearing appliance remotes</a:t>
            </a:r>
          </a:p>
          <a:p>
            <a:pPr algn="ctr"/>
            <a:r>
              <a:rPr lang="en-US" sz="1200" dirty="0" smtClean="0"/>
              <a:t>Infusion pumps</a:t>
            </a:r>
          </a:p>
          <a:p>
            <a:pPr algn="ctr"/>
            <a:r>
              <a:rPr lang="en-US" sz="1200" dirty="0" smtClean="0"/>
              <a:t>Blood pressure monitoring</a:t>
            </a:r>
          </a:p>
          <a:p>
            <a:pPr algn="ctr"/>
            <a:r>
              <a:rPr lang="en-US" sz="1200" dirty="0" smtClean="0"/>
              <a:t>Pulse </a:t>
            </a:r>
            <a:r>
              <a:rPr lang="en-US" sz="1200" dirty="0" err="1" smtClean="0"/>
              <a:t>oximetry</a:t>
            </a:r>
            <a:r>
              <a:rPr lang="en-US" sz="1200" dirty="0" smtClean="0"/>
              <a:t> monitoring</a:t>
            </a:r>
          </a:p>
          <a:p>
            <a:pPr algn="ctr"/>
            <a:r>
              <a:rPr lang="en-US" sz="1200" dirty="0" smtClean="0"/>
              <a:t>Weight management monitoring</a:t>
            </a:r>
            <a:endParaRPr lang="en-US" sz="1100" dirty="0"/>
          </a:p>
        </p:txBody>
      </p:sp>
      <p:sp>
        <p:nvSpPr>
          <p:cNvPr id="31" name="TextBox 30"/>
          <p:cNvSpPr txBox="1"/>
          <p:nvPr/>
        </p:nvSpPr>
        <p:spPr>
          <a:xfrm>
            <a:off x="4953000" y="2743200"/>
            <a:ext cx="3429000" cy="1975009"/>
          </a:xfrm>
          <a:prstGeom prst="round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400" b="1" u="sng" dirty="0" smtClean="0"/>
              <a:t>Wireless Sensors Networks</a:t>
            </a:r>
          </a:p>
          <a:p>
            <a:pPr algn="ctr"/>
            <a:r>
              <a:rPr lang="en-US" sz="1200" dirty="0" smtClean="0"/>
              <a:t>Liquid or gas flow detect and alarm</a:t>
            </a:r>
          </a:p>
          <a:p>
            <a:pPr algn="ctr"/>
            <a:r>
              <a:rPr lang="en-US" sz="1200" dirty="0" smtClean="0"/>
              <a:t>Usage data collection</a:t>
            </a:r>
          </a:p>
          <a:p>
            <a:pPr algn="ctr"/>
            <a:r>
              <a:rPr lang="en-US" sz="1200" dirty="0" smtClean="0"/>
              <a:t>Asset control (acceleration/theft)</a:t>
            </a:r>
          </a:p>
          <a:p>
            <a:pPr algn="ctr"/>
            <a:r>
              <a:rPr lang="en-US" sz="1200" dirty="0" smtClean="0"/>
              <a:t>Maintenance monitoring</a:t>
            </a:r>
          </a:p>
          <a:p>
            <a:pPr algn="ctr"/>
            <a:r>
              <a:rPr lang="en-US" sz="1200" dirty="0" smtClean="0"/>
              <a:t>Measurement data collection</a:t>
            </a:r>
          </a:p>
          <a:p>
            <a:pPr algn="ctr"/>
            <a:r>
              <a:rPr lang="en-US" sz="1200" dirty="0" smtClean="0"/>
              <a:t>Humidity monitor and control</a:t>
            </a:r>
          </a:p>
          <a:p>
            <a:pPr algn="ctr"/>
            <a:r>
              <a:rPr lang="en-US" sz="1200" dirty="0" smtClean="0"/>
              <a:t>Hazardous environment monitor</a:t>
            </a:r>
          </a:p>
          <a:p>
            <a:pPr algn="ctr"/>
            <a:r>
              <a:rPr lang="en-US" sz="1200" dirty="0" smtClean="0"/>
              <a:t>Vibration alerts</a:t>
            </a:r>
            <a:endParaRPr lang="en-US" sz="1100" dirty="0"/>
          </a:p>
        </p:txBody>
      </p:sp>
      <p:sp>
        <p:nvSpPr>
          <p:cNvPr id="16" name="Title 15"/>
          <p:cNvSpPr>
            <a:spLocks noGrp="1"/>
          </p:cNvSpPr>
          <p:nvPr>
            <p:ph type="title"/>
          </p:nvPr>
        </p:nvSpPr>
        <p:spPr/>
        <p:txBody>
          <a:bodyPr/>
          <a:lstStyle/>
          <a:p>
            <a:pPr lvl="0"/>
            <a:r>
              <a:rPr lang="en-US" dirty="0" smtClean="0">
                <a:gradFill>
                  <a:gsLst>
                    <a:gs pos="0">
                      <a:prstClr val="white">
                        <a:lumMod val="50000"/>
                      </a:prstClr>
                    </a:gs>
                    <a:gs pos="99167">
                      <a:prstClr val="black"/>
                    </a:gs>
                    <a:gs pos="64000">
                      <a:prstClr val="black">
                        <a:lumMod val="85000"/>
                        <a:lumOff val="15000"/>
                      </a:prstClr>
                    </a:gs>
                  </a:gsLst>
                  <a:lin ang="5400000" scaled="1"/>
                </a:gradFill>
                <a:effectLst>
                  <a:outerShdw blurRad="152400" dist="25400" dir="5400000" algn="t" rotWithShape="0">
                    <a:prstClr val="white"/>
                  </a:outerShdw>
                </a:effectLst>
              </a:rPr>
              <a:t>Sub-1 </a:t>
            </a:r>
            <a:r>
              <a:rPr lang="en-US" dirty="0">
                <a:gradFill>
                  <a:gsLst>
                    <a:gs pos="0">
                      <a:prstClr val="white">
                        <a:lumMod val="50000"/>
                      </a:prstClr>
                    </a:gs>
                    <a:gs pos="99167">
                      <a:prstClr val="black"/>
                    </a:gs>
                    <a:gs pos="64000">
                      <a:prstClr val="black">
                        <a:lumMod val="85000"/>
                        <a:lumOff val="15000"/>
                      </a:prstClr>
                    </a:gs>
                  </a:gsLst>
                  <a:lin ang="5400000" scaled="1"/>
                </a:gradFill>
                <a:effectLst>
                  <a:outerShdw blurRad="152400" dist="25400" dir="5400000" algn="t" rotWithShape="0">
                    <a:prstClr val="white"/>
                  </a:outerShdw>
                </a:effectLst>
              </a:rPr>
              <a:t>GHz Target </a:t>
            </a:r>
            <a:r>
              <a:rPr lang="en-US" dirty="0" smtClean="0">
                <a:gradFill>
                  <a:gsLst>
                    <a:gs pos="0">
                      <a:prstClr val="white">
                        <a:lumMod val="50000"/>
                      </a:prstClr>
                    </a:gs>
                    <a:gs pos="99167">
                      <a:prstClr val="black"/>
                    </a:gs>
                    <a:gs pos="64000">
                      <a:prstClr val="black">
                        <a:lumMod val="85000"/>
                        <a:lumOff val="15000"/>
                      </a:prstClr>
                    </a:gs>
                  </a:gsLst>
                  <a:lin ang="5400000" scaled="1"/>
                </a:gradFill>
                <a:effectLst>
                  <a:outerShdw blurRad="152400" dist="25400" dir="5400000" algn="t" rotWithShape="0">
                    <a:prstClr val="white"/>
                  </a:outerShdw>
                </a:effectLst>
              </a:rPr>
              <a:t>Applications</a:t>
            </a:r>
            <a:endParaRPr lang="en-US" dirty="0"/>
          </a:p>
        </p:txBody>
      </p:sp>
    </p:spTree>
    <p:extLst>
      <p:ext uri="{BB962C8B-B14F-4D97-AF65-F5344CB8AC3E}">
        <p14:creationId xmlns:p14="http://schemas.microsoft.com/office/powerpoint/2010/main" val="334444087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45"/>
          <p:cNvSpPr>
            <a:spLocks noGrp="1"/>
          </p:cNvSpPr>
          <p:nvPr>
            <p:ph type="title"/>
          </p:nvPr>
        </p:nvSpPr>
        <p:spPr/>
        <p:txBody>
          <a:bodyPr/>
          <a:lstStyle/>
          <a:p>
            <a:r>
              <a:rPr lang="en-US" sz="2000" dirty="0" smtClean="0"/>
              <a:t>In Production - Kinetis KW01 Wireless MCU (Sub 1-GHz) </a:t>
            </a:r>
            <a:endParaRPr lang="en-US" sz="2000" dirty="0"/>
          </a:p>
        </p:txBody>
      </p:sp>
      <p:graphicFrame>
        <p:nvGraphicFramePr>
          <p:cNvPr id="67" name="Group 5"/>
          <p:cNvGraphicFramePr>
            <a:graphicFrameLocks/>
          </p:cNvGraphicFramePr>
          <p:nvPr/>
        </p:nvGraphicFramePr>
        <p:xfrm>
          <a:off x="4414728" y="4403819"/>
          <a:ext cx="4354716" cy="1219200"/>
        </p:xfrm>
        <a:graphic>
          <a:graphicData uri="http://schemas.openxmlformats.org/drawingml/2006/table">
            <a:tbl>
              <a:tblPr/>
              <a:tblGrid>
                <a:gridCol w="1439500"/>
                <a:gridCol w="1210729"/>
                <a:gridCol w="580020"/>
                <a:gridCol w="1124467"/>
              </a:tblGrid>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1000" b="1" i="0" u="none" strike="noStrike" cap="none" normalizeH="0" baseline="0" dirty="0" smtClean="0">
                          <a:ln>
                            <a:noFill/>
                          </a:ln>
                          <a:solidFill>
                            <a:schemeClr val="bg1"/>
                          </a:solidFill>
                          <a:effectLst/>
                          <a:latin typeface="Arial" charset="0"/>
                        </a:rPr>
                        <a:t>Device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8718A"/>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1000" b="1" i="0" u="none" strike="noStrike" cap="none" normalizeH="0" baseline="0" dirty="0" smtClean="0">
                          <a:ln>
                            <a:noFill/>
                          </a:ln>
                          <a:solidFill>
                            <a:schemeClr val="bg1"/>
                          </a:solidFill>
                          <a:effectLst/>
                          <a:latin typeface="Arial" charset="0"/>
                        </a:rPr>
                        <a:t>Flash / Flex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8718A"/>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1000" b="1" i="0" u="none" strike="noStrike" cap="none" normalizeH="0" baseline="0" dirty="0" smtClean="0">
                          <a:ln>
                            <a:noFill/>
                          </a:ln>
                          <a:solidFill>
                            <a:schemeClr val="bg1"/>
                          </a:solidFill>
                          <a:effectLst/>
                          <a:latin typeface="Arial" charset="0"/>
                        </a:rPr>
                        <a:t>RAM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8718A"/>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1000" b="1" i="0" u="none" strike="noStrike" cap="none" normalizeH="0" baseline="0" dirty="0" smtClean="0">
                          <a:ln>
                            <a:noFill/>
                          </a:ln>
                          <a:solidFill>
                            <a:schemeClr val="bg1"/>
                          </a:solidFill>
                          <a:effectLst/>
                          <a:latin typeface="Arial" charset="0"/>
                        </a:rPr>
                        <a:t>Package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8718A"/>
                    </a:solidFill>
                  </a:tcPr>
                </a:tc>
              </a:tr>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1000" b="1" i="0" u="none" strike="noStrike" cap="none" normalizeH="0" baseline="0" dirty="0" smtClean="0">
                          <a:ln>
                            <a:noFill/>
                          </a:ln>
                          <a:solidFill>
                            <a:srgbClr val="000000"/>
                          </a:solidFill>
                          <a:effectLst/>
                          <a:latin typeface="Arial" charset="0"/>
                        </a:rPr>
                        <a:t>MKW01Z128CHN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1000" b="0" i="0" u="none" strike="noStrike" kern="1200" cap="none" normalizeH="0" baseline="0" dirty="0" smtClean="0">
                          <a:ln>
                            <a:noFill/>
                          </a:ln>
                          <a:solidFill>
                            <a:srgbClr val="000000"/>
                          </a:solidFill>
                          <a:effectLst/>
                          <a:latin typeface="Arial" charset="0"/>
                          <a:ea typeface="+mn-ea"/>
                          <a:cs typeface="+mn-cs"/>
                        </a:rPr>
                        <a:t>128 KB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1000" b="0" i="0" u="none" strike="noStrike" kern="1200" cap="none" normalizeH="0" baseline="0" dirty="0" smtClean="0">
                          <a:ln>
                            <a:noFill/>
                          </a:ln>
                          <a:solidFill>
                            <a:srgbClr val="000000"/>
                          </a:solidFill>
                          <a:effectLst/>
                          <a:latin typeface="Arial" charset="0"/>
                          <a:ea typeface="+mn-ea"/>
                          <a:cs typeface="+mn-cs"/>
                        </a:rPr>
                        <a:t>16 KB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r>
                        <a:rPr kumimoji="0" lang="en-US" sz="1000" b="0" i="0" u="none" strike="noStrike" kern="1200" cap="none" normalizeH="0" baseline="0" dirty="0" smtClean="0">
                          <a:ln>
                            <a:noFill/>
                          </a:ln>
                          <a:solidFill>
                            <a:srgbClr val="000000"/>
                          </a:solidFill>
                          <a:effectLst/>
                          <a:latin typeface="Arial" charset="0"/>
                          <a:ea typeface="+mn-ea"/>
                          <a:cs typeface="+mn-cs"/>
                        </a:rPr>
                        <a:t>8x8 56-pin LGA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EBF3"/>
                    </a:solidFill>
                  </a:tcPr>
                </a:tc>
              </a:tr>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endParaRPr kumimoji="0" lang="en-US" sz="1000" b="1" i="0" u="none" strike="noStrike" cap="none" normalizeH="0" baseline="0" dirty="0" smtClean="0">
                        <a:ln>
                          <a:noFill/>
                        </a:ln>
                        <a:solidFill>
                          <a:schemeClr val="bg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endParaRPr kumimoji="0" lang="en-US" sz="1000" b="1" i="0" u="none" strike="noStrike" cap="none" normalizeH="0" baseline="0" dirty="0" smtClean="0">
                        <a:ln>
                          <a:noFill/>
                        </a:ln>
                        <a:solidFill>
                          <a:schemeClr val="bg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endParaRPr kumimoji="0" lang="en-US" sz="1000" b="1" i="0" u="none" strike="noStrike" cap="none" normalizeH="0" baseline="0" dirty="0" smtClean="0">
                        <a:ln>
                          <a:noFill/>
                        </a:ln>
                        <a:solidFill>
                          <a:srgbClr val="000000"/>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endParaRPr kumimoji="0" lang="en-US" sz="1000" b="0" i="0" u="none" strike="noStrike" cap="none" normalizeH="0" baseline="0" dirty="0" smtClean="0">
                        <a:ln>
                          <a:noFill/>
                        </a:ln>
                        <a:solidFill>
                          <a:srgbClr val="000000"/>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0">
                <a:tc>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endParaRPr kumimoji="0" lang="en-US" sz="1000" b="1" i="0" u="none" strike="noStrike" cap="none" normalizeH="0" baseline="0" dirty="0" smtClean="0">
                        <a:ln>
                          <a:noFill/>
                        </a:ln>
                        <a:solidFill>
                          <a:srgbClr val="000000"/>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3000"/>
                        </a:spcBef>
                        <a:spcAft>
                          <a:spcPct val="3000"/>
                        </a:spcAft>
                        <a:buClr>
                          <a:schemeClr val="tx1"/>
                        </a:buClr>
                        <a:buSzPct val="80000"/>
                        <a:buFontTx/>
                        <a:buNone/>
                        <a:tabLst/>
                      </a:pPr>
                      <a:endParaRPr kumimoji="0" lang="en-US" sz="1000" b="0" i="0" u="none" strike="noStrike" cap="none" normalizeH="0" baseline="0" dirty="0" smtClean="0">
                        <a:ln>
                          <a:noFill/>
                        </a:ln>
                        <a:solidFill>
                          <a:srgbClr val="000000"/>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bl>
          </a:graphicData>
        </a:graphic>
      </p:graphicFrame>
      <p:pic>
        <p:nvPicPr>
          <p:cNvPr id="76" name="Picture 75" descr="con-a25854_mc12311_angled_chipsolo-hr (1).jpg"/>
          <p:cNvPicPr>
            <a:picLocks noChangeAspect="1"/>
          </p:cNvPicPr>
          <p:nvPr/>
        </p:nvPicPr>
        <p:blipFill>
          <a:blip r:embed="rId3" cstate="screen">
            <a:clrChange>
              <a:clrFrom>
                <a:srgbClr val="FFFFFF"/>
              </a:clrFrom>
              <a:clrTo>
                <a:srgbClr val="FFFFFF">
                  <a:alpha val="0"/>
                </a:srgbClr>
              </a:clrTo>
            </a:clrChange>
          </a:blip>
          <a:srcRect/>
          <a:stretch>
            <a:fillRect/>
          </a:stretch>
        </p:blipFill>
        <p:spPr>
          <a:xfrm>
            <a:off x="7689781" y="141906"/>
            <a:ext cx="878927" cy="768743"/>
          </a:xfrm>
          <a:prstGeom prst="rect">
            <a:avLst/>
          </a:prstGeom>
        </p:spPr>
      </p:pic>
      <p:grpSp>
        <p:nvGrpSpPr>
          <p:cNvPr id="136" name="Group 135"/>
          <p:cNvGrpSpPr/>
          <p:nvPr/>
        </p:nvGrpSpPr>
        <p:grpSpPr>
          <a:xfrm>
            <a:off x="4145931" y="1018578"/>
            <a:ext cx="4711337" cy="3169920"/>
            <a:chOff x="4145931" y="1018578"/>
            <a:chExt cx="4711337" cy="3169920"/>
          </a:xfrm>
        </p:grpSpPr>
        <p:sp>
          <p:nvSpPr>
            <p:cNvPr id="75" name="Rectangle 74"/>
            <p:cNvSpPr/>
            <p:nvPr/>
          </p:nvSpPr>
          <p:spPr>
            <a:xfrm>
              <a:off x="4145931" y="1018578"/>
              <a:ext cx="4711337" cy="3169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42" name="Rectangle 41"/>
            <p:cNvSpPr/>
            <p:nvPr/>
          </p:nvSpPr>
          <p:spPr>
            <a:xfrm>
              <a:off x="4253020" y="1084520"/>
              <a:ext cx="1366848" cy="1303172"/>
            </a:xfrm>
            <a:prstGeom prst="rect">
              <a:avLst/>
            </a:prstGeom>
            <a:solidFill>
              <a:srgbClr val="AFB41F"/>
            </a:solidFill>
            <a:ln w="25400" cap="flat" cmpd="sng" algn="ctr">
              <a:noFill/>
              <a:prstDash val="solid"/>
            </a:ln>
            <a:effectLst/>
          </p:spPr>
          <p:txBody>
            <a:bodyPr rtlCol="0" anchor="t" anchorCtr="1"/>
            <a:lstStyle/>
            <a:p>
              <a:pPr algn="ctr" fontAlgn="auto">
                <a:spcBef>
                  <a:spcPts val="0"/>
                </a:spcBef>
                <a:spcAft>
                  <a:spcPts val="0"/>
                </a:spcAft>
                <a:defRPr/>
              </a:pPr>
              <a:endParaRPr lang="en-US" sz="900" b="1" kern="0">
                <a:latin typeface="Tahoma" pitchFamily="34" charset="0"/>
                <a:cs typeface="Tahoma" pitchFamily="34" charset="0"/>
              </a:endParaRPr>
            </a:p>
          </p:txBody>
        </p:sp>
        <p:sp>
          <p:nvSpPr>
            <p:cNvPr id="43" name="Rectangle 42"/>
            <p:cNvSpPr/>
            <p:nvPr/>
          </p:nvSpPr>
          <p:spPr>
            <a:xfrm>
              <a:off x="4324959" y="1290284"/>
              <a:ext cx="1222969" cy="314398"/>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ARM Cortex-M0+</a:t>
              </a:r>
            </a:p>
            <a:p>
              <a:pPr algn="ctr">
                <a:defRPr/>
              </a:pPr>
              <a:r>
                <a:rPr lang="en-US" sz="800" dirty="0" smtClean="0">
                  <a:solidFill>
                    <a:schemeClr val="tx1"/>
                  </a:solidFill>
                </a:rPr>
                <a:t> 48 MHz</a:t>
              </a:r>
              <a:endParaRPr lang="en-US" sz="800" dirty="0">
                <a:solidFill>
                  <a:schemeClr val="tx1"/>
                </a:solidFill>
              </a:endParaRPr>
            </a:p>
          </p:txBody>
        </p:sp>
        <p:sp>
          <p:nvSpPr>
            <p:cNvPr id="44" name="TextBox 43"/>
            <p:cNvSpPr txBox="1"/>
            <p:nvPr/>
          </p:nvSpPr>
          <p:spPr>
            <a:xfrm>
              <a:off x="4756596" y="1084520"/>
              <a:ext cx="447558" cy="230832"/>
            </a:xfrm>
            <a:prstGeom prst="rect">
              <a:avLst/>
            </a:prstGeom>
            <a:noFill/>
          </p:spPr>
          <p:txBody>
            <a:bodyPr wrap="none" rtlCol="0">
              <a:spAutoFit/>
            </a:bodyPr>
            <a:lstStyle/>
            <a:p>
              <a:r>
                <a:rPr lang="en-US" sz="900" b="1" dirty="0" smtClean="0"/>
                <a:t>Core</a:t>
              </a:r>
              <a:endParaRPr lang="en-US" sz="900" b="1" dirty="0"/>
            </a:p>
          </p:txBody>
        </p:sp>
        <p:sp>
          <p:nvSpPr>
            <p:cNvPr id="45" name="Rectangle 44"/>
            <p:cNvSpPr/>
            <p:nvPr/>
          </p:nvSpPr>
          <p:spPr>
            <a:xfrm>
              <a:off x="4317992" y="2061882"/>
              <a:ext cx="1231162" cy="245551"/>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800" dirty="0">
                  <a:solidFill>
                    <a:schemeClr val="tx1"/>
                  </a:solidFill>
                </a:rPr>
                <a:t>Debug</a:t>
              </a:r>
            </a:p>
            <a:p>
              <a:pPr lvl="0" algn="ctr">
                <a:defRPr/>
              </a:pPr>
              <a:r>
                <a:rPr lang="en-US" sz="800" dirty="0">
                  <a:solidFill>
                    <a:schemeClr val="tx1"/>
                  </a:solidFill>
                </a:rPr>
                <a:t>Interfaces</a:t>
              </a:r>
            </a:p>
          </p:txBody>
        </p:sp>
        <p:sp>
          <p:nvSpPr>
            <p:cNvPr id="46" name="Rectangle 45"/>
            <p:cNvSpPr/>
            <p:nvPr/>
          </p:nvSpPr>
          <p:spPr>
            <a:xfrm>
              <a:off x="4324960" y="1677624"/>
              <a:ext cx="1224194" cy="312541"/>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Interrupt</a:t>
              </a:r>
            </a:p>
            <a:p>
              <a:pPr algn="ctr">
                <a:defRPr/>
              </a:pPr>
              <a:r>
                <a:rPr lang="en-US" sz="800" dirty="0" smtClean="0">
                  <a:solidFill>
                    <a:schemeClr val="tx1"/>
                  </a:solidFill>
                </a:rPr>
                <a:t>Controller</a:t>
              </a:r>
            </a:p>
          </p:txBody>
        </p:sp>
        <p:sp>
          <p:nvSpPr>
            <p:cNvPr id="47" name="Rectangle 46"/>
            <p:cNvSpPr/>
            <p:nvPr/>
          </p:nvSpPr>
          <p:spPr>
            <a:xfrm>
              <a:off x="5691807" y="1084520"/>
              <a:ext cx="804686" cy="1303172"/>
            </a:xfrm>
            <a:prstGeom prst="rect">
              <a:avLst/>
            </a:prstGeom>
            <a:solidFill>
              <a:sysClr val="window" lastClr="FFFFFF">
                <a:lumMod val="95000"/>
              </a:sysClr>
            </a:solidFill>
            <a:ln w="25400" cap="flat" cmpd="sng" algn="ctr">
              <a:noFill/>
              <a:prstDash val="solid"/>
            </a:ln>
            <a:effectLst/>
          </p:spPr>
          <p:txBody>
            <a:bodyPr rtlCol="0" anchor="t" anchorCtr="1"/>
            <a:lstStyle/>
            <a:p>
              <a:pPr algn="ctr" fontAlgn="auto">
                <a:spcBef>
                  <a:spcPts val="0"/>
                </a:spcBef>
                <a:spcAft>
                  <a:spcPts val="0"/>
                </a:spcAft>
                <a:defRPr/>
              </a:pPr>
              <a:endParaRPr lang="en-US" sz="900" b="1" kern="0">
                <a:latin typeface="Tahoma" pitchFamily="34" charset="0"/>
                <a:cs typeface="Tahoma" pitchFamily="34" charset="0"/>
              </a:endParaRPr>
            </a:p>
          </p:txBody>
        </p:sp>
        <p:sp>
          <p:nvSpPr>
            <p:cNvPr id="48" name="Rectangle 47"/>
            <p:cNvSpPr/>
            <p:nvPr/>
          </p:nvSpPr>
          <p:spPr>
            <a:xfrm>
              <a:off x="6560063" y="1084520"/>
              <a:ext cx="647454" cy="1303172"/>
            </a:xfrm>
            <a:prstGeom prst="rect">
              <a:avLst/>
            </a:prstGeom>
            <a:solidFill>
              <a:sysClr val="window" lastClr="FFFFFF">
                <a:lumMod val="95000"/>
              </a:sysClr>
            </a:solidFill>
            <a:ln w="25400" cap="flat" cmpd="sng" algn="ctr">
              <a:noFill/>
              <a:prstDash val="solid"/>
            </a:ln>
            <a:effectLst/>
          </p:spPr>
          <p:txBody>
            <a:bodyPr rtlCol="0" anchor="t" anchorCtr="1"/>
            <a:lstStyle/>
            <a:p>
              <a:pPr algn="ctr" fontAlgn="auto">
                <a:spcBef>
                  <a:spcPts val="0"/>
                </a:spcBef>
                <a:spcAft>
                  <a:spcPts val="0"/>
                </a:spcAft>
                <a:defRPr/>
              </a:pPr>
              <a:endParaRPr lang="en-US" sz="900" b="1" kern="0">
                <a:latin typeface="Tahoma" pitchFamily="34" charset="0"/>
                <a:cs typeface="Tahoma" pitchFamily="34" charset="0"/>
              </a:endParaRPr>
            </a:p>
          </p:txBody>
        </p:sp>
        <p:sp>
          <p:nvSpPr>
            <p:cNvPr id="49" name="Rectangle 48"/>
            <p:cNvSpPr/>
            <p:nvPr/>
          </p:nvSpPr>
          <p:spPr>
            <a:xfrm>
              <a:off x="4253020" y="2456280"/>
              <a:ext cx="1079090" cy="1646113"/>
            </a:xfrm>
            <a:prstGeom prst="rect">
              <a:avLst/>
            </a:prstGeom>
            <a:solidFill>
              <a:sysClr val="window" lastClr="FFFFFF">
                <a:lumMod val="95000"/>
              </a:sysClr>
            </a:solidFill>
            <a:ln w="25400" cap="flat" cmpd="sng" algn="ctr">
              <a:noFill/>
              <a:prstDash val="solid"/>
            </a:ln>
            <a:effectLst/>
          </p:spPr>
          <p:txBody>
            <a:bodyPr rtlCol="0" anchor="t" anchorCtr="1"/>
            <a:lstStyle/>
            <a:p>
              <a:pPr algn="ctr" fontAlgn="auto">
                <a:spcBef>
                  <a:spcPts val="0"/>
                </a:spcBef>
                <a:spcAft>
                  <a:spcPts val="0"/>
                </a:spcAft>
                <a:defRPr/>
              </a:pPr>
              <a:endParaRPr lang="en-US" sz="900" b="1" kern="0">
                <a:latin typeface="Tahoma" pitchFamily="34" charset="0"/>
                <a:cs typeface="Tahoma" pitchFamily="34" charset="0"/>
              </a:endParaRPr>
            </a:p>
          </p:txBody>
        </p:sp>
        <p:sp>
          <p:nvSpPr>
            <p:cNvPr id="50" name="TextBox 49"/>
            <p:cNvSpPr txBox="1"/>
            <p:nvPr/>
          </p:nvSpPr>
          <p:spPr>
            <a:xfrm>
              <a:off x="4503711" y="2456280"/>
              <a:ext cx="575799" cy="230832"/>
            </a:xfrm>
            <a:prstGeom prst="rect">
              <a:avLst/>
            </a:prstGeom>
            <a:noFill/>
          </p:spPr>
          <p:txBody>
            <a:bodyPr wrap="none" rtlCol="0">
              <a:spAutoFit/>
            </a:bodyPr>
            <a:lstStyle/>
            <a:p>
              <a:r>
                <a:rPr lang="fr-FR" sz="900" b="1" dirty="0" err="1" smtClean="0"/>
                <a:t>Analog</a:t>
              </a:r>
              <a:endParaRPr lang="en-US" sz="900" b="1" dirty="0"/>
            </a:p>
          </p:txBody>
        </p:sp>
        <p:sp>
          <p:nvSpPr>
            <p:cNvPr id="51" name="Rectangle 50"/>
            <p:cNvSpPr/>
            <p:nvPr/>
          </p:nvSpPr>
          <p:spPr>
            <a:xfrm>
              <a:off x="5404050" y="2456280"/>
              <a:ext cx="1079090" cy="1646113"/>
            </a:xfrm>
            <a:prstGeom prst="rect">
              <a:avLst/>
            </a:prstGeom>
            <a:solidFill>
              <a:sysClr val="window" lastClr="FFFFFF">
                <a:lumMod val="95000"/>
              </a:sysClr>
            </a:solidFill>
            <a:ln w="25400" cap="flat" cmpd="sng" algn="ctr">
              <a:noFill/>
              <a:prstDash val="solid"/>
            </a:ln>
            <a:effectLst/>
          </p:spPr>
          <p:txBody>
            <a:bodyPr rtlCol="0" anchor="t" anchorCtr="1"/>
            <a:lstStyle/>
            <a:p>
              <a:pPr algn="ctr" fontAlgn="auto">
                <a:spcBef>
                  <a:spcPts val="0"/>
                </a:spcBef>
                <a:spcAft>
                  <a:spcPts val="0"/>
                </a:spcAft>
                <a:defRPr/>
              </a:pPr>
              <a:endParaRPr lang="en-US" sz="900" b="1" kern="0">
                <a:latin typeface="Tahoma" pitchFamily="34" charset="0"/>
                <a:cs typeface="Tahoma" pitchFamily="34" charset="0"/>
              </a:endParaRPr>
            </a:p>
          </p:txBody>
        </p:sp>
        <p:sp>
          <p:nvSpPr>
            <p:cNvPr id="52" name="TextBox 51"/>
            <p:cNvSpPr txBox="1"/>
            <p:nvPr/>
          </p:nvSpPr>
          <p:spPr>
            <a:xfrm>
              <a:off x="5728961" y="2456280"/>
              <a:ext cx="498855" cy="230832"/>
            </a:xfrm>
            <a:prstGeom prst="rect">
              <a:avLst/>
            </a:prstGeom>
            <a:noFill/>
          </p:spPr>
          <p:txBody>
            <a:bodyPr wrap="none" rtlCol="0">
              <a:spAutoFit/>
            </a:bodyPr>
            <a:lstStyle/>
            <a:p>
              <a:r>
                <a:rPr lang="en-US" sz="900" b="1" dirty="0" smtClean="0"/>
                <a:t>Timer</a:t>
              </a:r>
              <a:endParaRPr lang="en-US" sz="900" b="1" dirty="0"/>
            </a:p>
          </p:txBody>
        </p:sp>
        <p:sp>
          <p:nvSpPr>
            <p:cNvPr id="53" name="Rectangle 52"/>
            <p:cNvSpPr/>
            <p:nvPr/>
          </p:nvSpPr>
          <p:spPr>
            <a:xfrm>
              <a:off x="6555080" y="2456280"/>
              <a:ext cx="1079090" cy="1646113"/>
            </a:xfrm>
            <a:prstGeom prst="rect">
              <a:avLst/>
            </a:prstGeom>
            <a:solidFill>
              <a:sysClr val="window" lastClr="FFFFFF">
                <a:lumMod val="95000"/>
              </a:sysClr>
            </a:solidFill>
            <a:ln w="25400" cap="flat" cmpd="sng" algn="ctr">
              <a:noFill/>
              <a:prstDash val="solid"/>
            </a:ln>
            <a:effectLst/>
          </p:spPr>
          <p:txBody>
            <a:bodyPr rtlCol="0" anchor="t" anchorCtr="1"/>
            <a:lstStyle/>
            <a:p>
              <a:pPr algn="ctr" fontAlgn="auto">
                <a:spcBef>
                  <a:spcPts val="0"/>
                </a:spcBef>
                <a:spcAft>
                  <a:spcPts val="0"/>
                </a:spcAft>
                <a:defRPr/>
              </a:pPr>
              <a:endParaRPr lang="en-US" sz="900" b="1" kern="0">
                <a:latin typeface="Tahoma" pitchFamily="34" charset="0"/>
                <a:cs typeface="Tahoma" pitchFamily="34" charset="0"/>
              </a:endParaRPr>
            </a:p>
          </p:txBody>
        </p:sp>
        <p:sp>
          <p:nvSpPr>
            <p:cNvPr id="54" name="TextBox 53"/>
            <p:cNvSpPr txBox="1"/>
            <p:nvPr/>
          </p:nvSpPr>
          <p:spPr>
            <a:xfrm>
              <a:off x="6698958" y="2456280"/>
              <a:ext cx="729687" cy="230832"/>
            </a:xfrm>
            <a:prstGeom prst="rect">
              <a:avLst/>
            </a:prstGeom>
            <a:noFill/>
          </p:spPr>
          <p:txBody>
            <a:bodyPr wrap="none" rtlCol="0">
              <a:spAutoFit/>
            </a:bodyPr>
            <a:lstStyle/>
            <a:p>
              <a:r>
                <a:rPr lang="en-US" sz="900" b="1" dirty="0" smtClean="0"/>
                <a:t>Interfaces</a:t>
              </a:r>
              <a:endParaRPr lang="en-US" sz="900" b="1" dirty="0"/>
            </a:p>
          </p:txBody>
        </p:sp>
        <p:sp>
          <p:nvSpPr>
            <p:cNvPr id="55" name="Rectangle 54"/>
            <p:cNvSpPr/>
            <p:nvPr/>
          </p:nvSpPr>
          <p:spPr>
            <a:xfrm>
              <a:off x="7680232" y="2456280"/>
              <a:ext cx="1151030" cy="1646113"/>
            </a:xfrm>
            <a:prstGeom prst="rect">
              <a:avLst/>
            </a:prstGeom>
            <a:solidFill>
              <a:sysClr val="window" lastClr="FFFFFF">
                <a:lumMod val="95000"/>
              </a:sysClr>
            </a:solidFill>
            <a:ln w="25400" cap="flat" cmpd="sng" algn="ctr">
              <a:noFill/>
              <a:prstDash val="solid"/>
            </a:ln>
            <a:effectLst/>
          </p:spPr>
          <p:txBody>
            <a:bodyPr rtlCol="0" anchor="t" anchorCtr="1"/>
            <a:lstStyle/>
            <a:p>
              <a:pPr algn="ctr" fontAlgn="auto">
                <a:spcBef>
                  <a:spcPts val="0"/>
                </a:spcBef>
                <a:spcAft>
                  <a:spcPts val="0"/>
                </a:spcAft>
                <a:defRPr/>
              </a:pPr>
              <a:endParaRPr lang="en-US" sz="900" b="1" kern="0">
                <a:latin typeface="Tahoma" pitchFamily="34" charset="0"/>
                <a:cs typeface="Tahoma" pitchFamily="34" charset="0"/>
              </a:endParaRPr>
            </a:p>
          </p:txBody>
        </p:sp>
        <p:sp>
          <p:nvSpPr>
            <p:cNvPr id="56" name="Rectangle 55"/>
            <p:cNvSpPr/>
            <p:nvPr/>
          </p:nvSpPr>
          <p:spPr>
            <a:xfrm>
              <a:off x="7247558" y="1084520"/>
              <a:ext cx="1582666" cy="1303172"/>
            </a:xfrm>
            <a:prstGeom prst="rect">
              <a:avLst/>
            </a:prstGeom>
            <a:solidFill>
              <a:sysClr val="window" lastClr="FFFFFF">
                <a:lumMod val="95000"/>
              </a:sysClr>
            </a:solidFill>
            <a:ln w="25400" cap="flat" cmpd="sng" algn="ctr">
              <a:noFill/>
              <a:prstDash val="solid"/>
            </a:ln>
            <a:effectLst/>
          </p:spPr>
          <p:txBody>
            <a:bodyPr rtlCol="0" anchor="t" anchorCtr="1"/>
            <a:lstStyle/>
            <a:p>
              <a:pPr algn="ctr" fontAlgn="auto">
                <a:spcBef>
                  <a:spcPts val="0"/>
                </a:spcBef>
                <a:spcAft>
                  <a:spcPts val="0"/>
                </a:spcAft>
                <a:defRPr/>
              </a:pPr>
              <a:endParaRPr lang="en-US" sz="900" b="1" kern="0">
                <a:latin typeface="Tahoma" pitchFamily="34" charset="0"/>
                <a:cs typeface="Tahoma" pitchFamily="34" charset="0"/>
              </a:endParaRPr>
            </a:p>
          </p:txBody>
        </p:sp>
        <p:sp>
          <p:nvSpPr>
            <p:cNvPr id="57" name="TextBox 56"/>
            <p:cNvSpPr txBox="1"/>
            <p:nvPr/>
          </p:nvSpPr>
          <p:spPr>
            <a:xfrm>
              <a:off x="8056749" y="2454271"/>
              <a:ext cx="498855" cy="230832"/>
            </a:xfrm>
            <a:prstGeom prst="rect">
              <a:avLst/>
            </a:prstGeom>
            <a:noFill/>
          </p:spPr>
          <p:txBody>
            <a:bodyPr wrap="none" rtlCol="0">
              <a:spAutoFit/>
            </a:bodyPr>
            <a:lstStyle/>
            <a:p>
              <a:r>
                <a:rPr lang="en-US" sz="900" b="1" dirty="0" smtClean="0"/>
                <a:t>Clock</a:t>
              </a:r>
              <a:endParaRPr lang="en-US" sz="900" b="1" dirty="0"/>
            </a:p>
          </p:txBody>
        </p:sp>
        <p:sp>
          <p:nvSpPr>
            <p:cNvPr id="58" name="TextBox 57"/>
            <p:cNvSpPr txBox="1"/>
            <p:nvPr/>
          </p:nvSpPr>
          <p:spPr>
            <a:xfrm>
              <a:off x="5823955" y="1084520"/>
              <a:ext cx="595035" cy="230832"/>
            </a:xfrm>
            <a:prstGeom prst="rect">
              <a:avLst/>
            </a:prstGeom>
            <a:noFill/>
          </p:spPr>
          <p:txBody>
            <a:bodyPr wrap="none" rtlCol="0">
              <a:spAutoFit/>
            </a:bodyPr>
            <a:lstStyle/>
            <a:p>
              <a:r>
                <a:rPr lang="en-US" sz="900" b="1" dirty="0" smtClean="0"/>
                <a:t>System</a:t>
              </a:r>
              <a:endParaRPr lang="en-US" sz="900" b="1" dirty="0"/>
            </a:p>
          </p:txBody>
        </p:sp>
        <p:sp>
          <p:nvSpPr>
            <p:cNvPr id="59" name="TextBox 58"/>
            <p:cNvSpPr txBox="1"/>
            <p:nvPr/>
          </p:nvSpPr>
          <p:spPr>
            <a:xfrm>
              <a:off x="6560063" y="1084520"/>
              <a:ext cx="627095" cy="230832"/>
            </a:xfrm>
            <a:prstGeom prst="rect">
              <a:avLst/>
            </a:prstGeom>
            <a:noFill/>
          </p:spPr>
          <p:txBody>
            <a:bodyPr wrap="none" rtlCol="0">
              <a:spAutoFit/>
            </a:bodyPr>
            <a:lstStyle/>
            <a:p>
              <a:r>
                <a:rPr lang="en-US" sz="900" b="1" dirty="0" smtClean="0"/>
                <a:t>Memory</a:t>
              </a:r>
              <a:endParaRPr lang="en-US" sz="900" b="1" dirty="0"/>
            </a:p>
          </p:txBody>
        </p:sp>
        <p:sp>
          <p:nvSpPr>
            <p:cNvPr id="60" name="TextBox 59"/>
            <p:cNvSpPr txBox="1"/>
            <p:nvPr/>
          </p:nvSpPr>
          <p:spPr>
            <a:xfrm>
              <a:off x="7593040" y="1084520"/>
              <a:ext cx="922047" cy="230832"/>
            </a:xfrm>
            <a:prstGeom prst="rect">
              <a:avLst/>
            </a:prstGeom>
            <a:noFill/>
          </p:spPr>
          <p:txBody>
            <a:bodyPr wrap="none" rtlCol="0">
              <a:spAutoFit/>
            </a:bodyPr>
            <a:lstStyle/>
            <a:p>
              <a:r>
                <a:rPr lang="fr-FR" sz="900" b="1" dirty="0" err="1" smtClean="0"/>
                <a:t>Sub</a:t>
              </a:r>
              <a:r>
                <a:rPr lang="fr-FR" sz="900" b="1" dirty="0" smtClean="0"/>
                <a:t>-1GHz RF</a:t>
              </a:r>
              <a:endParaRPr lang="en-US" sz="900" b="1" dirty="0"/>
            </a:p>
          </p:txBody>
        </p:sp>
        <p:sp>
          <p:nvSpPr>
            <p:cNvPr id="61" name="TextBox 60"/>
            <p:cNvSpPr txBox="1"/>
            <p:nvPr/>
          </p:nvSpPr>
          <p:spPr>
            <a:xfrm>
              <a:off x="7849988" y="2653419"/>
              <a:ext cx="863272" cy="314067"/>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Phase-Locked Loop</a:t>
              </a:r>
            </a:p>
          </p:txBody>
        </p:sp>
        <p:sp>
          <p:nvSpPr>
            <p:cNvPr id="62" name="TextBox 61"/>
            <p:cNvSpPr txBox="1"/>
            <p:nvPr/>
          </p:nvSpPr>
          <p:spPr>
            <a:xfrm>
              <a:off x="7849989" y="3030863"/>
              <a:ext cx="863271" cy="273053"/>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Frequency-</a:t>
              </a:r>
            </a:p>
            <a:p>
              <a:pPr algn="ctr">
                <a:defRPr/>
              </a:pPr>
              <a:r>
                <a:rPr lang="en-US" sz="800" dirty="0" smtClean="0">
                  <a:solidFill>
                    <a:schemeClr val="tx1"/>
                  </a:solidFill>
                  <a:latin typeface="+mn-lt"/>
                </a:rPr>
                <a:t>Locked Loop</a:t>
              </a:r>
            </a:p>
          </p:txBody>
        </p:sp>
        <p:sp>
          <p:nvSpPr>
            <p:cNvPr id="63" name="TextBox 62"/>
            <p:cNvSpPr txBox="1"/>
            <p:nvPr/>
          </p:nvSpPr>
          <p:spPr>
            <a:xfrm>
              <a:off x="7849988" y="3364303"/>
              <a:ext cx="863272" cy="279045"/>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Frequency</a:t>
              </a:r>
            </a:p>
            <a:p>
              <a:pPr algn="ctr">
                <a:defRPr/>
              </a:pPr>
              <a:r>
                <a:rPr lang="en-US" sz="800" dirty="0" smtClean="0">
                  <a:solidFill>
                    <a:schemeClr val="tx1"/>
                  </a:solidFill>
                  <a:latin typeface="+mn-lt"/>
                </a:rPr>
                <a:t>Oscillators</a:t>
              </a:r>
            </a:p>
          </p:txBody>
        </p:sp>
        <p:sp>
          <p:nvSpPr>
            <p:cNvPr id="64" name="TextBox 63"/>
            <p:cNvSpPr txBox="1"/>
            <p:nvPr/>
          </p:nvSpPr>
          <p:spPr>
            <a:xfrm>
              <a:off x="7858614" y="3699491"/>
              <a:ext cx="863272" cy="303166"/>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Internal Ref</a:t>
              </a:r>
            </a:p>
            <a:p>
              <a:pPr algn="ctr">
                <a:defRPr/>
              </a:pPr>
              <a:r>
                <a:rPr lang="en-US" sz="800" dirty="0" smtClean="0">
                  <a:solidFill>
                    <a:schemeClr val="tx1"/>
                  </a:solidFill>
                  <a:latin typeface="+mn-lt"/>
                </a:rPr>
                <a:t>Clocks</a:t>
              </a:r>
            </a:p>
          </p:txBody>
        </p:sp>
        <p:sp>
          <p:nvSpPr>
            <p:cNvPr id="65" name="Rectangle 64"/>
            <p:cNvSpPr/>
            <p:nvPr/>
          </p:nvSpPr>
          <p:spPr>
            <a:xfrm>
              <a:off x="5795646" y="1416598"/>
              <a:ext cx="605154" cy="188918"/>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DMA</a:t>
              </a:r>
              <a:endParaRPr lang="en-US" sz="800" dirty="0">
                <a:solidFill>
                  <a:schemeClr val="tx1"/>
                </a:solidFill>
              </a:endParaRPr>
            </a:p>
          </p:txBody>
        </p:sp>
        <p:sp>
          <p:nvSpPr>
            <p:cNvPr id="66" name="Rectangle 65"/>
            <p:cNvSpPr/>
            <p:nvPr/>
          </p:nvSpPr>
          <p:spPr>
            <a:xfrm>
              <a:off x="5775044" y="1686918"/>
              <a:ext cx="625756" cy="581580"/>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Low-Leakage</a:t>
              </a:r>
            </a:p>
            <a:p>
              <a:pPr algn="ctr">
                <a:defRPr/>
              </a:pPr>
              <a:r>
                <a:rPr lang="en-US" sz="800" dirty="0" smtClean="0">
                  <a:solidFill>
                    <a:schemeClr val="tx1"/>
                  </a:solidFill>
                </a:rPr>
                <a:t>Wake Up Unit</a:t>
              </a:r>
            </a:p>
          </p:txBody>
        </p:sp>
        <p:sp>
          <p:nvSpPr>
            <p:cNvPr id="68" name="Rectangle 67"/>
            <p:cNvSpPr/>
            <p:nvPr/>
          </p:nvSpPr>
          <p:spPr>
            <a:xfrm>
              <a:off x="6742088" y="2730633"/>
              <a:ext cx="719394" cy="205764"/>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900" dirty="0" smtClean="0">
                  <a:solidFill>
                    <a:schemeClr val="tx1"/>
                  </a:solidFill>
                </a:rPr>
                <a:t>1 x IIC</a:t>
              </a:r>
              <a:endParaRPr lang="en-US" sz="900" dirty="0">
                <a:solidFill>
                  <a:schemeClr val="tx1"/>
                </a:solidFill>
              </a:endParaRPr>
            </a:p>
          </p:txBody>
        </p:sp>
        <p:sp>
          <p:nvSpPr>
            <p:cNvPr id="70" name="TextBox 69"/>
            <p:cNvSpPr txBox="1"/>
            <p:nvPr/>
          </p:nvSpPr>
          <p:spPr>
            <a:xfrm>
              <a:off x="6632002" y="1358872"/>
              <a:ext cx="503576" cy="338554"/>
            </a:xfrm>
            <a:prstGeom prst="rect">
              <a:avLst/>
            </a:prstGeom>
            <a:solidFill>
              <a:srgbClr val="DAC8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128KB Flash</a:t>
              </a:r>
            </a:p>
          </p:txBody>
        </p:sp>
        <p:sp>
          <p:nvSpPr>
            <p:cNvPr id="71" name="TextBox 70"/>
            <p:cNvSpPr txBox="1"/>
            <p:nvPr/>
          </p:nvSpPr>
          <p:spPr>
            <a:xfrm>
              <a:off x="6632002" y="1736316"/>
              <a:ext cx="503576" cy="338554"/>
            </a:xfrm>
            <a:prstGeom prst="rect">
              <a:avLst/>
            </a:prstGeom>
            <a:solidFill>
              <a:srgbClr val="DAC8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latin typeface="+mn-lt"/>
                </a:rPr>
                <a:t>16KB RAM</a:t>
              </a:r>
            </a:p>
          </p:txBody>
        </p:sp>
        <p:sp>
          <p:nvSpPr>
            <p:cNvPr id="72" name="Rectangle 71"/>
            <p:cNvSpPr/>
            <p:nvPr/>
          </p:nvSpPr>
          <p:spPr>
            <a:xfrm>
              <a:off x="6742088" y="3514727"/>
              <a:ext cx="719394" cy="205764"/>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900" dirty="0" smtClean="0">
                  <a:solidFill>
                    <a:schemeClr val="tx1"/>
                  </a:solidFill>
                </a:rPr>
                <a:t>GPIOs</a:t>
              </a:r>
              <a:endParaRPr lang="en-US" sz="900" dirty="0">
                <a:solidFill>
                  <a:schemeClr val="tx1"/>
                </a:solidFill>
              </a:endParaRPr>
            </a:p>
          </p:txBody>
        </p:sp>
        <p:sp>
          <p:nvSpPr>
            <p:cNvPr id="73" name="Rectangle 72"/>
            <p:cNvSpPr/>
            <p:nvPr/>
          </p:nvSpPr>
          <p:spPr>
            <a:xfrm>
              <a:off x="8110830" y="2018581"/>
              <a:ext cx="647454" cy="293297"/>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66-byte FIFO</a:t>
              </a:r>
              <a:endParaRPr lang="en-US" sz="800" dirty="0">
                <a:solidFill>
                  <a:schemeClr val="tx1"/>
                </a:solidFill>
              </a:endParaRPr>
            </a:p>
          </p:txBody>
        </p:sp>
        <p:sp>
          <p:nvSpPr>
            <p:cNvPr id="80" name="Rectangle 79"/>
            <p:cNvSpPr/>
            <p:nvPr/>
          </p:nvSpPr>
          <p:spPr>
            <a:xfrm>
              <a:off x="7319497" y="1290284"/>
              <a:ext cx="1438787" cy="342940"/>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RF I/O</a:t>
              </a:r>
              <a:endParaRPr lang="en-US" sz="800" dirty="0">
                <a:solidFill>
                  <a:schemeClr val="tx1"/>
                </a:solidFill>
              </a:endParaRPr>
            </a:p>
          </p:txBody>
        </p:sp>
        <p:sp>
          <p:nvSpPr>
            <p:cNvPr id="82" name="Rectangle 81"/>
            <p:cNvSpPr/>
            <p:nvPr/>
          </p:nvSpPr>
          <p:spPr>
            <a:xfrm>
              <a:off x="5475989" y="2799221"/>
              <a:ext cx="863272" cy="205764"/>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2x 10-ch Timer</a:t>
              </a:r>
              <a:endParaRPr lang="en-US" sz="800" dirty="0">
                <a:solidFill>
                  <a:schemeClr val="tx1"/>
                </a:solidFill>
              </a:endParaRPr>
            </a:p>
          </p:txBody>
        </p:sp>
        <p:sp>
          <p:nvSpPr>
            <p:cNvPr id="93" name="Rectangle 92"/>
            <p:cNvSpPr/>
            <p:nvPr/>
          </p:nvSpPr>
          <p:spPr>
            <a:xfrm>
              <a:off x="5475989" y="3073572"/>
              <a:ext cx="863272" cy="346316"/>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err="1" smtClean="0">
                  <a:solidFill>
                    <a:schemeClr val="tx1"/>
                  </a:solidFill>
                </a:rPr>
                <a:t>Peiodic</a:t>
              </a:r>
              <a:r>
                <a:rPr lang="en-US" sz="800" dirty="0" smtClean="0">
                  <a:solidFill>
                    <a:schemeClr val="tx1"/>
                  </a:solidFill>
                </a:rPr>
                <a:t> Interrupt Timers</a:t>
              </a:r>
              <a:endParaRPr lang="en-US" sz="800" dirty="0">
                <a:solidFill>
                  <a:schemeClr val="tx1"/>
                </a:solidFill>
              </a:endParaRPr>
            </a:p>
          </p:txBody>
        </p:sp>
        <p:sp>
          <p:nvSpPr>
            <p:cNvPr id="94" name="Rectangle 93"/>
            <p:cNvSpPr/>
            <p:nvPr/>
          </p:nvSpPr>
          <p:spPr>
            <a:xfrm>
              <a:off x="7319497" y="1682151"/>
              <a:ext cx="719394" cy="250166"/>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32 MHz Oscillator</a:t>
              </a:r>
              <a:endParaRPr lang="en-US" sz="800" dirty="0">
                <a:solidFill>
                  <a:schemeClr val="tx1"/>
                </a:solidFill>
              </a:endParaRPr>
            </a:p>
          </p:txBody>
        </p:sp>
        <p:sp>
          <p:nvSpPr>
            <p:cNvPr id="96" name="Rectangle 95"/>
            <p:cNvSpPr/>
            <p:nvPr/>
          </p:nvSpPr>
          <p:spPr>
            <a:xfrm>
              <a:off x="7319497" y="1977655"/>
              <a:ext cx="719394" cy="361507"/>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dirty="0" smtClean="0">
                  <a:solidFill>
                    <a:schemeClr val="tx1"/>
                  </a:solidFill>
                </a:rPr>
                <a:t>Packet Engine (AES)</a:t>
              </a:r>
              <a:endParaRPr lang="en-US" sz="800" dirty="0">
                <a:solidFill>
                  <a:schemeClr val="tx1"/>
                </a:solidFill>
              </a:endParaRPr>
            </a:p>
          </p:txBody>
        </p:sp>
        <p:sp>
          <p:nvSpPr>
            <p:cNvPr id="101" name="Rectangle 100"/>
            <p:cNvSpPr/>
            <p:nvPr/>
          </p:nvSpPr>
          <p:spPr>
            <a:xfrm>
              <a:off x="4405526" y="2799221"/>
              <a:ext cx="778950" cy="220024"/>
            </a:xfrm>
            <a:prstGeom prst="rect">
              <a:avLst/>
            </a:prstGeom>
            <a:solidFill>
              <a:srgbClr val="99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800" dirty="0" smtClean="0">
                  <a:solidFill>
                    <a:schemeClr val="tx1"/>
                  </a:solidFill>
                </a:rPr>
                <a:t>16-bit ADC</a:t>
              </a:r>
              <a:endParaRPr lang="en-US" sz="800" dirty="0">
                <a:solidFill>
                  <a:schemeClr val="tx1"/>
                </a:solidFill>
              </a:endParaRPr>
            </a:p>
          </p:txBody>
        </p:sp>
        <p:sp>
          <p:nvSpPr>
            <p:cNvPr id="104" name="Rectangle 103"/>
            <p:cNvSpPr/>
            <p:nvPr/>
          </p:nvSpPr>
          <p:spPr>
            <a:xfrm>
              <a:off x="4396899" y="3073573"/>
              <a:ext cx="778950" cy="282102"/>
            </a:xfrm>
            <a:prstGeom prst="rect">
              <a:avLst/>
            </a:prstGeom>
            <a:solidFill>
              <a:srgbClr val="99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sz="800" dirty="0" err="1" smtClean="0">
                  <a:solidFill>
                    <a:schemeClr val="tx1"/>
                  </a:solidFill>
                </a:rPr>
                <a:t>Analog</a:t>
              </a:r>
              <a:r>
                <a:rPr lang="fr-FR" sz="800" dirty="0" smtClean="0">
                  <a:solidFill>
                    <a:schemeClr val="tx1"/>
                  </a:solidFill>
                </a:rPr>
                <a:t> </a:t>
              </a:r>
              <a:r>
                <a:rPr lang="fr-FR" sz="800" dirty="0" err="1" smtClean="0">
                  <a:solidFill>
                    <a:schemeClr val="tx1"/>
                  </a:solidFill>
                </a:rPr>
                <a:t>Comparator</a:t>
              </a:r>
              <a:endParaRPr lang="en-US" sz="800" dirty="0">
                <a:solidFill>
                  <a:schemeClr val="tx1"/>
                </a:solidFill>
              </a:endParaRPr>
            </a:p>
          </p:txBody>
        </p:sp>
        <p:sp>
          <p:nvSpPr>
            <p:cNvPr id="105" name="Rectangle 104"/>
            <p:cNvSpPr/>
            <p:nvPr/>
          </p:nvSpPr>
          <p:spPr>
            <a:xfrm>
              <a:off x="4396899" y="3408307"/>
              <a:ext cx="787576" cy="197536"/>
            </a:xfrm>
            <a:prstGeom prst="rect">
              <a:avLst/>
            </a:prstGeom>
            <a:solidFill>
              <a:srgbClr val="99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FR" sz="800" dirty="0" smtClean="0">
                  <a:solidFill>
                    <a:schemeClr val="tx1"/>
                  </a:solidFill>
                </a:rPr>
                <a:t>6-bit DAC</a:t>
              </a:r>
              <a:endParaRPr lang="en-US" sz="800" dirty="0">
                <a:solidFill>
                  <a:schemeClr val="tx1"/>
                </a:solidFill>
              </a:endParaRPr>
            </a:p>
          </p:txBody>
        </p:sp>
        <p:sp>
          <p:nvSpPr>
            <p:cNvPr id="110" name="Rectangle 109"/>
            <p:cNvSpPr/>
            <p:nvPr/>
          </p:nvSpPr>
          <p:spPr>
            <a:xfrm>
              <a:off x="5475989" y="3489132"/>
              <a:ext cx="863272" cy="300069"/>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800" dirty="0" smtClean="0">
                  <a:solidFill>
                    <a:schemeClr val="tx1"/>
                  </a:solidFill>
                </a:rPr>
                <a:t>Low Power Timer</a:t>
              </a:r>
              <a:endParaRPr lang="en-US" sz="800" dirty="0">
                <a:solidFill>
                  <a:schemeClr val="tx1"/>
                </a:solidFill>
              </a:endParaRPr>
            </a:p>
          </p:txBody>
        </p:sp>
        <p:sp>
          <p:nvSpPr>
            <p:cNvPr id="112" name="Rectangle 111"/>
            <p:cNvSpPr/>
            <p:nvPr/>
          </p:nvSpPr>
          <p:spPr>
            <a:xfrm>
              <a:off x="6742088" y="3004985"/>
              <a:ext cx="719394" cy="205764"/>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900" dirty="0" smtClean="0">
                  <a:solidFill>
                    <a:schemeClr val="tx1"/>
                  </a:solidFill>
                </a:rPr>
                <a:t>2 x UART</a:t>
              </a:r>
              <a:endParaRPr lang="en-US" sz="900" dirty="0">
                <a:solidFill>
                  <a:schemeClr val="tx1"/>
                </a:solidFill>
              </a:endParaRPr>
            </a:p>
          </p:txBody>
        </p:sp>
        <p:sp>
          <p:nvSpPr>
            <p:cNvPr id="113" name="Rectangle 112"/>
            <p:cNvSpPr/>
            <p:nvPr/>
          </p:nvSpPr>
          <p:spPr>
            <a:xfrm>
              <a:off x="6616460" y="3761919"/>
              <a:ext cx="957531" cy="330248"/>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900" dirty="0" err="1" smtClean="0">
                  <a:solidFill>
                    <a:schemeClr val="tx1"/>
                  </a:solidFill>
                </a:rPr>
                <a:t>Xtrinsic</a:t>
              </a:r>
              <a:r>
                <a:rPr lang="en-US" sz="900" dirty="0" smtClean="0">
                  <a:solidFill>
                    <a:schemeClr val="tx1"/>
                  </a:solidFill>
                </a:rPr>
                <a:t> Touch-sensing</a:t>
              </a:r>
              <a:endParaRPr lang="en-US" sz="900" dirty="0">
                <a:solidFill>
                  <a:schemeClr val="tx1"/>
                </a:solidFill>
              </a:endParaRPr>
            </a:p>
          </p:txBody>
        </p:sp>
        <p:sp>
          <p:nvSpPr>
            <p:cNvPr id="114" name="Rectangle 113"/>
            <p:cNvSpPr/>
            <p:nvPr/>
          </p:nvSpPr>
          <p:spPr>
            <a:xfrm>
              <a:off x="8110830" y="1682151"/>
              <a:ext cx="647454" cy="293298"/>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800" dirty="0" smtClean="0">
                  <a:solidFill>
                    <a:schemeClr val="tx1"/>
                  </a:solidFill>
                </a:rPr>
                <a:t>RF Boost</a:t>
              </a:r>
              <a:endParaRPr lang="en-US" sz="800" dirty="0">
                <a:solidFill>
                  <a:schemeClr val="tx1"/>
                </a:solidFill>
              </a:endParaRPr>
            </a:p>
          </p:txBody>
        </p:sp>
        <p:sp>
          <p:nvSpPr>
            <p:cNvPr id="74" name="Rectangle 73"/>
            <p:cNvSpPr/>
            <p:nvPr/>
          </p:nvSpPr>
          <p:spPr>
            <a:xfrm>
              <a:off x="6740579" y="3266027"/>
              <a:ext cx="719394" cy="205764"/>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900" dirty="0" smtClean="0">
                  <a:solidFill>
                    <a:schemeClr val="tx1"/>
                  </a:solidFill>
                </a:rPr>
                <a:t>1 x SPI</a:t>
              </a:r>
              <a:endParaRPr lang="en-US" sz="900" dirty="0">
                <a:solidFill>
                  <a:schemeClr val="tx1"/>
                </a:solidFill>
              </a:endParaRPr>
            </a:p>
          </p:txBody>
        </p:sp>
      </p:grpSp>
      <p:pic>
        <p:nvPicPr>
          <p:cNvPr id="81" name="Picture 80" descr="cortex.jpg"/>
          <p:cNvPicPr>
            <a:picLocks noChangeAspect="1"/>
          </p:cNvPicPr>
          <p:nvPr/>
        </p:nvPicPr>
        <p:blipFill>
          <a:blip r:embed="rId4" cstate="screen">
            <a:clrChange>
              <a:clrFrom>
                <a:srgbClr val="FFFFFF"/>
              </a:clrFrom>
              <a:clrTo>
                <a:srgbClr val="FFFFFF">
                  <a:alpha val="0"/>
                </a:srgbClr>
              </a:clrTo>
            </a:clrChange>
          </a:blip>
          <a:stretch>
            <a:fillRect/>
          </a:stretch>
        </p:blipFill>
        <p:spPr>
          <a:xfrm>
            <a:off x="8521790" y="571616"/>
            <a:ext cx="622210" cy="223607"/>
          </a:xfrm>
          <a:prstGeom prst="rect">
            <a:avLst/>
          </a:prstGeom>
        </p:spPr>
      </p:pic>
      <p:sp>
        <p:nvSpPr>
          <p:cNvPr id="77" name="Text Placeholder 76"/>
          <p:cNvSpPr>
            <a:spLocks noGrp="1"/>
          </p:cNvSpPr>
          <p:nvPr>
            <p:ph type="body" sz="quarter" idx="10"/>
          </p:nvPr>
        </p:nvSpPr>
        <p:spPr>
          <a:xfrm>
            <a:off x="533400" y="1062312"/>
            <a:ext cx="3601872" cy="5202010"/>
          </a:xfrm>
        </p:spPr>
        <p:txBody>
          <a:bodyPr>
            <a:normAutofit fontScale="62500" lnSpcReduction="20000"/>
          </a:bodyPr>
          <a:lstStyle/>
          <a:p>
            <a:pPr>
              <a:spcBef>
                <a:spcPts val="75"/>
              </a:spcBef>
            </a:pPr>
            <a:r>
              <a:rPr lang="en-US" b="1" dirty="0" smtClean="0"/>
              <a:t>CPU</a:t>
            </a:r>
          </a:p>
          <a:p>
            <a:pPr lvl="1">
              <a:spcBef>
                <a:spcPts val="75"/>
              </a:spcBef>
            </a:pPr>
            <a:r>
              <a:rPr lang="en-US" dirty="0" smtClean="0"/>
              <a:t>32-bit ARM Cortex M0+ 48MHz Core </a:t>
            </a:r>
          </a:p>
          <a:p>
            <a:pPr lvl="1">
              <a:spcBef>
                <a:spcPts val="75"/>
              </a:spcBef>
            </a:pPr>
            <a:r>
              <a:rPr lang="en-US" dirty="0" smtClean="0"/>
              <a:t>128KB Flash and 16KB SRAM</a:t>
            </a:r>
          </a:p>
          <a:p>
            <a:pPr>
              <a:spcBef>
                <a:spcPts val="75"/>
              </a:spcBef>
            </a:pPr>
            <a:r>
              <a:rPr lang="en-US" b="1" dirty="0" smtClean="0"/>
              <a:t>Radio transceiver, Sub 1-GHz</a:t>
            </a:r>
          </a:p>
          <a:p>
            <a:pPr lvl="1">
              <a:spcBef>
                <a:spcPts val="75"/>
              </a:spcBef>
            </a:pPr>
            <a:r>
              <a:rPr lang="en-US" dirty="0" smtClean="0"/>
              <a:t>Supports 290-344MHz, 424-510MHz, and 862-1020MHz frequency bands</a:t>
            </a:r>
          </a:p>
          <a:p>
            <a:pPr lvl="1">
              <a:spcBef>
                <a:spcPts val="75"/>
              </a:spcBef>
            </a:pPr>
            <a:r>
              <a:rPr lang="en-US" dirty="0" smtClean="0"/>
              <a:t>FSK, GFSK, MSK, GMSK and OOK modulations up to 600kbps</a:t>
            </a:r>
          </a:p>
          <a:p>
            <a:pPr lvl="1">
              <a:spcBef>
                <a:spcPts val="75"/>
              </a:spcBef>
            </a:pPr>
            <a:r>
              <a:rPr lang="en-US" dirty="0" smtClean="0"/>
              <a:t>Up to -120dBm Rx sensitivity @ 1.2kbps</a:t>
            </a:r>
          </a:p>
          <a:p>
            <a:pPr lvl="1">
              <a:spcBef>
                <a:spcPts val="75"/>
              </a:spcBef>
            </a:pPr>
            <a:r>
              <a:rPr lang="en-US" dirty="0" smtClean="0"/>
              <a:t>-18 to +17dBm </a:t>
            </a:r>
            <a:r>
              <a:rPr lang="en-US" dirty="0" err="1" smtClean="0"/>
              <a:t>Tx</a:t>
            </a:r>
            <a:r>
              <a:rPr lang="en-US" dirty="0" smtClean="0"/>
              <a:t> output power in steps of 1dBm</a:t>
            </a:r>
          </a:p>
          <a:p>
            <a:pPr>
              <a:spcBef>
                <a:spcPts val="75"/>
              </a:spcBef>
            </a:pPr>
            <a:r>
              <a:rPr lang="en-US" b="1" dirty="0" smtClean="0"/>
              <a:t>Ultra low power  for battery operated devices </a:t>
            </a:r>
          </a:p>
          <a:p>
            <a:pPr lvl="1">
              <a:spcBef>
                <a:spcPts val="75"/>
              </a:spcBef>
            </a:pPr>
            <a:r>
              <a:rPr lang="en-US" dirty="0" smtClean="0"/>
              <a:t>Typical consumption</a:t>
            </a:r>
          </a:p>
          <a:p>
            <a:pPr lvl="2">
              <a:spcBef>
                <a:spcPts val="75"/>
              </a:spcBef>
            </a:pPr>
            <a:r>
              <a:rPr lang="en-US" dirty="0" smtClean="0"/>
              <a:t>1.7µA standby with 4.3µs wake-up time</a:t>
            </a:r>
          </a:p>
          <a:p>
            <a:pPr lvl="2">
              <a:spcBef>
                <a:spcPts val="75"/>
              </a:spcBef>
            </a:pPr>
            <a:r>
              <a:rPr lang="en-US" dirty="0" smtClean="0"/>
              <a:t>&lt;50 </a:t>
            </a:r>
            <a:r>
              <a:rPr lang="en-US" dirty="0" err="1" smtClean="0"/>
              <a:t>uA</a:t>
            </a:r>
            <a:r>
              <a:rPr lang="en-US" dirty="0" smtClean="0"/>
              <a:t>/MHz CPU system run mode</a:t>
            </a:r>
          </a:p>
          <a:p>
            <a:pPr lvl="2">
              <a:spcBef>
                <a:spcPts val="75"/>
              </a:spcBef>
            </a:pPr>
            <a:r>
              <a:rPr lang="en-US" dirty="0" smtClean="0"/>
              <a:t>16 </a:t>
            </a:r>
            <a:r>
              <a:rPr lang="en-US" dirty="0" err="1" smtClean="0"/>
              <a:t>mA</a:t>
            </a:r>
            <a:r>
              <a:rPr lang="en-US" dirty="0" smtClean="0"/>
              <a:t> Rx peak </a:t>
            </a:r>
          </a:p>
          <a:p>
            <a:pPr lvl="2">
              <a:spcBef>
                <a:spcPts val="75"/>
              </a:spcBef>
            </a:pPr>
            <a:r>
              <a:rPr lang="en-US" dirty="0" smtClean="0"/>
              <a:t>20 </a:t>
            </a:r>
            <a:r>
              <a:rPr lang="en-US" dirty="0" err="1" smtClean="0"/>
              <a:t>mA</a:t>
            </a:r>
            <a:r>
              <a:rPr lang="en-US" dirty="0" smtClean="0"/>
              <a:t> </a:t>
            </a:r>
            <a:r>
              <a:rPr lang="en-US" dirty="0" err="1" smtClean="0"/>
              <a:t>Tx</a:t>
            </a:r>
            <a:r>
              <a:rPr lang="en-US" dirty="0" smtClean="0"/>
              <a:t> peak at 0 </a:t>
            </a:r>
            <a:r>
              <a:rPr lang="en-US" dirty="0" err="1" smtClean="0"/>
              <a:t>dBm</a:t>
            </a:r>
            <a:r>
              <a:rPr lang="en-US" dirty="0" smtClean="0"/>
              <a:t>, 33 </a:t>
            </a:r>
            <a:r>
              <a:rPr lang="en-US" dirty="0" err="1" smtClean="0"/>
              <a:t>mA</a:t>
            </a:r>
            <a:r>
              <a:rPr lang="en-US" dirty="0" smtClean="0"/>
              <a:t> at +10 </a:t>
            </a:r>
            <a:r>
              <a:rPr lang="en-US" dirty="0" err="1" smtClean="0"/>
              <a:t>dBm</a:t>
            </a:r>
            <a:endParaRPr lang="en-US" dirty="0" smtClean="0"/>
          </a:p>
          <a:p>
            <a:pPr>
              <a:spcBef>
                <a:spcPts val="75"/>
              </a:spcBef>
            </a:pPr>
            <a:r>
              <a:rPr lang="en-US" b="1" dirty="0" smtClean="0"/>
              <a:t>Software</a:t>
            </a:r>
          </a:p>
          <a:p>
            <a:pPr lvl="1">
              <a:spcBef>
                <a:spcPts val="75"/>
              </a:spcBef>
            </a:pPr>
            <a:r>
              <a:rPr lang="en-US" dirty="0" smtClean="0"/>
              <a:t>Simple-MAC, user modifies for their proprietary protocols</a:t>
            </a:r>
          </a:p>
          <a:p>
            <a:pPr lvl="1">
              <a:spcBef>
                <a:spcPts val="75"/>
              </a:spcBef>
            </a:pPr>
            <a:r>
              <a:rPr lang="en-US" dirty="0" smtClean="0"/>
              <a:t>Freescale Flexible IP stack</a:t>
            </a:r>
          </a:p>
          <a:p>
            <a:pPr>
              <a:spcBef>
                <a:spcPts val="75"/>
              </a:spcBef>
            </a:pPr>
            <a:r>
              <a:rPr lang="en-US" b="1" dirty="0" smtClean="0"/>
              <a:t>System</a:t>
            </a:r>
          </a:p>
          <a:p>
            <a:pPr lvl="1">
              <a:spcBef>
                <a:spcPts val="75"/>
              </a:spcBef>
            </a:pPr>
            <a:r>
              <a:rPr lang="en-US" dirty="0" smtClean="0"/>
              <a:t>16-bit ADC,  Cap Touch Sensors,  I2C, UART, SPI, Timers</a:t>
            </a:r>
          </a:p>
          <a:p>
            <a:pPr lvl="1">
              <a:spcBef>
                <a:spcPts val="75"/>
              </a:spcBef>
            </a:pPr>
            <a:r>
              <a:rPr lang="en-US" dirty="0" smtClean="0"/>
              <a:t>Operating Range: 1.8V to 3.6V, -40C to +85C</a:t>
            </a:r>
          </a:p>
        </p:txBody>
      </p:sp>
    </p:spTree>
    <p:extLst>
      <p:ext uri="{BB962C8B-B14F-4D97-AF65-F5344CB8AC3E}">
        <p14:creationId xmlns:p14="http://schemas.microsoft.com/office/powerpoint/2010/main" val="1808723349"/>
      </p:ext>
    </p:extLst>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Features </a:t>
            </a:r>
            <a:r>
              <a:rPr lang="en-US" dirty="0"/>
              <a:t>and Benefits</a:t>
            </a:r>
          </a:p>
        </p:txBody>
      </p:sp>
      <p:graphicFrame>
        <p:nvGraphicFramePr>
          <p:cNvPr id="6" name="Group 108"/>
          <p:cNvGraphicFramePr>
            <a:graphicFrameLocks/>
          </p:cNvGraphicFramePr>
          <p:nvPr>
            <p:extLst/>
          </p:nvPr>
        </p:nvGraphicFramePr>
        <p:xfrm>
          <a:off x="304800" y="1039700"/>
          <a:ext cx="8572500" cy="4398573"/>
        </p:xfrm>
        <a:graphic>
          <a:graphicData uri="http://schemas.openxmlformats.org/drawingml/2006/table">
            <a:tbl>
              <a:tblPr/>
              <a:tblGrid>
                <a:gridCol w="3484606"/>
                <a:gridCol w="5087894"/>
              </a:tblGrid>
              <a:tr h="836435">
                <a:tc>
                  <a:txBody>
                    <a:bodyPr/>
                    <a:lstStyle/>
                    <a:p>
                      <a:pPr marL="227013" marR="0" lvl="0" indent="-227013"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spc="0" normalizeH="0" baseline="0" dirty="0" smtClean="0">
                          <a:ln>
                            <a:noFill/>
                          </a:ln>
                          <a:solidFill>
                            <a:schemeClr val="bg1"/>
                          </a:solidFill>
                          <a:effectLst/>
                          <a:latin typeface="+mn-lt"/>
                          <a:cs typeface="Arial" charset="0"/>
                        </a:rPr>
                        <a:t>Features</a:t>
                      </a:r>
                    </a:p>
                  </a:txBody>
                  <a:tcPr marT="27432" marB="2743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7013" marR="0" lvl="0" indent="-227013"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spc="0" normalizeH="0" baseline="0" dirty="0" smtClean="0">
                          <a:ln>
                            <a:noFill/>
                          </a:ln>
                          <a:solidFill>
                            <a:schemeClr val="bg1"/>
                          </a:solidFill>
                          <a:effectLst/>
                          <a:latin typeface="+mn-lt"/>
                          <a:cs typeface="Arial" charset="0"/>
                        </a:rPr>
                        <a:t>Benefits</a:t>
                      </a:r>
                    </a:p>
                  </a:txBody>
                  <a:tcPr marT="27432" marB="2743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697029">
                <a:tc>
                  <a:txBody>
                    <a:bodyPr/>
                    <a:lstStyle/>
                    <a:p>
                      <a:pPr marL="342900" marR="0" lvl="0" indent="-342900">
                        <a:lnSpc>
                          <a:spcPct val="115000"/>
                        </a:lnSpc>
                        <a:spcBef>
                          <a:spcPts val="0"/>
                        </a:spcBef>
                        <a:spcAft>
                          <a:spcPts val="0"/>
                        </a:spcAft>
                        <a:buFont typeface="Calibri" pitchFamily="34" charset="0"/>
                        <a:buNone/>
                      </a:pPr>
                      <a:r>
                        <a:rPr lang="en-US" sz="1600" dirty="0" smtClean="0">
                          <a:latin typeface="+mn-lt"/>
                        </a:rPr>
                        <a:t>ARM® Cortex® M0+ CPU core</a:t>
                      </a:r>
                      <a:endParaRPr lang="en-US" sz="1600" dirty="0">
                        <a:latin typeface="+mn-l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None/>
                      </a:pPr>
                      <a:r>
                        <a:rPr lang="en-US" sz="1600" dirty="0" smtClean="0">
                          <a:latin typeface="+mn-lt"/>
                        </a:rPr>
                        <a:t>Lowest power industry core</a:t>
                      </a:r>
                      <a:endParaRPr lang="en-US" sz="1600" dirty="0">
                        <a:latin typeface="+mn-l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1045543">
                <a:tc>
                  <a:txBody>
                    <a:bodyPr/>
                    <a:lstStyle/>
                    <a:p>
                      <a:pPr marL="342900" marR="0" lvl="0" indent="-342900">
                        <a:lnSpc>
                          <a:spcPct val="115000"/>
                        </a:lnSpc>
                        <a:spcBef>
                          <a:spcPts val="0"/>
                        </a:spcBef>
                        <a:spcAft>
                          <a:spcPts val="0"/>
                        </a:spcAft>
                        <a:buFont typeface="Calibri" pitchFamily="34" charset="0"/>
                        <a:buNone/>
                      </a:pPr>
                      <a:r>
                        <a:rPr lang="en-US" sz="1600" dirty="0" smtClean="0">
                          <a:latin typeface="+mn-lt"/>
                        </a:rPr>
                        <a:t>Single-chip with MCU + Radio + Memory</a:t>
                      </a:r>
                      <a:endParaRPr lang="en-US" sz="1600" dirty="0">
                        <a:latin typeface="+mn-lt"/>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None/>
                      </a:pPr>
                      <a:r>
                        <a:rPr lang="en-US" sz="1600" dirty="0" smtClean="0">
                          <a:latin typeface="+mn-lt"/>
                        </a:rPr>
                        <a:t>Save size and cost versus a 2 to 3 chip solution</a:t>
                      </a:r>
                      <a:endParaRPr lang="en-US" sz="1600" dirty="0">
                        <a:latin typeface="+mn-l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697029">
                <a:tc>
                  <a:txBody>
                    <a:bodyPr/>
                    <a:lstStyle/>
                    <a:p>
                      <a:pPr marL="342900" marR="0" lvl="0" indent="-342900">
                        <a:lnSpc>
                          <a:spcPct val="115000"/>
                        </a:lnSpc>
                        <a:spcBef>
                          <a:spcPts val="0"/>
                        </a:spcBef>
                        <a:spcAft>
                          <a:spcPts val="0"/>
                        </a:spcAft>
                        <a:buFont typeface="Calibri" pitchFamily="34" charset="0"/>
                        <a:buNone/>
                      </a:pPr>
                      <a:r>
                        <a:rPr lang="en-US" sz="1600" kern="1200" dirty="0" smtClean="0">
                          <a:solidFill>
                            <a:schemeClr val="tx1"/>
                          </a:solidFill>
                          <a:latin typeface="+mn-lt"/>
                          <a:ea typeface="+mn-ea"/>
                          <a:cs typeface="+mn-cs"/>
                        </a:rPr>
                        <a:t>High radio link budget</a:t>
                      </a:r>
                      <a:endParaRPr lang="en-US" sz="1600" kern="1200" dirty="0">
                        <a:solidFill>
                          <a:schemeClr val="tx1"/>
                        </a:solidFill>
                        <a:latin typeface="+mn-l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None/>
                      </a:pPr>
                      <a:r>
                        <a:rPr lang="en-US" sz="1600" kern="1200" dirty="0" smtClean="0">
                          <a:solidFill>
                            <a:schemeClr val="tx1"/>
                          </a:solidFill>
                          <a:latin typeface="+mn-lt"/>
                          <a:ea typeface="+mn-ea"/>
                          <a:cs typeface="+mn-cs"/>
                        </a:rPr>
                        <a:t>Very long point to point wireless range without the need for repeaters or costly amplifying devices.</a:t>
                      </a:r>
                      <a:endParaRPr lang="en-US" sz="1600" kern="1200" dirty="0">
                        <a:solidFill>
                          <a:schemeClr val="tx1"/>
                        </a:solidFill>
                        <a:latin typeface="+mn-l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1122537">
                <a:tc>
                  <a:txBody>
                    <a:bodyPr/>
                    <a:lstStyle/>
                    <a:p>
                      <a:pPr marL="342900" marR="0" lvl="0" indent="-342900">
                        <a:lnSpc>
                          <a:spcPct val="115000"/>
                        </a:lnSpc>
                        <a:spcBef>
                          <a:spcPts val="0"/>
                        </a:spcBef>
                        <a:spcAft>
                          <a:spcPts val="0"/>
                        </a:spcAft>
                        <a:buFont typeface="Calibri" pitchFamily="34" charset="0"/>
                        <a:buNone/>
                      </a:pPr>
                      <a:r>
                        <a:rPr lang="en-US" sz="1600" kern="1200" dirty="0" smtClean="0">
                          <a:solidFill>
                            <a:schemeClr val="tx1"/>
                          </a:solidFill>
                          <a:latin typeface="+mn-lt"/>
                          <a:ea typeface="+mn-ea"/>
                          <a:cs typeface="+mn-cs"/>
                        </a:rPr>
                        <a:t>Flexible RF configuration</a:t>
                      </a:r>
                      <a:endParaRPr lang="en-US" sz="1600" kern="1200" dirty="0">
                        <a:solidFill>
                          <a:schemeClr val="tx1"/>
                        </a:solidFill>
                        <a:latin typeface="+mn-l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nSpc>
                          <a:spcPct val="115000"/>
                        </a:lnSpc>
                        <a:spcBef>
                          <a:spcPts val="0"/>
                        </a:spcBef>
                        <a:spcAft>
                          <a:spcPts val="0"/>
                        </a:spcAft>
                        <a:buFont typeface="Symbol"/>
                        <a:buNone/>
                      </a:pPr>
                      <a:r>
                        <a:rPr lang="en-US" sz="1600" kern="1200" dirty="0" smtClean="0">
                          <a:solidFill>
                            <a:schemeClr val="tx1"/>
                          </a:solidFill>
                          <a:latin typeface="+mn-lt"/>
                          <a:ea typeface="+mn-ea"/>
                          <a:cs typeface="+mn-cs"/>
                        </a:rPr>
                        <a:t>Adapt to global standard requirements and local (regional) regulations</a:t>
                      </a:r>
                      <a:endParaRPr lang="en-US" sz="1600" kern="1200" dirty="0">
                        <a:solidFill>
                          <a:schemeClr val="tx1"/>
                        </a:solidFill>
                        <a:latin typeface="+mn-l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bl>
          </a:graphicData>
        </a:graphic>
      </p:graphicFrame>
    </p:spTree>
    <p:extLst>
      <p:ext uri="{BB962C8B-B14F-4D97-AF65-F5344CB8AC3E}">
        <p14:creationId xmlns:p14="http://schemas.microsoft.com/office/powerpoint/2010/main" val="19466252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75217" y="816730"/>
          <a:ext cx="8364008" cy="5082472"/>
        </p:xfrm>
        <a:graphic>
          <a:graphicData uri="http://schemas.openxmlformats.org/drawingml/2006/table">
            <a:tbl>
              <a:tblPr firstRow="1" bandRow="1">
                <a:tableStyleId>{00A15C55-8517-42AA-B614-E9B94910E393}</a:tableStyleId>
              </a:tblPr>
              <a:tblGrid>
                <a:gridCol w="620183"/>
                <a:gridCol w="781050"/>
                <a:gridCol w="4038600"/>
                <a:gridCol w="904875"/>
                <a:gridCol w="1238250"/>
                <a:gridCol w="781050"/>
              </a:tblGrid>
              <a:tr h="383119">
                <a:tc>
                  <a:txBody>
                    <a:bodyPr/>
                    <a:lstStyle/>
                    <a:p>
                      <a:pPr algn="ctr"/>
                      <a:r>
                        <a:rPr lang="en-US" sz="1000" b="1" i="0" dirty="0" smtClean="0">
                          <a:latin typeface="+mn-lt"/>
                        </a:rPr>
                        <a:t>Mode</a:t>
                      </a:r>
                      <a:endParaRPr lang="en-US" sz="1000" b="1" i="0" dirty="0">
                        <a:latin typeface="+mn-lt"/>
                      </a:endParaRPr>
                    </a:p>
                  </a:txBody>
                  <a:tcPr anchor="ctr">
                    <a:solidFill>
                      <a:schemeClr val="accent1"/>
                    </a:solidFill>
                  </a:tcPr>
                </a:tc>
                <a:tc>
                  <a:txBody>
                    <a:bodyPr/>
                    <a:lstStyle/>
                    <a:p>
                      <a:pPr algn="ctr"/>
                      <a:r>
                        <a:rPr lang="en-US" sz="1000" b="1" i="0" dirty="0" smtClean="0">
                          <a:latin typeface="+mn-lt"/>
                        </a:rPr>
                        <a:t>CPU/Bus</a:t>
                      </a:r>
                    </a:p>
                    <a:p>
                      <a:pPr algn="ctr"/>
                      <a:r>
                        <a:rPr lang="en-US" sz="1000" b="1" i="0" dirty="0" smtClean="0">
                          <a:latin typeface="+mn-lt"/>
                        </a:rPr>
                        <a:t>Freq.</a:t>
                      </a:r>
                      <a:endParaRPr lang="en-US" sz="1000" b="1" i="0" dirty="0">
                        <a:latin typeface="+mn-lt"/>
                      </a:endParaRPr>
                    </a:p>
                  </a:txBody>
                  <a:tcPr anchor="ctr">
                    <a:solidFill>
                      <a:schemeClr val="accent1"/>
                    </a:solidFill>
                  </a:tcPr>
                </a:tc>
                <a:tc>
                  <a:txBody>
                    <a:bodyPr/>
                    <a:lstStyle/>
                    <a:p>
                      <a:pPr algn="ctr"/>
                      <a:r>
                        <a:rPr lang="en-US" sz="1000" b="1" i="0" dirty="0" smtClean="0">
                          <a:latin typeface="+mn-lt"/>
                        </a:rPr>
                        <a:t>Details</a:t>
                      </a:r>
                      <a:endParaRPr lang="en-US" sz="1000" b="1" i="0" dirty="0">
                        <a:latin typeface="+mn-lt"/>
                      </a:endParaRPr>
                    </a:p>
                  </a:txBody>
                  <a:tcPr anchor="ctr">
                    <a:solidFill>
                      <a:schemeClr val="accent1"/>
                    </a:solidFill>
                  </a:tcPr>
                </a:tc>
                <a:tc>
                  <a:txBody>
                    <a:bodyPr/>
                    <a:lstStyle/>
                    <a:p>
                      <a:pPr algn="ctr"/>
                      <a:r>
                        <a:rPr lang="en-US" sz="1000" b="1" i="0" dirty="0" smtClean="0">
                          <a:latin typeface="+mn-lt"/>
                        </a:rPr>
                        <a:t>Peripheral Clocks</a:t>
                      </a:r>
                      <a:endParaRPr lang="en-US" sz="1000" b="1" i="0" dirty="0">
                        <a:latin typeface="+mn-lt"/>
                      </a:endParaRPr>
                    </a:p>
                  </a:txBody>
                  <a:tcPr anchor="ctr">
                    <a:solidFill>
                      <a:schemeClr val="accent1"/>
                    </a:solidFill>
                  </a:tcPr>
                </a:tc>
                <a:tc>
                  <a:txBody>
                    <a:bodyPr/>
                    <a:lstStyle/>
                    <a:p>
                      <a:pPr algn="ctr"/>
                      <a:r>
                        <a:rPr lang="en-US" sz="1000" b="1" i="0" dirty="0" smtClean="0">
                          <a:latin typeface="+mn-lt"/>
                        </a:rPr>
                        <a:t>Typical Idd </a:t>
                      </a:r>
                    </a:p>
                    <a:p>
                      <a:pPr algn="ctr"/>
                      <a:r>
                        <a:rPr lang="en-US" sz="1000" b="1" i="0" dirty="0" smtClean="0">
                          <a:latin typeface="+mn-lt"/>
                        </a:rPr>
                        <a:t>@ 3V, 25C </a:t>
                      </a:r>
                      <a:endParaRPr lang="en-US" sz="1000" b="1" i="0" dirty="0">
                        <a:latin typeface="+mn-lt"/>
                      </a:endParaRP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latin typeface="+mn-lt"/>
                        </a:rPr>
                        <a:t>Recovery</a:t>
                      </a:r>
                      <a:r>
                        <a:rPr lang="en-US" sz="1000" b="1" i="0" baseline="0" dirty="0" smtClean="0">
                          <a:latin typeface="+mn-lt"/>
                        </a:rPr>
                        <a:t> Time</a:t>
                      </a:r>
                      <a:endParaRPr lang="en-US" sz="1000" b="1" i="0" dirty="0">
                        <a:latin typeface="+mn-lt"/>
                      </a:endParaRPr>
                    </a:p>
                  </a:txBody>
                  <a:tcPr anchor="ctr">
                    <a:solidFill>
                      <a:schemeClr val="accent1"/>
                    </a:solidFill>
                  </a:tcPr>
                </a:tc>
              </a:tr>
              <a:tr h="279108">
                <a:tc rowSpan="3">
                  <a:txBody>
                    <a:bodyPr/>
                    <a:lstStyle/>
                    <a:p>
                      <a:pPr algn="ctr"/>
                      <a:r>
                        <a:rPr lang="en-US" sz="1000" b="1" dirty="0" smtClean="0">
                          <a:solidFill>
                            <a:schemeClr val="bg1"/>
                          </a:solidFill>
                          <a:latin typeface="+mn-lt"/>
                        </a:rPr>
                        <a:t>RUN</a:t>
                      </a:r>
                      <a:endParaRPr lang="en-US" sz="1000" b="1" dirty="0">
                        <a:solidFill>
                          <a:schemeClr val="bg1"/>
                        </a:solidFill>
                        <a:latin typeface="+mn-lt"/>
                      </a:endParaRPr>
                    </a:p>
                  </a:txBody>
                  <a:tcPr anchor="ctr">
                    <a:solidFill>
                      <a:schemeClr val="accent2"/>
                    </a:solidFill>
                  </a:tcPr>
                </a:tc>
                <a:tc>
                  <a:txBody>
                    <a:bodyPr/>
                    <a:lstStyle/>
                    <a:p>
                      <a:pPr algn="ctr"/>
                      <a:r>
                        <a:rPr lang="en-US" sz="900" b="1" dirty="0" smtClean="0">
                          <a:solidFill>
                            <a:schemeClr val="bg1"/>
                          </a:solidFill>
                          <a:latin typeface="+mn-lt"/>
                        </a:rPr>
                        <a:t>48/24 MHz </a:t>
                      </a:r>
                      <a:endParaRPr lang="en-US" sz="900" b="1" dirty="0">
                        <a:solidFill>
                          <a:schemeClr val="bg1"/>
                        </a:solidFill>
                        <a:latin typeface="+mn-lt"/>
                      </a:endParaRPr>
                    </a:p>
                  </a:txBody>
                  <a:tcPr anchor="ctr">
                    <a:solidFill>
                      <a:schemeClr val="accent2"/>
                    </a:solidFill>
                  </a:tcPr>
                </a:tc>
                <a:tc rowSpan="3">
                  <a:txBody>
                    <a:bodyPr/>
                    <a:lstStyle/>
                    <a:p>
                      <a:pPr algn="ctr"/>
                      <a:r>
                        <a:rPr lang="en-US" sz="800" dirty="0" smtClean="0">
                          <a:solidFill>
                            <a:schemeClr val="bg1"/>
                          </a:solidFill>
                          <a:latin typeface="+mn-lt"/>
                        </a:rPr>
                        <a:t>MAXIMUM</a:t>
                      </a:r>
                      <a:r>
                        <a:rPr lang="en-US" sz="800" baseline="0" dirty="0" smtClean="0">
                          <a:solidFill>
                            <a:schemeClr val="bg1"/>
                          </a:solidFill>
                          <a:latin typeface="+mn-lt"/>
                        </a:rPr>
                        <a:t> </a:t>
                      </a:r>
                      <a:r>
                        <a:rPr lang="en-US" sz="800" dirty="0" smtClean="0">
                          <a:solidFill>
                            <a:schemeClr val="bg1"/>
                          </a:solidFill>
                          <a:latin typeface="+mn-lt"/>
                        </a:rPr>
                        <a:t>CPU/Bus frequency.</a:t>
                      </a:r>
                    </a:p>
                    <a:p>
                      <a:pPr algn="ctr"/>
                      <a:r>
                        <a:rPr lang="en-GB" sz="800" dirty="0" smtClean="0">
                          <a:solidFill>
                            <a:schemeClr val="bg1"/>
                          </a:solidFill>
                          <a:latin typeface="+mn-lt"/>
                        </a:rPr>
                        <a:t>Compute clocking option SUPPORTED</a:t>
                      </a:r>
                      <a:endParaRPr lang="en-US" sz="800" dirty="0">
                        <a:solidFill>
                          <a:schemeClr val="bg1"/>
                        </a:solidFill>
                        <a:latin typeface="+mn-lt"/>
                      </a:endParaRPr>
                    </a:p>
                  </a:txBody>
                  <a:tcPr anchor="ctr">
                    <a:solidFill>
                      <a:schemeClr val="accent2"/>
                    </a:solidFill>
                  </a:tcPr>
                </a:tc>
                <a:tc>
                  <a:txBody>
                    <a:bodyPr/>
                    <a:lstStyle/>
                    <a:p>
                      <a:pPr algn="ctr"/>
                      <a:r>
                        <a:rPr lang="en-US" sz="800" b="1" dirty="0" smtClean="0">
                          <a:solidFill>
                            <a:schemeClr val="bg1"/>
                          </a:solidFill>
                          <a:latin typeface="+mn-lt"/>
                        </a:rPr>
                        <a:t>ENABLED</a:t>
                      </a:r>
                      <a:endParaRPr lang="en-US" sz="800" b="1" dirty="0">
                        <a:solidFill>
                          <a:schemeClr val="bg1"/>
                        </a:solidFill>
                        <a:latin typeface="+mn-lt"/>
                      </a:endParaRPr>
                    </a:p>
                  </a:txBody>
                  <a:tcPr anchor="ctr">
                    <a:solidFill>
                      <a:schemeClr val="accent2"/>
                    </a:solidFill>
                  </a:tcPr>
                </a:tc>
                <a:tc>
                  <a:txBody>
                    <a:bodyPr/>
                    <a:lstStyle/>
                    <a:p>
                      <a:pPr algn="ctr"/>
                      <a:r>
                        <a:rPr lang="en-US" sz="800" b="1" dirty="0" smtClean="0">
                          <a:solidFill>
                            <a:schemeClr val="bg1"/>
                          </a:solidFill>
                          <a:latin typeface="+mn-lt"/>
                        </a:rPr>
                        <a:t>6.38mA (133uA/MHz)</a:t>
                      </a:r>
                      <a:endParaRPr lang="en-US" sz="800" b="1" dirty="0">
                        <a:solidFill>
                          <a:schemeClr val="bg1"/>
                        </a:solidFill>
                        <a:latin typeface="+mn-lt"/>
                      </a:endParaRPr>
                    </a:p>
                  </a:txBody>
                  <a:tcPr anchor="ctr">
                    <a:solidFill>
                      <a:schemeClr val="accent2"/>
                    </a:solidFill>
                  </a:tcPr>
                </a:tc>
                <a:tc>
                  <a:txBody>
                    <a:bodyPr/>
                    <a:lstStyle/>
                    <a:p>
                      <a:pPr algn="ctr"/>
                      <a:r>
                        <a:rPr lang="en-US" sz="800" b="1" dirty="0" smtClean="0">
                          <a:solidFill>
                            <a:schemeClr val="bg1"/>
                          </a:solidFill>
                          <a:latin typeface="+mn-lt"/>
                        </a:rPr>
                        <a:t>-</a:t>
                      </a:r>
                      <a:endParaRPr lang="en-US" sz="800" b="1" dirty="0">
                        <a:solidFill>
                          <a:schemeClr val="bg1"/>
                        </a:solidFill>
                        <a:latin typeface="+mn-lt"/>
                      </a:endParaRPr>
                    </a:p>
                  </a:txBody>
                  <a:tcPr anchor="ctr">
                    <a:solidFill>
                      <a:schemeClr val="accent2"/>
                    </a:solidFill>
                  </a:tcPr>
                </a:tc>
              </a:tr>
              <a:tr h="279108">
                <a:tc vMerge="1">
                  <a:txBody>
                    <a:bodyPr/>
                    <a:lstStyle/>
                    <a:p>
                      <a:pPr algn="ctr"/>
                      <a:endParaRPr lang="en-US" sz="800" b="1" dirty="0">
                        <a:solidFill>
                          <a:schemeClr val="bg1"/>
                        </a:solidFill>
                        <a:latin typeface="+mn-lt"/>
                      </a:endParaRPr>
                    </a:p>
                  </a:txBody>
                  <a:tcPr anchor="ctr">
                    <a:solidFill>
                      <a:schemeClr val="accent2"/>
                    </a:solidFill>
                  </a:tcPr>
                </a:tc>
                <a:tc>
                  <a:txBody>
                    <a:bodyPr/>
                    <a:lstStyle/>
                    <a:p>
                      <a:pPr algn="ctr"/>
                      <a:r>
                        <a:rPr lang="en-US" sz="900" b="1" dirty="0" smtClean="0">
                          <a:solidFill>
                            <a:schemeClr val="bg1"/>
                          </a:solidFill>
                          <a:latin typeface="+mn-lt"/>
                        </a:rPr>
                        <a:t>48/24 MHz </a:t>
                      </a:r>
                      <a:endParaRPr lang="en-US" sz="900" b="1" dirty="0">
                        <a:solidFill>
                          <a:schemeClr val="bg1"/>
                        </a:solidFill>
                        <a:latin typeface="+mn-lt"/>
                      </a:endParaRPr>
                    </a:p>
                  </a:txBody>
                  <a:tcPr anchor="ctr">
                    <a:solidFill>
                      <a:schemeClr val="accent2"/>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nchor="ctr"/>
                </a:tc>
                <a:tc>
                  <a:txBody>
                    <a:bodyPr/>
                    <a:lstStyle/>
                    <a:p>
                      <a:pPr algn="ctr"/>
                      <a:r>
                        <a:rPr lang="en-US" sz="800" b="1" dirty="0" smtClean="0">
                          <a:solidFill>
                            <a:schemeClr val="bg1"/>
                          </a:solidFill>
                          <a:latin typeface="+mn-lt"/>
                        </a:rPr>
                        <a:t>DISABLED</a:t>
                      </a:r>
                      <a:endParaRPr lang="en-US" sz="800" b="1" dirty="0">
                        <a:solidFill>
                          <a:schemeClr val="bg1"/>
                        </a:solidFill>
                        <a:latin typeface="+mn-lt"/>
                      </a:endParaRPr>
                    </a:p>
                  </a:txBody>
                  <a:tcPr anchor="c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bg1"/>
                          </a:solidFill>
                          <a:latin typeface="+mn-lt"/>
                        </a:rPr>
                        <a:t>4.44mA (93uA/MHz)</a:t>
                      </a:r>
                      <a:endParaRPr lang="en-US" sz="800" b="1" dirty="0">
                        <a:solidFill>
                          <a:schemeClr val="bg1"/>
                        </a:solidFill>
                        <a:latin typeface="+mn-lt"/>
                      </a:endParaRPr>
                    </a:p>
                  </a:txBody>
                  <a:tcPr anchor="c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bg1"/>
                          </a:solidFill>
                          <a:latin typeface="+mn-lt"/>
                        </a:rPr>
                        <a:t>-</a:t>
                      </a:r>
                      <a:endParaRPr lang="en-US" sz="800" b="1" dirty="0">
                        <a:solidFill>
                          <a:schemeClr val="bg1"/>
                        </a:solidFill>
                        <a:latin typeface="+mn-lt"/>
                      </a:endParaRPr>
                    </a:p>
                  </a:txBody>
                  <a:tcPr anchor="ctr">
                    <a:solidFill>
                      <a:schemeClr val="accent2"/>
                    </a:solidFill>
                  </a:tcPr>
                </a:tc>
              </a:tr>
              <a:tr h="308684">
                <a:tc vMerge="1">
                  <a:txBody>
                    <a:bodyPr/>
                    <a:lstStyle/>
                    <a:p>
                      <a:pPr algn="ctr"/>
                      <a:endParaRPr lang="en-US" sz="800" b="1" dirty="0">
                        <a:solidFill>
                          <a:schemeClr val="bg1"/>
                        </a:solidFill>
                        <a:latin typeface="+mn-lt"/>
                      </a:endParaRPr>
                    </a:p>
                  </a:txBody>
                  <a:tcPr anchor="ctr">
                    <a:solidFill>
                      <a:schemeClr val="accent2"/>
                    </a:solidFill>
                  </a:tcPr>
                </a:tc>
                <a:tc>
                  <a:txBody>
                    <a:bodyPr/>
                    <a:lstStyle/>
                    <a:p>
                      <a:pPr algn="ctr"/>
                      <a:r>
                        <a:rPr lang="en-US" sz="900" b="1" dirty="0" smtClean="0">
                          <a:solidFill>
                            <a:schemeClr val="bg1"/>
                          </a:solidFill>
                          <a:latin typeface="+mn-lt"/>
                        </a:rPr>
                        <a:t>48/- MHz</a:t>
                      </a:r>
                      <a:endParaRPr lang="en-US" sz="900" b="1" dirty="0">
                        <a:solidFill>
                          <a:schemeClr val="bg1"/>
                        </a:solidFill>
                        <a:latin typeface="+mn-lt"/>
                      </a:endParaRPr>
                    </a:p>
                  </a:txBody>
                  <a:tcPr anchor="ctr">
                    <a:solidFill>
                      <a:schemeClr val="accent2"/>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nchor="ctr"/>
                </a:tc>
                <a:tc>
                  <a:txBody>
                    <a:bodyPr/>
                    <a:lstStyle/>
                    <a:p>
                      <a:pPr algn="ctr"/>
                      <a:r>
                        <a:rPr lang="en-US" sz="800" b="1" dirty="0" smtClean="0">
                          <a:solidFill>
                            <a:schemeClr val="bg1"/>
                          </a:solidFill>
                          <a:latin typeface="+mn-lt"/>
                        </a:rPr>
                        <a:t>Compute</a:t>
                      </a:r>
                      <a:r>
                        <a:rPr lang="en-US" sz="800" b="1" baseline="0" dirty="0" smtClean="0">
                          <a:solidFill>
                            <a:schemeClr val="bg1"/>
                          </a:solidFill>
                          <a:latin typeface="+mn-lt"/>
                        </a:rPr>
                        <a:t> Operation*</a:t>
                      </a:r>
                      <a:endParaRPr lang="en-US" sz="800" b="1" dirty="0">
                        <a:solidFill>
                          <a:schemeClr val="bg1"/>
                        </a:solidFill>
                        <a:latin typeface="+mn-lt"/>
                      </a:endParaRPr>
                    </a:p>
                  </a:txBody>
                  <a:tcPr anchor="ctr">
                    <a:solidFill>
                      <a:schemeClr val="accent2"/>
                    </a:solidFill>
                  </a:tcPr>
                </a:tc>
                <a:tc>
                  <a:txBody>
                    <a:bodyPr/>
                    <a:lstStyle/>
                    <a:p>
                      <a:pPr algn="ctr"/>
                      <a:r>
                        <a:rPr lang="en-US" sz="800" b="1" dirty="0" smtClean="0">
                          <a:solidFill>
                            <a:schemeClr val="bg1"/>
                          </a:solidFill>
                          <a:latin typeface="+mn-lt"/>
                        </a:rPr>
                        <a:t>3.98mA (83uA/MHz)</a:t>
                      </a:r>
                      <a:endParaRPr lang="en-US" sz="800" b="1" dirty="0">
                        <a:solidFill>
                          <a:schemeClr val="bg1"/>
                        </a:solidFill>
                        <a:latin typeface="+mn-lt"/>
                      </a:endParaRPr>
                    </a:p>
                  </a:txBody>
                  <a:tcPr anchor="ctr">
                    <a:solidFill>
                      <a:schemeClr val="accent2"/>
                    </a:solidFill>
                  </a:tcPr>
                </a:tc>
                <a:tc>
                  <a:txBody>
                    <a:bodyPr/>
                    <a:lstStyle/>
                    <a:p>
                      <a:pPr algn="ctr"/>
                      <a:r>
                        <a:rPr lang="en-US" sz="800" b="1" dirty="0" smtClean="0">
                          <a:solidFill>
                            <a:schemeClr val="bg1"/>
                          </a:solidFill>
                          <a:latin typeface="+mn-lt"/>
                        </a:rPr>
                        <a:t>-</a:t>
                      </a:r>
                      <a:endParaRPr lang="en-US" sz="800" b="1" dirty="0">
                        <a:solidFill>
                          <a:schemeClr val="bg1"/>
                        </a:solidFill>
                        <a:latin typeface="+mn-lt"/>
                      </a:endParaRPr>
                    </a:p>
                  </a:txBody>
                  <a:tcPr anchor="ctr">
                    <a:solidFill>
                      <a:schemeClr val="accent2"/>
                    </a:solidFill>
                  </a:tcPr>
                </a:tc>
              </a:tr>
              <a:tr h="308684">
                <a:tc rowSpan="3">
                  <a:txBody>
                    <a:bodyPr/>
                    <a:lstStyle/>
                    <a:p>
                      <a:pPr algn="ctr"/>
                      <a:r>
                        <a:rPr lang="en-US" sz="1000" b="1" baseline="0" dirty="0" smtClean="0">
                          <a:solidFill>
                            <a:schemeClr val="bg1"/>
                          </a:solidFill>
                          <a:latin typeface="+mn-lt"/>
                        </a:rPr>
                        <a:t>VLPR</a:t>
                      </a:r>
                      <a:endParaRPr lang="en-US" sz="1000" b="1" dirty="0" smtClean="0">
                        <a:solidFill>
                          <a:schemeClr val="bg1"/>
                        </a:solidFill>
                        <a:latin typeface="+mn-lt"/>
                      </a:endParaRPr>
                    </a:p>
                  </a:txBody>
                  <a:tcPr anchor="ctr">
                    <a:solidFill>
                      <a:schemeClr val="accent2">
                        <a:lumMod val="60000"/>
                        <a:lumOff val="40000"/>
                      </a:schemeClr>
                    </a:solidFill>
                  </a:tcPr>
                </a:tc>
                <a:tc>
                  <a:txBody>
                    <a:bodyPr/>
                    <a:lstStyle/>
                    <a:p>
                      <a:pPr algn="ctr"/>
                      <a:r>
                        <a:rPr lang="en-US" sz="900" b="1" dirty="0" smtClean="0">
                          <a:solidFill>
                            <a:schemeClr val="bg1"/>
                          </a:solidFill>
                          <a:latin typeface="+mn-lt"/>
                        </a:rPr>
                        <a:t>4/1 MHz</a:t>
                      </a:r>
                      <a:endParaRPr lang="en-US" sz="900" b="1" dirty="0">
                        <a:solidFill>
                          <a:schemeClr val="bg1"/>
                        </a:solidFill>
                        <a:latin typeface="+mn-lt"/>
                      </a:endParaRPr>
                    </a:p>
                  </a:txBody>
                  <a:tcPr anchor="ctr">
                    <a:solidFill>
                      <a:schemeClr val="accent2">
                        <a:lumMod val="60000"/>
                        <a:lumOff val="40000"/>
                      </a:schemeClr>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latin typeface="+mn-lt"/>
                        </a:rPr>
                        <a:t>RESTRICTED</a:t>
                      </a:r>
                      <a:r>
                        <a:rPr lang="en-US" sz="800" baseline="0" dirty="0" smtClean="0">
                          <a:solidFill>
                            <a:schemeClr val="bg1"/>
                          </a:solidFill>
                          <a:latin typeface="+mn-lt"/>
                        </a:rPr>
                        <a:t> </a:t>
                      </a:r>
                      <a:r>
                        <a:rPr lang="en-US" sz="800" dirty="0" smtClean="0">
                          <a:solidFill>
                            <a:schemeClr val="bg1"/>
                          </a:solidFill>
                          <a:latin typeface="+mn-lt"/>
                        </a:rPr>
                        <a:t>CPU/Bus frequency.</a:t>
                      </a:r>
                      <a:endParaRPr lang="en-GB" sz="800" dirty="0" smtClean="0">
                        <a:solidFill>
                          <a:schemeClr val="bg1"/>
                        </a:solidFill>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GB" sz="800" dirty="0" smtClean="0">
                          <a:solidFill>
                            <a:schemeClr val="bg1"/>
                          </a:solidFill>
                          <a:latin typeface="+mn-lt"/>
                        </a:rPr>
                        <a:t>Compute clocking option SUPPORTED</a:t>
                      </a:r>
                    </a:p>
                    <a:p>
                      <a:pPr marL="0" marR="0" indent="0" algn="ctr" defTabSz="914400" rtl="0" eaLnBrk="1" fontAlgn="auto" latinLnBrk="0" hangingPunct="1">
                        <a:lnSpc>
                          <a:spcPct val="100000"/>
                        </a:lnSpc>
                        <a:spcBef>
                          <a:spcPts val="0"/>
                        </a:spcBef>
                        <a:spcAft>
                          <a:spcPts val="0"/>
                        </a:spcAft>
                        <a:buClrTx/>
                        <a:buSzTx/>
                        <a:buFontTx/>
                        <a:buNone/>
                        <a:tabLst/>
                        <a:defRPr/>
                      </a:pPr>
                      <a:r>
                        <a:rPr lang="en-GB" sz="800" dirty="0" smtClean="0">
                          <a:solidFill>
                            <a:schemeClr val="bg1"/>
                          </a:solidFill>
                          <a:latin typeface="+mn-lt"/>
                        </a:rPr>
                        <a:t>LVD OFF. Flash programming NOT</a:t>
                      </a:r>
                      <a:r>
                        <a:rPr lang="en-GB" sz="800" baseline="0" dirty="0" smtClean="0">
                          <a:solidFill>
                            <a:schemeClr val="bg1"/>
                          </a:solidFill>
                          <a:latin typeface="+mn-lt"/>
                        </a:rPr>
                        <a:t> supported</a:t>
                      </a:r>
                      <a:endParaRPr lang="en-US" sz="800" dirty="0">
                        <a:solidFill>
                          <a:schemeClr val="bg1"/>
                        </a:solidFill>
                        <a:latin typeface="+mn-lt"/>
                      </a:endParaRPr>
                    </a:p>
                  </a:txBody>
                  <a:tcPr anchor="ctr">
                    <a:solidFill>
                      <a:schemeClr val="accent2">
                        <a:lumMod val="60000"/>
                        <a:lumOff val="40000"/>
                      </a:schemeClr>
                    </a:solidFill>
                  </a:tcPr>
                </a:tc>
                <a:tc>
                  <a:txBody>
                    <a:bodyPr/>
                    <a:lstStyle/>
                    <a:p>
                      <a:pPr algn="ctr"/>
                      <a:r>
                        <a:rPr lang="en-US" sz="800" b="1" dirty="0" smtClean="0">
                          <a:solidFill>
                            <a:schemeClr val="bg1"/>
                          </a:solidFill>
                          <a:latin typeface="+mn-lt"/>
                        </a:rPr>
                        <a:t>ENABLED</a:t>
                      </a:r>
                      <a:endParaRPr lang="en-US" sz="800" b="1" dirty="0">
                        <a:solidFill>
                          <a:schemeClr val="bg1"/>
                        </a:solidFill>
                        <a:latin typeface="+mn-lt"/>
                      </a:endParaRPr>
                    </a:p>
                  </a:txBody>
                  <a:tcPr anchor="ctr">
                    <a:solidFill>
                      <a:schemeClr val="accent2">
                        <a:lumMod val="60000"/>
                        <a:lumOff val="40000"/>
                      </a:schemeClr>
                    </a:solidFill>
                  </a:tcPr>
                </a:tc>
                <a:tc>
                  <a:txBody>
                    <a:bodyPr/>
                    <a:lstStyle/>
                    <a:p>
                      <a:pPr algn="ctr"/>
                      <a:r>
                        <a:rPr lang="en-US" sz="800" b="1" dirty="0" smtClean="0">
                          <a:solidFill>
                            <a:schemeClr val="bg1"/>
                          </a:solidFill>
                          <a:latin typeface="+mn-lt"/>
                        </a:rPr>
                        <a:t>219uA (55uA/MHz)</a:t>
                      </a:r>
                      <a:endParaRPr lang="en-US" sz="800" b="1" dirty="0">
                        <a:solidFill>
                          <a:schemeClr val="bg1"/>
                        </a:solidFill>
                        <a:latin typeface="+mn-lt"/>
                      </a:endParaRPr>
                    </a:p>
                  </a:txBody>
                  <a:tcPr anchor="ctr">
                    <a:solidFill>
                      <a:schemeClr val="accent2">
                        <a:lumMod val="60000"/>
                        <a:lumOff val="40000"/>
                      </a:schemeClr>
                    </a:solidFill>
                  </a:tcPr>
                </a:tc>
                <a:tc>
                  <a:txBody>
                    <a:bodyPr/>
                    <a:lstStyle/>
                    <a:p>
                      <a:pPr algn="ctr"/>
                      <a:r>
                        <a:rPr lang="en-US" sz="800" b="1" dirty="0" smtClean="0">
                          <a:solidFill>
                            <a:schemeClr val="bg1"/>
                          </a:solidFill>
                          <a:latin typeface="+mn-lt"/>
                        </a:rPr>
                        <a:t>-</a:t>
                      </a:r>
                      <a:endParaRPr lang="en-US" sz="800" b="1" dirty="0">
                        <a:solidFill>
                          <a:schemeClr val="bg1"/>
                        </a:solidFill>
                        <a:latin typeface="+mn-lt"/>
                      </a:endParaRPr>
                    </a:p>
                  </a:txBody>
                  <a:tcPr anchor="ctr">
                    <a:solidFill>
                      <a:schemeClr val="accent2">
                        <a:lumMod val="60000"/>
                        <a:lumOff val="40000"/>
                      </a:schemeClr>
                    </a:solidFill>
                  </a:tcPr>
                </a:tc>
              </a:tr>
              <a:tr h="308684">
                <a:tc vMerge="1">
                  <a:txBody>
                    <a:bodyPr/>
                    <a:lstStyle/>
                    <a:p>
                      <a:pPr algn="ctr"/>
                      <a:endParaRPr lang="en-US" sz="800" b="1" dirty="0">
                        <a:solidFill>
                          <a:schemeClr val="tx1"/>
                        </a:solidFill>
                        <a:latin typeface="+mn-lt"/>
                      </a:endParaRPr>
                    </a:p>
                  </a:txBody>
                  <a:tcPr anchor="ctr">
                    <a:solidFill>
                      <a:schemeClr val="accent2">
                        <a:lumMod val="60000"/>
                        <a:lumOff val="40000"/>
                      </a:schemeClr>
                    </a:solidFill>
                  </a:tcPr>
                </a:tc>
                <a:tc>
                  <a:txBody>
                    <a:bodyPr/>
                    <a:lstStyle/>
                    <a:p>
                      <a:pPr algn="ctr"/>
                      <a:r>
                        <a:rPr lang="en-US" sz="900" b="1" dirty="0" smtClean="0">
                          <a:solidFill>
                            <a:schemeClr val="bg1"/>
                          </a:solidFill>
                          <a:latin typeface="+mn-lt"/>
                        </a:rPr>
                        <a:t>4/1 MHz</a:t>
                      </a:r>
                      <a:endParaRPr lang="en-US" sz="900" b="1" dirty="0">
                        <a:solidFill>
                          <a:schemeClr val="bg1"/>
                        </a:solidFill>
                        <a:latin typeface="+mn-lt"/>
                      </a:endParaRPr>
                    </a:p>
                  </a:txBody>
                  <a:tcPr anchor="ctr">
                    <a:solidFill>
                      <a:schemeClr val="accent2">
                        <a:lumMod val="60000"/>
                        <a:lumOff val="40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nchor="ctr"/>
                </a:tc>
                <a:tc>
                  <a:txBody>
                    <a:bodyPr/>
                    <a:lstStyle/>
                    <a:p>
                      <a:pPr algn="ctr"/>
                      <a:r>
                        <a:rPr lang="en-US" sz="800" b="1" dirty="0" smtClean="0">
                          <a:solidFill>
                            <a:schemeClr val="bg1"/>
                          </a:solidFill>
                          <a:latin typeface="+mn-lt"/>
                        </a:rPr>
                        <a:t>DISABLED</a:t>
                      </a:r>
                      <a:endParaRPr lang="en-US" sz="800" b="1" dirty="0">
                        <a:solidFill>
                          <a:schemeClr val="bg1"/>
                        </a:solidFill>
                        <a:latin typeface="+mn-lt"/>
                      </a:endParaRPr>
                    </a:p>
                  </a:txBody>
                  <a:tcPr anchor="ctr">
                    <a:solidFill>
                      <a:schemeClr val="accent2">
                        <a:lumMod val="60000"/>
                        <a:lumOff val="40000"/>
                      </a:schemeClr>
                    </a:solidFill>
                  </a:tcPr>
                </a:tc>
                <a:tc>
                  <a:txBody>
                    <a:bodyPr/>
                    <a:lstStyle/>
                    <a:p>
                      <a:pPr algn="ctr"/>
                      <a:r>
                        <a:rPr lang="en-US" sz="800" b="1" dirty="0" smtClean="0">
                          <a:solidFill>
                            <a:schemeClr val="bg1"/>
                          </a:solidFill>
                          <a:latin typeface="+mn-lt"/>
                        </a:rPr>
                        <a:t>170uA (43uA/MHz)</a:t>
                      </a:r>
                      <a:endParaRPr lang="en-US" sz="800" b="1" dirty="0">
                        <a:solidFill>
                          <a:schemeClr val="bg1"/>
                        </a:solidFill>
                        <a:latin typeface="+mn-lt"/>
                      </a:endParaRPr>
                    </a:p>
                  </a:txBody>
                  <a:tcPr anchor="ctr">
                    <a:solidFill>
                      <a:schemeClr val="accent2">
                        <a:lumMod val="60000"/>
                        <a:lumOff val="40000"/>
                      </a:schemeClr>
                    </a:solidFill>
                  </a:tcPr>
                </a:tc>
                <a:tc>
                  <a:txBody>
                    <a:bodyPr/>
                    <a:lstStyle/>
                    <a:p>
                      <a:pPr algn="ctr"/>
                      <a:r>
                        <a:rPr lang="en-US" sz="800" b="1" dirty="0" smtClean="0">
                          <a:solidFill>
                            <a:schemeClr val="bg1"/>
                          </a:solidFill>
                          <a:latin typeface="+mn-lt"/>
                        </a:rPr>
                        <a:t>-</a:t>
                      </a:r>
                      <a:endParaRPr lang="en-US" sz="800" b="1" dirty="0">
                        <a:solidFill>
                          <a:schemeClr val="bg1"/>
                        </a:solidFill>
                        <a:latin typeface="+mn-lt"/>
                      </a:endParaRPr>
                    </a:p>
                  </a:txBody>
                  <a:tcPr anchor="ctr">
                    <a:solidFill>
                      <a:schemeClr val="accent2">
                        <a:lumMod val="60000"/>
                        <a:lumOff val="40000"/>
                      </a:schemeClr>
                    </a:solidFill>
                  </a:tcPr>
                </a:tc>
              </a:tr>
              <a:tr h="308684">
                <a:tc vMerge="1">
                  <a:txBody>
                    <a:bodyPr/>
                    <a:lstStyle/>
                    <a:p>
                      <a:pPr algn="ctr"/>
                      <a:endParaRPr lang="en-US" sz="800" b="1" dirty="0">
                        <a:solidFill>
                          <a:schemeClr val="tx1"/>
                        </a:solidFill>
                        <a:latin typeface="+mn-lt"/>
                      </a:endParaRPr>
                    </a:p>
                  </a:txBody>
                  <a:tcPr anchor="ctr">
                    <a:solidFill>
                      <a:schemeClr val="accent2">
                        <a:lumMod val="60000"/>
                        <a:lumOff val="40000"/>
                      </a:schemeClr>
                    </a:solidFill>
                  </a:tcPr>
                </a:tc>
                <a:tc>
                  <a:txBody>
                    <a:bodyPr/>
                    <a:lstStyle/>
                    <a:p>
                      <a:pPr algn="ctr"/>
                      <a:r>
                        <a:rPr lang="en-US" sz="900" b="1" dirty="0" smtClean="0">
                          <a:solidFill>
                            <a:schemeClr val="bg1"/>
                          </a:solidFill>
                          <a:latin typeface="+mn-lt"/>
                        </a:rPr>
                        <a:t>4/- MHz</a:t>
                      </a:r>
                      <a:endParaRPr lang="en-US" sz="900" b="1" dirty="0">
                        <a:solidFill>
                          <a:schemeClr val="bg1"/>
                        </a:solidFill>
                        <a:latin typeface="+mn-lt"/>
                      </a:endParaRPr>
                    </a:p>
                  </a:txBody>
                  <a:tcPr anchor="ctr">
                    <a:solidFill>
                      <a:schemeClr val="accent2">
                        <a:lumMod val="60000"/>
                        <a:lumOff val="40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latin typeface="+mn-lt"/>
                      </a:endParaRPr>
                    </a:p>
                  </a:txBody>
                  <a:tcPr anchor="ctr"/>
                </a:tc>
                <a:tc>
                  <a:txBody>
                    <a:bodyPr/>
                    <a:lstStyle/>
                    <a:p>
                      <a:pPr algn="ctr"/>
                      <a:r>
                        <a:rPr lang="en-US" sz="800" b="1" dirty="0" smtClean="0">
                          <a:solidFill>
                            <a:schemeClr val="bg1"/>
                          </a:solidFill>
                          <a:latin typeface="+mn-lt"/>
                        </a:rPr>
                        <a:t>Compute</a:t>
                      </a:r>
                      <a:r>
                        <a:rPr lang="en-US" sz="800" b="1" baseline="0" dirty="0" smtClean="0">
                          <a:solidFill>
                            <a:schemeClr val="bg1"/>
                          </a:solidFill>
                          <a:latin typeface="+mn-lt"/>
                        </a:rPr>
                        <a:t> Operation*</a:t>
                      </a:r>
                      <a:endParaRPr lang="en-US" sz="800" b="1" dirty="0">
                        <a:solidFill>
                          <a:schemeClr val="bg1"/>
                        </a:solidFill>
                        <a:latin typeface="+mn-lt"/>
                      </a:endParaRPr>
                    </a:p>
                  </a:txBody>
                  <a:tcPr anchor="ctr">
                    <a:solidFill>
                      <a:schemeClr val="accent2">
                        <a:lumMod val="60000"/>
                        <a:lumOff val="40000"/>
                      </a:schemeClr>
                    </a:solidFill>
                  </a:tcPr>
                </a:tc>
                <a:tc>
                  <a:txBody>
                    <a:bodyPr/>
                    <a:lstStyle/>
                    <a:p>
                      <a:pPr algn="ctr"/>
                      <a:r>
                        <a:rPr lang="en-US" sz="800" b="1" dirty="0" smtClean="0">
                          <a:solidFill>
                            <a:schemeClr val="bg1"/>
                          </a:solidFill>
                          <a:latin typeface="+mn-lt"/>
                        </a:rPr>
                        <a:t>156uA (39uA/MHz)</a:t>
                      </a:r>
                      <a:endParaRPr lang="en-US" sz="800" b="1" dirty="0">
                        <a:solidFill>
                          <a:schemeClr val="bg1"/>
                        </a:solidFill>
                        <a:latin typeface="+mn-lt"/>
                      </a:endParaRPr>
                    </a:p>
                  </a:txBody>
                  <a:tcPr anchor="ctr">
                    <a:solidFill>
                      <a:schemeClr val="accent2">
                        <a:lumMod val="60000"/>
                        <a:lumOff val="40000"/>
                      </a:schemeClr>
                    </a:solidFill>
                  </a:tcPr>
                </a:tc>
                <a:tc>
                  <a:txBody>
                    <a:bodyPr/>
                    <a:lstStyle/>
                    <a:p>
                      <a:pPr algn="ctr"/>
                      <a:r>
                        <a:rPr lang="en-US" sz="800" b="1" dirty="0" smtClean="0">
                          <a:solidFill>
                            <a:schemeClr val="bg1"/>
                          </a:solidFill>
                          <a:latin typeface="+mn-lt"/>
                        </a:rPr>
                        <a:t>-</a:t>
                      </a:r>
                      <a:endParaRPr lang="en-US" sz="800" b="1" dirty="0">
                        <a:solidFill>
                          <a:schemeClr val="bg1"/>
                        </a:solidFill>
                        <a:latin typeface="+mn-lt"/>
                      </a:endParaRPr>
                    </a:p>
                  </a:txBody>
                  <a:tcPr anchor="ctr">
                    <a:solidFill>
                      <a:schemeClr val="accent2">
                        <a:lumMod val="60000"/>
                        <a:lumOff val="40000"/>
                      </a:schemeClr>
                    </a:solidFill>
                  </a:tcPr>
                </a:tc>
              </a:tr>
              <a:tr h="282448">
                <a:tc>
                  <a:txBody>
                    <a:bodyPr/>
                    <a:lstStyle/>
                    <a:p>
                      <a:pPr algn="ctr"/>
                      <a:r>
                        <a:rPr lang="en-US" sz="1000" b="1" dirty="0" smtClean="0">
                          <a:solidFill>
                            <a:schemeClr val="bg1"/>
                          </a:solidFill>
                          <a:latin typeface="+mn-lt"/>
                        </a:rPr>
                        <a:t>WAIT</a:t>
                      </a:r>
                      <a:endParaRPr lang="en-US" sz="1000" b="1" dirty="0">
                        <a:solidFill>
                          <a:schemeClr val="bg1"/>
                        </a:solidFill>
                        <a:latin typeface="+mn-lt"/>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smtClean="0">
                          <a:solidFill>
                            <a:schemeClr val="bg1"/>
                          </a:solidFill>
                          <a:latin typeface="+mn-lt"/>
                        </a:rPr>
                        <a:t>48/24 MHz</a:t>
                      </a:r>
                      <a:endParaRPr lang="en-US" sz="900" b="1" dirty="0">
                        <a:solidFill>
                          <a:schemeClr val="bg1"/>
                        </a:solidFill>
                        <a:latin typeface="+mn-lt"/>
                      </a:endParaRPr>
                    </a:p>
                  </a:txBody>
                  <a:tcPr anchor="ctr">
                    <a:solidFill>
                      <a:schemeClr val="accent3"/>
                    </a:solidFill>
                  </a:tcPr>
                </a:tc>
                <a:tc>
                  <a:txBody>
                    <a:bodyPr/>
                    <a:lstStyle/>
                    <a:p>
                      <a:pPr algn="ctr"/>
                      <a:r>
                        <a:rPr lang="en-GB" sz="800" dirty="0" smtClean="0">
                          <a:solidFill>
                            <a:schemeClr val="bg1"/>
                          </a:solidFill>
                          <a:latin typeface="+mn-lt"/>
                        </a:rPr>
                        <a:t>MAXIMUM CPU/Bus frequency. CPU in SLEEP, peripherals</a:t>
                      </a:r>
                      <a:r>
                        <a:rPr lang="en-GB" sz="800" baseline="0" dirty="0" smtClean="0">
                          <a:solidFill>
                            <a:schemeClr val="bg1"/>
                          </a:solidFill>
                          <a:latin typeface="+mn-lt"/>
                        </a:rPr>
                        <a:t> functional. </a:t>
                      </a:r>
                    </a:p>
                    <a:p>
                      <a:pPr algn="ctr"/>
                      <a:r>
                        <a:rPr lang="en-GB" sz="800" baseline="0" dirty="0" smtClean="0">
                          <a:solidFill>
                            <a:schemeClr val="bg1"/>
                          </a:solidFill>
                          <a:latin typeface="+mn-lt"/>
                        </a:rPr>
                        <a:t>Compute clocking option NOT supported</a:t>
                      </a:r>
                      <a:endParaRPr lang="en-US" sz="800" dirty="0">
                        <a:solidFill>
                          <a:schemeClr val="bg1"/>
                        </a:solidFill>
                        <a:latin typeface="+mn-lt"/>
                      </a:endParaRPr>
                    </a:p>
                  </a:txBody>
                  <a:tcPr anchor="ctr">
                    <a:solidFill>
                      <a:schemeClr val="accent3"/>
                    </a:solidFill>
                  </a:tcPr>
                </a:tc>
                <a:tc>
                  <a:txBody>
                    <a:bodyPr/>
                    <a:lstStyle/>
                    <a:p>
                      <a:pPr algn="ctr"/>
                      <a:r>
                        <a:rPr lang="en-US" sz="800" b="1" dirty="0" smtClean="0">
                          <a:solidFill>
                            <a:schemeClr val="bg1"/>
                          </a:solidFill>
                          <a:latin typeface="+mn-lt"/>
                        </a:rPr>
                        <a:t>DISABLED</a:t>
                      </a:r>
                      <a:endParaRPr lang="en-US" sz="800" b="1" dirty="0">
                        <a:solidFill>
                          <a:schemeClr val="bg1"/>
                        </a:solidFill>
                        <a:latin typeface="+mn-lt"/>
                      </a:endParaRPr>
                    </a:p>
                  </a:txBody>
                  <a:tcPr anchor="ctr">
                    <a:solidFill>
                      <a:schemeClr val="accent3"/>
                    </a:solidFill>
                  </a:tcPr>
                </a:tc>
                <a:tc>
                  <a:txBody>
                    <a:bodyPr/>
                    <a:lstStyle/>
                    <a:p>
                      <a:pPr algn="ctr"/>
                      <a:r>
                        <a:rPr lang="en-US" sz="800" b="1" dirty="0" smtClean="0">
                          <a:solidFill>
                            <a:schemeClr val="bg1"/>
                          </a:solidFill>
                          <a:latin typeface="+mn-lt"/>
                        </a:rPr>
                        <a:t>3.88mA</a:t>
                      </a:r>
                      <a:endParaRPr lang="en-US" sz="800" b="1" dirty="0">
                        <a:solidFill>
                          <a:schemeClr val="bg1"/>
                        </a:solidFill>
                        <a:latin typeface="+mn-lt"/>
                      </a:endParaRPr>
                    </a:p>
                  </a:txBody>
                  <a:tcPr anchor="ctr">
                    <a:solidFill>
                      <a:schemeClr val="accent3"/>
                    </a:solidFill>
                  </a:tcPr>
                </a:tc>
                <a:tc>
                  <a:txBody>
                    <a:bodyPr/>
                    <a:lstStyle/>
                    <a:p>
                      <a:pPr algn="ctr"/>
                      <a:r>
                        <a:rPr lang="en-US" sz="800" b="1" dirty="0" smtClean="0">
                          <a:solidFill>
                            <a:schemeClr val="bg1"/>
                          </a:solidFill>
                          <a:latin typeface="+mn-lt"/>
                        </a:rPr>
                        <a:t>-</a:t>
                      </a:r>
                      <a:endParaRPr lang="en-US" sz="800" b="1" dirty="0">
                        <a:solidFill>
                          <a:schemeClr val="bg1"/>
                        </a:solidFill>
                        <a:latin typeface="+mn-lt"/>
                      </a:endParaRPr>
                    </a:p>
                  </a:txBody>
                  <a:tcPr anchor="ctr">
                    <a:solidFill>
                      <a:schemeClr val="accent3"/>
                    </a:solidFill>
                  </a:tcPr>
                </a:tc>
              </a:tr>
              <a:tr h="308684">
                <a:tc>
                  <a:txBody>
                    <a:bodyPr/>
                    <a:lstStyle/>
                    <a:p>
                      <a:pPr algn="ctr"/>
                      <a:r>
                        <a:rPr lang="en-US" sz="1000" b="1" dirty="0" smtClean="0">
                          <a:solidFill>
                            <a:schemeClr val="tx1"/>
                          </a:solidFill>
                          <a:latin typeface="+mn-lt"/>
                        </a:rPr>
                        <a:t>VLPW</a:t>
                      </a:r>
                      <a:endParaRPr lang="en-US" sz="1000" b="1" dirty="0">
                        <a:solidFill>
                          <a:schemeClr val="tx1"/>
                        </a:solidFill>
                        <a:latin typeface="+mn-lt"/>
                      </a:endParaRPr>
                    </a:p>
                  </a:txBody>
                  <a:tcPr anchor="ctr">
                    <a:solidFill>
                      <a:schemeClr val="accent3">
                        <a:lumMod val="60000"/>
                        <a:lumOff val="40000"/>
                      </a:schemeClr>
                    </a:solidFill>
                  </a:tcPr>
                </a:tc>
                <a:tc>
                  <a:txBody>
                    <a:bodyPr/>
                    <a:lstStyle/>
                    <a:p>
                      <a:pPr algn="ctr"/>
                      <a:r>
                        <a:rPr lang="en-US" sz="900" b="1" dirty="0" smtClean="0">
                          <a:solidFill>
                            <a:schemeClr val="tx1"/>
                          </a:solidFill>
                          <a:latin typeface="+mn-lt"/>
                        </a:rPr>
                        <a:t>4/1 MHz</a:t>
                      </a:r>
                      <a:endParaRPr lang="en-US" sz="900" b="1" dirty="0">
                        <a:solidFill>
                          <a:schemeClr val="tx1"/>
                        </a:solidFill>
                        <a:latin typeface="+mn-lt"/>
                      </a:endParaRPr>
                    </a:p>
                  </a:txBody>
                  <a:tcPr anchor="ctr">
                    <a:solidFill>
                      <a:schemeClr val="accent3">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mn-lt"/>
                        </a:rPr>
                        <a:t>RESTRICTED</a:t>
                      </a:r>
                      <a:r>
                        <a:rPr lang="en-US" sz="800" baseline="0" dirty="0" smtClean="0">
                          <a:solidFill>
                            <a:schemeClr val="tx1"/>
                          </a:solidFill>
                          <a:latin typeface="+mn-lt"/>
                        </a:rPr>
                        <a:t> </a:t>
                      </a:r>
                      <a:r>
                        <a:rPr lang="en-US" sz="800" dirty="0" smtClean="0">
                          <a:solidFill>
                            <a:schemeClr val="tx1"/>
                          </a:solidFill>
                          <a:latin typeface="+mn-lt"/>
                        </a:rPr>
                        <a:t>CPU/Bus frequency.</a:t>
                      </a:r>
                      <a:r>
                        <a:rPr lang="en-GB" sz="800" baseline="0" dirty="0" smtClean="0">
                          <a:solidFill>
                            <a:schemeClr val="tx1"/>
                          </a:solidFill>
                          <a:latin typeface="+mn-lt"/>
                        </a:rPr>
                        <a:t>  </a:t>
                      </a:r>
                      <a:r>
                        <a:rPr lang="en-GB" sz="800" dirty="0" smtClean="0">
                          <a:solidFill>
                            <a:schemeClr val="tx1"/>
                          </a:solidFill>
                          <a:latin typeface="+mn-lt"/>
                        </a:rPr>
                        <a:t>CPU in SLEEP, peripherals functional. </a:t>
                      </a:r>
                    </a:p>
                    <a:p>
                      <a:pPr algn="ctr"/>
                      <a:r>
                        <a:rPr lang="en-GB" sz="800" baseline="0" dirty="0" smtClean="0">
                          <a:solidFill>
                            <a:schemeClr val="tx1"/>
                          </a:solidFill>
                          <a:latin typeface="+mn-lt"/>
                        </a:rPr>
                        <a:t>Compute clocking option NOT supported. </a:t>
                      </a:r>
                    </a:p>
                    <a:p>
                      <a:pPr algn="ctr"/>
                      <a:r>
                        <a:rPr lang="en-GB" sz="800" dirty="0" smtClean="0">
                          <a:solidFill>
                            <a:schemeClr val="tx1"/>
                          </a:solidFill>
                          <a:latin typeface="+mn-lt"/>
                        </a:rPr>
                        <a:t>LVD OFF. Flash programming NOT supported</a:t>
                      </a:r>
                      <a:endParaRPr lang="en-US" sz="800" dirty="0">
                        <a:solidFill>
                          <a:schemeClr val="tx1"/>
                        </a:solidFill>
                        <a:latin typeface="+mn-lt"/>
                      </a:endParaRPr>
                    </a:p>
                  </a:txBody>
                  <a:tcPr anchor="ctr">
                    <a:solidFill>
                      <a:schemeClr val="accent3">
                        <a:lumMod val="60000"/>
                        <a:lumOff val="40000"/>
                      </a:schemeClr>
                    </a:solidFill>
                  </a:tcPr>
                </a:tc>
                <a:tc>
                  <a:txBody>
                    <a:bodyPr/>
                    <a:lstStyle/>
                    <a:p>
                      <a:pPr algn="ctr"/>
                      <a:r>
                        <a:rPr lang="en-US" sz="800" b="1" dirty="0" smtClean="0">
                          <a:solidFill>
                            <a:schemeClr val="tx1"/>
                          </a:solidFill>
                          <a:latin typeface="+mn-lt"/>
                        </a:rPr>
                        <a:t>DISABLED</a:t>
                      </a:r>
                      <a:endParaRPr lang="en-US" sz="800" b="1" dirty="0">
                        <a:solidFill>
                          <a:schemeClr val="tx1"/>
                        </a:solidFill>
                        <a:latin typeface="+mn-lt"/>
                      </a:endParaRPr>
                    </a:p>
                  </a:txBody>
                  <a:tcPr anchor="ctr">
                    <a:solidFill>
                      <a:schemeClr val="accent3">
                        <a:lumMod val="60000"/>
                        <a:lumOff val="40000"/>
                      </a:schemeClr>
                    </a:solidFill>
                  </a:tcPr>
                </a:tc>
                <a:tc>
                  <a:txBody>
                    <a:bodyPr/>
                    <a:lstStyle/>
                    <a:p>
                      <a:pPr algn="ctr"/>
                      <a:r>
                        <a:rPr lang="en-US" sz="800" b="1" dirty="0" smtClean="0">
                          <a:solidFill>
                            <a:schemeClr val="tx1"/>
                          </a:solidFill>
                          <a:latin typeface="+mn-lt"/>
                        </a:rPr>
                        <a:t>112uA</a:t>
                      </a:r>
                      <a:endParaRPr lang="en-US" sz="800" b="1" dirty="0">
                        <a:solidFill>
                          <a:schemeClr val="tx1"/>
                        </a:solidFill>
                        <a:latin typeface="+mn-lt"/>
                      </a:endParaRPr>
                    </a:p>
                  </a:txBody>
                  <a:tcPr anchor="ctr">
                    <a:solidFill>
                      <a:schemeClr val="accent3">
                        <a:lumMod val="60000"/>
                        <a:lumOff val="40000"/>
                      </a:schemeClr>
                    </a:solidFill>
                  </a:tcPr>
                </a:tc>
                <a:tc>
                  <a:txBody>
                    <a:bodyPr/>
                    <a:lstStyle/>
                    <a:p>
                      <a:pPr algn="ctr"/>
                      <a:r>
                        <a:rPr lang="en-US" sz="800" b="1" dirty="0" smtClean="0">
                          <a:solidFill>
                            <a:schemeClr val="tx1"/>
                          </a:solidFill>
                          <a:latin typeface="+mn-lt"/>
                        </a:rPr>
                        <a:t>4us</a:t>
                      </a:r>
                      <a:endParaRPr lang="en-US" sz="800" b="1" dirty="0">
                        <a:solidFill>
                          <a:schemeClr val="tx1"/>
                        </a:solidFill>
                        <a:latin typeface="+mn-lt"/>
                      </a:endParaRPr>
                    </a:p>
                  </a:txBody>
                  <a:tcPr anchor="ctr">
                    <a:solidFill>
                      <a:schemeClr val="accent3">
                        <a:lumMod val="60000"/>
                        <a:lumOff val="40000"/>
                      </a:schemeClr>
                    </a:solidFill>
                  </a:tcPr>
                </a:tc>
              </a:tr>
              <a:tr h="390751">
                <a:tc>
                  <a:txBody>
                    <a:bodyPr/>
                    <a:lstStyle/>
                    <a:p>
                      <a:pPr algn="ctr"/>
                      <a:r>
                        <a:rPr lang="en-US" sz="1000" b="1" dirty="0" smtClean="0">
                          <a:solidFill>
                            <a:schemeClr val="tx1"/>
                          </a:solidFill>
                          <a:latin typeface="+mn-lt"/>
                        </a:rPr>
                        <a:t>STOP</a:t>
                      </a:r>
                      <a:endParaRPr lang="en-US" sz="1000" b="1" dirty="0">
                        <a:solidFill>
                          <a:schemeClr val="tx1"/>
                        </a:solidFill>
                        <a:latin typeface="+mn-lt"/>
                      </a:endParaRPr>
                    </a:p>
                  </a:txBody>
                  <a:tcPr anchor="ctr">
                    <a:solidFill>
                      <a:schemeClr val="accent3">
                        <a:lumMod val="40000"/>
                        <a:lumOff val="60000"/>
                      </a:schemeClr>
                    </a:solidFill>
                  </a:tcPr>
                </a:tc>
                <a:tc>
                  <a:txBody>
                    <a:bodyPr/>
                    <a:lstStyle/>
                    <a:p>
                      <a:pPr algn="ctr"/>
                      <a:r>
                        <a:rPr lang="en-US" sz="900" b="1" dirty="0" smtClean="0">
                          <a:latin typeface="+mn-lt"/>
                        </a:rPr>
                        <a:t>-</a:t>
                      </a:r>
                      <a:endParaRPr lang="en-US" sz="900" b="1" dirty="0">
                        <a:latin typeface="+mn-lt"/>
                      </a:endParaRPr>
                    </a:p>
                  </a:txBody>
                  <a:tcPr anchor="ctr">
                    <a:solidFill>
                      <a:schemeClr val="accent3">
                        <a:lumMod val="40000"/>
                        <a:lumOff val="60000"/>
                      </a:schemeClr>
                    </a:solidFill>
                  </a:tcPr>
                </a:tc>
                <a:tc>
                  <a:txBody>
                    <a:bodyPr/>
                    <a:lstStyle/>
                    <a:p>
                      <a:pPr algn="ctr"/>
                      <a:r>
                        <a:rPr lang="en-GB" sz="800" dirty="0" smtClean="0">
                          <a:latin typeface="+mn-lt"/>
                        </a:rPr>
                        <a:t>MCU in static state, LVD ON.  Energy-saving peripherals functional with ADMA. AWIC detects wake-up source for CPU.</a:t>
                      </a:r>
                      <a:endParaRPr lang="en-US" sz="800" dirty="0">
                        <a:latin typeface="+mn-lt"/>
                      </a:endParaRPr>
                    </a:p>
                  </a:txBody>
                  <a:tcPr anchor="ctr">
                    <a:solidFill>
                      <a:schemeClr val="accent3">
                        <a:lumMod val="40000"/>
                        <a:lumOff val="60000"/>
                      </a:schemeClr>
                    </a:solidFill>
                  </a:tcPr>
                </a:tc>
                <a:tc>
                  <a:txBody>
                    <a:bodyPr/>
                    <a:lstStyle/>
                    <a:p>
                      <a:pPr algn="ctr"/>
                      <a:r>
                        <a:rPr lang="en-US" sz="800" b="1" dirty="0" smtClean="0">
                          <a:latin typeface="+mn-lt"/>
                        </a:rPr>
                        <a:t>-</a:t>
                      </a:r>
                      <a:endParaRPr lang="en-US" sz="800" b="1" dirty="0">
                        <a:latin typeface="+mn-lt"/>
                      </a:endParaRPr>
                    </a:p>
                  </a:txBody>
                  <a:tcPr anchor="ctr">
                    <a:solidFill>
                      <a:schemeClr val="accent3">
                        <a:lumMod val="40000"/>
                        <a:lumOff val="60000"/>
                      </a:schemeClr>
                    </a:solidFill>
                  </a:tcPr>
                </a:tc>
                <a:tc>
                  <a:txBody>
                    <a:bodyPr/>
                    <a:lstStyle/>
                    <a:p>
                      <a:pPr algn="ctr"/>
                      <a:r>
                        <a:rPr lang="en-US" sz="800" b="1" dirty="0" smtClean="0">
                          <a:latin typeface="+mn-lt"/>
                        </a:rPr>
                        <a:t>309uA</a:t>
                      </a:r>
                      <a:endParaRPr lang="en-US" sz="800" b="1" dirty="0">
                        <a:latin typeface="+mn-lt"/>
                      </a:endParaRPr>
                    </a:p>
                  </a:txBody>
                  <a:tcPr anchor="ctr">
                    <a:solidFill>
                      <a:schemeClr val="accent3">
                        <a:lumMod val="40000"/>
                        <a:lumOff val="60000"/>
                      </a:schemeClr>
                    </a:solidFill>
                  </a:tcPr>
                </a:tc>
                <a:tc>
                  <a:txBody>
                    <a:bodyPr/>
                    <a:lstStyle/>
                    <a:p>
                      <a:pPr algn="ctr"/>
                      <a:r>
                        <a:rPr lang="en-US" sz="800" b="1" dirty="0" smtClean="0">
                          <a:latin typeface="+mn-lt"/>
                        </a:rPr>
                        <a:t>4.3us</a:t>
                      </a:r>
                      <a:endParaRPr lang="en-US" sz="800" b="1" dirty="0">
                        <a:latin typeface="+mn-lt"/>
                      </a:endParaRPr>
                    </a:p>
                  </a:txBody>
                  <a:tcPr anchor="ctr">
                    <a:solidFill>
                      <a:schemeClr val="accent3">
                        <a:lumMod val="40000"/>
                        <a:lumOff val="60000"/>
                      </a:schemeClr>
                    </a:solidFill>
                  </a:tcPr>
                </a:tc>
              </a:tr>
              <a:tr h="308684">
                <a:tc>
                  <a:txBody>
                    <a:bodyPr/>
                    <a:lstStyle/>
                    <a:p>
                      <a:pPr algn="ctr"/>
                      <a:r>
                        <a:rPr lang="en-US" sz="1000" b="1" dirty="0" smtClean="0">
                          <a:solidFill>
                            <a:schemeClr val="tx1"/>
                          </a:solidFill>
                          <a:latin typeface="+mn-lt"/>
                        </a:rPr>
                        <a:t>VLPS</a:t>
                      </a:r>
                      <a:endParaRPr lang="en-US" sz="1000" b="1" dirty="0">
                        <a:solidFill>
                          <a:schemeClr val="tx1"/>
                        </a:solidFill>
                        <a:latin typeface="+mn-lt"/>
                      </a:endParaRPr>
                    </a:p>
                  </a:txBody>
                  <a:tcPr anchor="ctr">
                    <a:solidFill>
                      <a:schemeClr val="accent3">
                        <a:lumMod val="40000"/>
                        <a:lumOff val="60000"/>
                      </a:schemeClr>
                    </a:solidFill>
                  </a:tcPr>
                </a:tc>
                <a:tc>
                  <a:txBody>
                    <a:bodyPr/>
                    <a:lstStyle/>
                    <a:p>
                      <a:pPr algn="ctr"/>
                      <a:r>
                        <a:rPr lang="en-US" sz="900" b="1" dirty="0" smtClean="0">
                          <a:latin typeface="+mn-lt"/>
                        </a:rPr>
                        <a:t>-</a:t>
                      </a:r>
                      <a:endParaRPr lang="en-US" sz="900" b="1" dirty="0">
                        <a:latin typeface="+mn-lt"/>
                      </a:endParaRPr>
                    </a:p>
                  </a:txBody>
                  <a:tcPr anchor="ctr">
                    <a:solidFill>
                      <a:schemeClr val="accent3">
                        <a:lumMod val="40000"/>
                        <a:lumOff val="60000"/>
                      </a:schemeClr>
                    </a:solidFill>
                  </a:tcPr>
                </a:tc>
                <a:tc>
                  <a:txBody>
                    <a:bodyPr/>
                    <a:lstStyle/>
                    <a:p>
                      <a:pPr algn="ctr"/>
                      <a:r>
                        <a:rPr lang="en-US" sz="800" dirty="0" smtClean="0">
                          <a:latin typeface="+mn-lt"/>
                        </a:rPr>
                        <a:t>Same as </a:t>
                      </a:r>
                      <a:r>
                        <a:rPr lang="en-US" sz="800" baseline="0" dirty="0" smtClean="0">
                          <a:latin typeface="+mn-lt"/>
                        </a:rPr>
                        <a:t>STOP mode. LVD OFF.</a:t>
                      </a:r>
                      <a:endParaRPr lang="en-US" sz="800" dirty="0">
                        <a:latin typeface="+mn-lt"/>
                      </a:endParaRPr>
                    </a:p>
                  </a:txBody>
                  <a:tcPr anchor="ctr">
                    <a:solidFill>
                      <a:schemeClr val="accent3">
                        <a:lumMod val="40000"/>
                        <a:lumOff val="60000"/>
                      </a:schemeClr>
                    </a:solidFill>
                  </a:tcPr>
                </a:tc>
                <a:tc>
                  <a:txBody>
                    <a:bodyPr/>
                    <a:lstStyle/>
                    <a:p>
                      <a:pPr marL="0" algn="ctr" rtl="0" eaLnBrk="1" fontAlgn="ctr" latinLnBrk="0" hangingPunct="1">
                        <a:spcBef>
                          <a:spcPts val="0"/>
                        </a:spcBef>
                        <a:spcAft>
                          <a:spcPts val="0"/>
                        </a:spcAft>
                      </a:pPr>
                      <a:r>
                        <a:rPr lang="en-US" sz="800" b="1" i="0" u="none" strike="noStrike" kern="1200" dirty="0">
                          <a:solidFill>
                            <a:schemeClr val="tx1"/>
                          </a:solidFill>
                          <a:latin typeface="Arial"/>
                        </a:rPr>
                        <a:t>-</a:t>
                      </a:r>
                    </a:p>
                  </a:txBody>
                  <a:tcPr anchor="ctr">
                    <a:solidFill>
                      <a:schemeClr val="accent3">
                        <a:lumMod val="40000"/>
                        <a:lumOff val="60000"/>
                      </a:schemeClr>
                    </a:solidFill>
                  </a:tcPr>
                </a:tc>
                <a:tc>
                  <a:txBody>
                    <a:bodyPr/>
                    <a:lstStyle/>
                    <a:p>
                      <a:pPr algn="ctr"/>
                      <a:r>
                        <a:rPr lang="en-US" sz="800" b="1" dirty="0" smtClean="0">
                          <a:latin typeface="+mn-lt"/>
                        </a:rPr>
                        <a:t>2379nA</a:t>
                      </a:r>
                      <a:endParaRPr lang="en-US" sz="800" b="1" dirty="0">
                        <a:latin typeface="+mn-lt"/>
                      </a:endParaRPr>
                    </a:p>
                  </a:txBody>
                  <a:tcPr anchor="ctr">
                    <a:solidFill>
                      <a:schemeClr val="accent3">
                        <a:lumMod val="40000"/>
                        <a:lumOff val="60000"/>
                      </a:schemeClr>
                    </a:solidFill>
                  </a:tcPr>
                </a:tc>
                <a:tc>
                  <a:txBody>
                    <a:bodyPr/>
                    <a:lstStyle/>
                    <a:p>
                      <a:pPr algn="ctr"/>
                      <a:r>
                        <a:rPr lang="en-US" sz="800" b="1" dirty="0" smtClean="0">
                          <a:latin typeface="+mn-lt"/>
                        </a:rPr>
                        <a:t>4.3us</a:t>
                      </a:r>
                      <a:endParaRPr lang="en-US" sz="800" b="1" dirty="0">
                        <a:latin typeface="+mn-lt"/>
                      </a:endParaRPr>
                    </a:p>
                  </a:txBody>
                  <a:tcPr anchor="ctr">
                    <a:solidFill>
                      <a:schemeClr val="accent3">
                        <a:lumMod val="40000"/>
                        <a:lumOff val="60000"/>
                      </a:schemeClr>
                    </a:solidFill>
                  </a:tcPr>
                </a:tc>
              </a:tr>
              <a:tr h="308684">
                <a:tc>
                  <a:txBody>
                    <a:bodyPr/>
                    <a:lstStyle/>
                    <a:p>
                      <a:pPr algn="ctr"/>
                      <a:r>
                        <a:rPr lang="en-US" sz="1000" b="1" dirty="0" smtClean="0">
                          <a:solidFill>
                            <a:schemeClr val="tx1"/>
                          </a:solidFill>
                          <a:latin typeface="+mn-lt"/>
                        </a:rPr>
                        <a:t>LLS</a:t>
                      </a:r>
                      <a:endParaRPr lang="en-US" sz="1000" b="1" dirty="0">
                        <a:solidFill>
                          <a:schemeClr val="tx1"/>
                        </a:solidFill>
                        <a:latin typeface="+mn-lt"/>
                      </a:endParaRPr>
                    </a:p>
                  </a:txBody>
                  <a:tcPr anchor="ctr">
                    <a:solidFill>
                      <a:schemeClr val="accent3">
                        <a:lumMod val="40000"/>
                        <a:lumOff val="60000"/>
                      </a:schemeClr>
                    </a:solidFill>
                  </a:tcPr>
                </a:tc>
                <a:tc>
                  <a:txBody>
                    <a:bodyPr/>
                    <a:lstStyle/>
                    <a:p>
                      <a:pPr algn="ctr"/>
                      <a:r>
                        <a:rPr lang="en-US" sz="900" b="1" dirty="0" smtClean="0">
                          <a:latin typeface="+mn-lt"/>
                        </a:rPr>
                        <a:t>-</a:t>
                      </a:r>
                      <a:endParaRPr lang="en-US" sz="900" b="1" dirty="0">
                        <a:latin typeface="+mn-lt"/>
                      </a:endParaRPr>
                    </a:p>
                  </a:txBody>
                  <a:tcPr anchor="ctr">
                    <a:solidFill>
                      <a:schemeClr val="accent3">
                        <a:lumMod val="40000"/>
                        <a:lumOff val="60000"/>
                      </a:schemeClr>
                    </a:solidFill>
                  </a:tcPr>
                </a:tc>
                <a:tc>
                  <a:txBody>
                    <a:bodyPr/>
                    <a:lstStyle/>
                    <a:p>
                      <a:pPr algn="ctr"/>
                      <a:r>
                        <a:rPr lang="en-GB" sz="800" dirty="0" smtClean="0">
                          <a:latin typeface="+mn-lt"/>
                        </a:rPr>
                        <a:t>MCU in low-leakage state retention power mode. LLWU detects wake-up source for CPU including LPTMR, RTC, TSI, CMP, and select pin interrupts. Fast wake-up.</a:t>
                      </a:r>
                      <a:endParaRPr lang="en-US" sz="800" dirty="0">
                        <a:latin typeface="+mn-lt"/>
                      </a:endParaRPr>
                    </a:p>
                  </a:txBody>
                  <a:tcPr anchor="ctr">
                    <a:solidFill>
                      <a:schemeClr val="accent3">
                        <a:lumMod val="40000"/>
                        <a:lumOff val="60000"/>
                      </a:schemeClr>
                    </a:solidFill>
                  </a:tcPr>
                </a:tc>
                <a:tc>
                  <a:txBody>
                    <a:bodyPr/>
                    <a:lstStyle/>
                    <a:p>
                      <a:pPr marL="0" algn="ctr" rtl="0" eaLnBrk="1" fontAlgn="ctr" latinLnBrk="0" hangingPunct="1">
                        <a:spcBef>
                          <a:spcPts val="0"/>
                        </a:spcBef>
                        <a:spcAft>
                          <a:spcPts val="0"/>
                        </a:spcAft>
                      </a:pPr>
                      <a:r>
                        <a:rPr lang="en-US" sz="800" b="1" i="0" u="none" strike="noStrike" kern="1200" dirty="0" smtClean="0">
                          <a:solidFill>
                            <a:schemeClr val="tx1"/>
                          </a:solidFill>
                          <a:latin typeface="Arial"/>
                        </a:rPr>
                        <a:t>-</a:t>
                      </a:r>
                      <a:endParaRPr lang="en-US" sz="800" b="1" i="0" u="none" strike="noStrike" kern="1200" dirty="0">
                        <a:solidFill>
                          <a:schemeClr val="tx1"/>
                        </a:solidFill>
                        <a:latin typeface="Arial"/>
                      </a:endParaRPr>
                    </a:p>
                  </a:txBody>
                  <a:tcPr anchor="ctr">
                    <a:solidFill>
                      <a:schemeClr val="accent3">
                        <a:lumMod val="40000"/>
                        <a:lumOff val="60000"/>
                      </a:schemeClr>
                    </a:solidFill>
                  </a:tcPr>
                </a:tc>
                <a:tc>
                  <a:txBody>
                    <a:bodyPr/>
                    <a:lstStyle/>
                    <a:p>
                      <a:pPr algn="ctr"/>
                      <a:r>
                        <a:rPr lang="en-US" sz="800" b="1" dirty="0" smtClean="0">
                          <a:latin typeface="+mn-lt"/>
                        </a:rPr>
                        <a:t>1738nA</a:t>
                      </a:r>
                      <a:endParaRPr lang="en-US" sz="800" b="1" dirty="0">
                        <a:latin typeface="+mn-lt"/>
                      </a:endParaRPr>
                    </a:p>
                  </a:txBody>
                  <a:tcPr anchor="ctr">
                    <a:solidFill>
                      <a:schemeClr val="accent3">
                        <a:lumMod val="40000"/>
                        <a:lumOff val="60000"/>
                      </a:schemeClr>
                    </a:solidFill>
                  </a:tcPr>
                </a:tc>
                <a:tc>
                  <a:txBody>
                    <a:bodyPr/>
                    <a:lstStyle/>
                    <a:p>
                      <a:pPr algn="ctr"/>
                      <a:r>
                        <a:rPr lang="en-US" sz="800" b="1" dirty="0" smtClean="0">
                          <a:latin typeface="+mn-lt"/>
                        </a:rPr>
                        <a:t>4.6us</a:t>
                      </a:r>
                      <a:endParaRPr lang="en-US" sz="800" b="1" dirty="0">
                        <a:latin typeface="+mn-lt"/>
                      </a:endParaRPr>
                    </a:p>
                  </a:txBody>
                  <a:tcPr anchor="ctr">
                    <a:solidFill>
                      <a:schemeClr val="accent3">
                        <a:lumMod val="40000"/>
                        <a:lumOff val="60000"/>
                      </a:schemeClr>
                    </a:solidFill>
                  </a:tcPr>
                </a:tc>
              </a:tr>
              <a:tr h="308684">
                <a:tc>
                  <a:txBody>
                    <a:bodyPr/>
                    <a:lstStyle/>
                    <a:p>
                      <a:pPr algn="ctr"/>
                      <a:r>
                        <a:rPr lang="en-US" sz="1000" b="1" baseline="0" dirty="0" smtClean="0">
                          <a:solidFill>
                            <a:schemeClr val="tx1"/>
                          </a:solidFill>
                          <a:latin typeface="+mn-lt"/>
                        </a:rPr>
                        <a:t>VLLS3</a:t>
                      </a:r>
                      <a:endParaRPr lang="en-US" sz="1000" b="1" dirty="0">
                        <a:solidFill>
                          <a:schemeClr val="tx1"/>
                        </a:solidFill>
                        <a:latin typeface="+mn-lt"/>
                      </a:endParaRPr>
                    </a:p>
                  </a:txBody>
                  <a:tcPr anchor="ctr">
                    <a:solidFill>
                      <a:schemeClr val="accent3">
                        <a:lumMod val="40000"/>
                        <a:lumOff val="60000"/>
                      </a:schemeClr>
                    </a:solidFill>
                  </a:tcPr>
                </a:tc>
                <a:tc>
                  <a:txBody>
                    <a:bodyPr/>
                    <a:lstStyle/>
                    <a:p>
                      <a:pPr algn="ctr"/>
                      <a:r>
                        <a:rPr lang="en-US" sz="900" b="1" dirty="0" smtClean="0">
                          <a:latin typeface="+mn-lt"/>
                        </a:rPr>
                        <a:t>-</a:t>
                      </a:r>
                      <a:endParaRPr lang="en-US" sz="900" b="1" dirty="0">
                        <a:latin typeface="+mn-lt"/>
                      </a:endParaRPr>
                    </a:p>
                  </a:txBody>
                  <a:tcPr anchor="ctr">
                    <a:solidFill>
                      <a:schemeClr val="accent3">
                        <a:lumMod val="40000"/>
                        <a:lumOff val="60000"/>
                      </a:schemeClr>
                    </a:solidFill>
                  </a:tcPr>
                </a:tc>
                <a:tc>
                  <a:txBody>
                    <a:bodyPr/>
                    <a:lstStyle/>
                    <a:p>
                      <a:pPr algn="ctr"/>
                      <a:r>
                        <a:rPr lang="en-GB" sz="800" dirty="0" smtClean="0">
                          <a:latin typeface="+mn-lt"/>
                        </a:rPr>
                        <a:t>MCU in low-leakage mode, most internal logic OFF. All RAM contents retained and I/O states held. LLWU controls wake-up source for CPU similar to LLS mode.</a:t>
                      </a:r>
                      <a:endParaRPr lang="en-US" sz="800" dirty="0">
                        <a:latin typeface="+mn-lt"/>
                      </a:endParaRPr>
                    </a:p>
                  </a:txBody>
                  <a:tcPr anchor="ctr">
                    <a:solidFill>
                      <a:schemeClr val="accent3">
                        <a:lumMod val="40000"/>
                        <a:lumOff val="60000"/>
                      </a:schemeClr>
                    </a:solidFill>
                  </a:tcPr>
                </a:tc>
                <a:tc>
                  <a:txBody>
                    <a:bodyPr/>
                    <a:lstStyle/>
                    <a:p>
                      <a:pPr marL="0" algn="ctr" rtl="0" eaLnBrk="1" fontAlgn="ctr" latinLnBrk="0" hangingPunct="1">
                        <a:spcBef>
                          <a:spcPts val="0"/>
                        </a:spcBef>
                        <a:spcAft>
                          <a:spcPts val="0"/>
                        </a:spcAft>
                      </a:pPr>
                      <a:r>
                        <a:rPr lang="en-US" sz="800" b="1" i="0" u="none" strike="noStrike" kern="1200" dirty="0">
                          <a:solidFill>
                            <a:schemeClr val="tx1"/>
                          </a:solidFill>
                          <a:latin typeface="Arial"/>
                        </a:rPr>
                        <a:t>-</a:t>
                      </a:r>
                    </a:p>
                  </a:txBody>
                  <a:tcPr anchor="ctr">
                    <a:solidFill>
                      <a:schemeClr val="accent3">
                        <a:lumMod val="40000"/>
                        <a:lumOff val="60000"/>
                      </a:schemeClr>
                    </a:solidFill>
                  </a:tcPr>
                </a:tc>
                <a:tc>
                  <a:txBody>
                    <a:bodyPr/>
                    <a:lstStyle/>
                    <a:p>
                      <a:pPr algn="ctr"/>
                      <a:r>
                        <a:rPr lang="en-US" sz="800" b="1" dirty="0" smtClean="0">
                          <a:latin typeface="+mn-lt"/>
                        </a:rPr>
                        <a:t>1344nA</a:t>
                      </a:r>
                      <a:endParaRPr lang="en-US" sz="800" b="1" dirty="0">
                        <a:latin typeface="+mn-lt"/>
                      </a:endParaRPr>
                    </a:p>
                  </a:txBody>
                  <a:tcPr anchor="ctr">
                    <a:solidFill>
                      <a:schemeClr val="accent3">
                        <a:lumMod val="40000"/>
                        <a:lumOff val="60000"/>
                      </a:schemeClr>
                    </a:solidFill>
                  </a:tcPr>
                </a:tc>
                <a:tc>
                  <a:txBody>
                    <a:bodyPr/>
                    <a:lstStyle/>
                    <a:p>
                      <a:pPr algn="ctr"/>
                      <a:r>
                        <a:rPr lang="en-US" sz="800" b="1" dirty="0" smtClean="0">
                          <a:latin typeface="+mn-lt"/>
                        </a:rPr>
                        <a:t>53us</a:t>
                      </a:r>
                      <a:endParaRPr lang="en-US" sz="800" b="1" dirty="0">
                        <a:latin typeface="+mn-lt"/>
                      </a:endParaRPr>
                    </a:p>
                  </a:txBody>
                  <a:tcPr anchor="ctr">
                    <a:solidFill>
                      <a:schemeClr val="accent3">
                        <a:lumMod val="40000"/>
                        <a:lumOff val="60000"/>
                      </a:schemeClr>
                    </a:solidFill>
                  </a:tcPr>
                </a:tc>
              </a:tr>
              <a:tr h="308684">
                <a:tc>
                  <a:txBody>
                    <a:bodyPr/>
                    <a:lstStyle/>
                    <a:p>
                      <a:pPr algn="ctr"/>
                      <a:r>
                        <a:rPr lang="en-US" sz="1000" b="1" baseline="0" dirty="0" smtClean="0">
                          <a:solidFill>
                            <a:schemeClr val="tx1"/>
                          </a:solidFill>
                          <a:latin typeface="+mn-lt"/>
                        </a:rPr>
                        <a:t>VLLS1</a:t>
                      </a:r>
                      <a:endParaRPr lang="en-US" sz="1000" b="1" dirty="0">
                        <a:solidFill>
                          <a:schemeClr val="tx1"/>
                        </a:solidFill>
                        <a:latin typeface="+mn-lt"/>
                      </a:endParaRPr>
                    </a:p>
                  </a:txBody>
                  <a:tcPr anchor="ctr">
                    <a:solidFill>
                      <a:schemeClr val="accent3">
                        <a:lumMod val="40000"/>
                        <a:lumOff val="60000"/>
                      </a:schemeClr>
                    </a:solidFill>
                  </a:tcPr>
                </a:tc>
                <a:tc>
                  <a:txBody>
                    <a:bodyPr/>
                    <a:lstStyle/>
                    <a:p>
                      <a:pPr algn="ctr"/>
                      <a:r>
                        <a:rPr lang="en-US" sz="900" b="1" dirty="0" smtClean="0">
                          <a:latin typeface="+mn-lt"/>
                        </a:rPr>
                        <a:t>-</a:t>
                      </a:r>
                      <a:endParaRPr lang="en-US" sz="900" b="1" dirty="0">
                        <a:latin typeface="+mn-lt"/>
                      </a:endParaRPr>
                    </a:p>
                  </a:txBody>
                  <a:tcPr anchor="ctr">
                    <a:solidFill>
                      <a:schemeClr val="accent3">
                        <a:lumMod val="40000"/>
                        <a:lumOff val="60000"/>
                      </a:schemeClr>
                    </a:solidFill>
                  </a:tcPr>
                </a:tc>
                <a:tc>
                  <a:txBody>
                    <a:bodyPr/>
                    <a:lstStyle/>
                    <a:p>
                      <a:pPr algn="ctr"/>
                      <a:r>
                        <a:rPr lang="en-GB" sz="800" dirty="0" smtClean="0">
                          <a:latin typeface="+mn-lt"/>
                        </a:rPr>
                        <a:t>Similar to VLLS3</a:t>
                      </a:r>
                      <a:endParaRPr lang="en-US" sz="800" dirty="0">
                        <a:latin typeface="+mn-lt"/>
                      </a:endParaRPr>
                    </a:p>
                  </a:txBody>
                  <a:tcPr anchor="ctr">
                    <a:solidFill>
                      <a:schemeClr val="accent3">
                        <a:lumMod val="40000"/>
                        <a:lumOff val="60000"/>
                      </a:schemeClr>
                    </a:solidFill>
                  </a:tcPr>
                </a:tc>
                <a:tc>
                  <a:txBody>
                    <a:bodyPr/>
                    <a:lstStyle/>
                    <a:p>
                      <a:pPr marL="0" algn="ctr" rtl="0" eaLnBrk="1" fontAlgn="ctr" latinLnBrk="0" hangingPunct="1">
                        <a:spcBef>
                          <a:spcPts val="0"/>
                        </a:spcBef>
                        <a:spcAft>
                          <a:spcPts val="0"/>
                        </a:spcAft>
                      </a:pPr>
                      <a:r>
                        <a:rPr lang="en-US" sz="800" b="1" i="0" u="none" strike="noStrike" kern="1200" dirty="0">
                          <a:solidFill>
                            <a:schemeClr val="tx1"/>
                          </a:solidFill>
                          <a:latin typeface="Arial"/>
                        </a:rPr>
                        <a:t>-</a:t>
                      </a:r>
                    </a:p>
                  </a:txBody>
                  <a:tcPr anchor="ctr">
                    <a:solidFill>
                      <a:schemeClr val="accent3">
                        <a:lumMod val="40000"/>
                        <a:lumOff val="60000"/>
                      </a:schemeClr>
                    </a:solidFill>
                  </a:tcPr>
                </a:tc>
                <a:tc>
                  <a:txBody>
                    <a:bodyPr/>
                    <a:lstStyle/>
                    <a:p>
                      <a:pPr algn="ctr"/>
                      <a:r>
                        <a:rPr lang="en-US" sz="800" b="1" dirty="0" smtClean="0">
                          <a:latin typeface="+mn-lt"/>
                        </a:rPr>
                        <a:t>713nA</a:t>
                      </a:r>
                      <a:endParaRPr lang="en-US" sz="800" b="1" dirty="0">
                        <a:latin typeface="+mn-lt"/>
                      </a:endParaRPr>
                    </a:p>
                  </a:txBody>
                  <a:tcPr anchor="ctr">
                    <a:solidFill>
                      <a:schemeClr val="accent3">
                        <a:lumMod val="40000"/>
                        <a:lumOff val="60000"/>
                      </a:schemeClr>
                    </a:solidFill>
                  </a:tcPr>
                </a:tc>
                <a:tc>
                  <a:txBody>
                    <a:bodyPr/>
                    <a:lstStyle/>
                    <a:p>
                      <a:pPr algn="ctr"/>
                      <a:r>
                        <a:rPr lang="en-US" sz="800" b="1" dirty="0" smtClean="0">
                          <a:latin typeface="+mn-lt"/>
                        </a:rPr>
                        <a:t>115us</a:t>
                      </a:r>
                      <a:endParaRPr lang="en-US" sz="800" b="1" dirty="0">
                        <a:latin typeface="+mn-lt"/>
                      </a:endParaRPr>
                    </a:p>
                  </a:txBody>
                  <a:tcPr anchor="ctr">
                    <a:solidFill>
                      <a:schemeClr val="accent3">
                        <a:lumMod val="40000"/>
                        <a:lumOff val="60000"/>
                      </a:schemeClr>
                    </a:solidFill>
                  </a:tcPr>
                </a:tc>
              </a:tr>
              <a:tr h="368929">
                <a:tc>
                  <a:txBody>
                    <a:bodyPr/>
                    <a:lstStyle/>
                    <a:p>
                      <a:pPr algn="ctr"/>
                      <a:r>
                        <a:rPr lang="en-US" sz="1000" b="1" dirty="0" smtClean="0">
                          <a:solidFill>
                            <a:schemeClr val="tx1"/>
                          </a:solidFill>
                          <a:latin typeface="+mn-lt"/>
                        </a:rPr>
                        <a:t>VLLS0</a:t>
                      </a:r>
                      <a:endParaRPr lang="en-US" sz="1000" b="1" dirty="0">
                        <a:solidFill>
                          <a:schemeClr val="tx1"/>
                        </a:solidFill>
                        <a:latin typeface="+mn-lt"/>
                      </a:endParaRPr>
                    </a:p>
                  </a:txBody>
                  <a:tcPr anchor="ctr">
                    <a:solidFill>
                      <a:schemeClr val="accent3">
                        <a:lumMod val="40000"/>
                        <a:lumOff val="60000"/>
                      </a:schemeClr>
                    </a:solidFill>
                  </a:tcPr>
                </a:tc>
                <a:tc>
                  <a:txBody>
                    <a:bodyPr/>
                    <a:lstStyle/>
                    <a:p>
                      <a:pPr algn="ctr"/>
                      <a:r>
                        <a:rPr lang="en-US" sz="900" b="1" dirty="0" smtClean="0">
                          <a:latin typeface="+mn-lt"/>
                        </a:rPr>
                        <a:t>-</a:t>
                      </a:r>
                      <a:endParaRPr lang="en-US" sz="900" b="1" dirty="0">
                        <a:latin typeface="+mn-lt"/>
                      </a:endParaRPr>
                    </a:p>
                  </a:txBody>
                  <a:tcPr anchor="ctr">
                    <a:solidFill>
                      <a:schemeClr val="accent3">
                        <a:lumMod val="40000"/>
                        <a:lumOff val="60000"/>
                      </a:schemeClr>
                    </a:solidFill>
                  </a:tcPr>
                </a:tc>
                <a:tc>
                  <a:txBody>
                    <a:bodyPr/>
                    <a:lstStyle/>
                    <a:p>
                      <a:pPr algn="ctr"/>
                      <a:r>
                        <a:rPr lang="en-GB" sz="800" dirty="0" smtClean="0">
                          <a:latin typeface="+mn-lt"/>
                        </a:rPr>
                        <a:t>Pin wakeup supported. LPTMR, RTC, TSI and CMP wake-up supported with external clock. Optional POR brown-out detection circuitry.</a:t>
                      </a:r>
                      <a:endParaRPr lang="en-US" sz="800" dirty="0">
                        <a:latin typeface="+mn-lt"/>
                      </a:endParaRPr>
                    </a:p>
                  </a:txBody>
                  <a:tcPr anchor="ctr">
                    <a:solidFill>
                      <a:schemeClr val="accent3">
                        <a:lumMod val="40000"/>
                        <a:lumOff val="60000"/>
                      </a:schemeClr>
                    </a:solidFill>
                  </a:tcPr>
                </a:tc>
                <a:tc>
                  <a:txBody>
                    <a:bodyPr/>
                    <a:lstStyle/>
                    <a:p>
                      <a:pPr marL="0" algn="ctr" rtl="0" eaLnBrk="1" fontAlgn="ctr" latinLnBrk="0" hangingPunct="1">
                        <a:spcBef>
                          <a:spcPts val="0"/>
                        </a:spcBef>
                        <a:spcAft>
                          <a:spcPts val="0"/>
                        </a:spcAft>
                      </a:pPr>
                      <a:r>
                        <a:rPr lang="en-US" sz="800" b="1" i="0" u="none" strike="noStrike" kern="1200" dirty="0">
                          <a:solidFill>
                            <a:schemeClr val="tx1"/>
                          </a:solidFill>
                          <a:latin typeface="Arial"/>
                        </a:rPr>
                        <a:t>-</a:t>
                      </a:r>
                    </a:p>
                  </a:txBody>
                  <a:tcPr anchor="ctr">
                    <a:solidFill>
                      <a:schemeClr val="accent3">
                        <a:lumMod val="40000"/>
                        <a:lumOff val="60000"/>
                      </a:schemeClr>
                    </a:solidFill>
                  </a:tcPr>
                </a:tc>
                <a:tc>
                  <a:txBody>
                    <a:bodyPr/>
                    <a:lstStyle/>
                    <a:p>
                      <a:pPr algn="ctr"/>
                      <a:r>
                        <a:rPr lang="en-US" sz="800" b="1" dirty="0" smtClean="0">
                          <a:latin typeface="+mn-lt"/>
                        </a:rPr>
                        <a:t>411nA</a:t>
                      </a:r>
                      <a:r>
                        <a:rPr lang="en-US" sz="800" b="1" baseline="0" dirty="0" smtClean="0">
                          <a:latin typeface="+mn-lt"/>
                        </a:rPr>
                        <a:t> (POR) / </a:t>
                      </a:r>
                    </a:p>
                    <a:p>
                      <a:pPr algn="ctr"/>
                      <a:r>
                        <a:rPr lang="en-US" sz="800" b="1" dirty="0" smtClean="0">
                          <a:latin typeface="+mn-lt"/>
                        </a:rPr>
                        <a:t>205nA</a:t>
                      </a:r>
                      <a:r>
                        <a:rPr lang="en-US" sz="800" b="1" baseline="0" dirty="0" smtClean="0">
                          <a:latin typeface="+mn-lt"/>
                        </a:rPr>
                        <a:t> (no POR)</a:t>
                      </a:r>
                      <a:endParaRPr lang="en-US" sz="800" b="1" dirty="0">
                        <a:latin typeface="+mn-lt"/>
                      </a:endParaRPr>
                    </a:p>
                  </a:txBody>
                  <a:tcPr anchor="ctr">
                    <a:solidFill>
                      <a:schemeClr val="accent3">
                        <a:lumMod val="40000"/>
                        <a:lumOff val="60000"/>
                      </a:schemeClr>
                    </a:solidFill>
                  </a:tcPr>
                </a:tc>
                <a:tc>
                  <a:txBody>
                    <a:bodyPr/>
                    <a:lstStyle/>
                    <a:p>
                      <a:pPr algn="ctr"/>
                      <a:r>
                        <a:rPr lang="en-US" sz="800" b="1" dirty="0" smtClean="0">
                          <a:latin typeface="+mn-lt"/>
                        </a:rPr>
                        <a:t>115us</a:t>
                      </a:r>
                      <a:endParaRPr lang="en-US" sz="800" b="1" dirty="0">
                        <a:latin typeface="+mn-lt"/>
                      </a:endParaRPr>
                    </a:p>
                  </a:txBody>
                  <a:tcPr anchor="ctr">
                    <a:solidFill>
                      <a:schemeClr val="accent3">
                        <a:lumMod val="40000"/>
                        <a:lumOff val="60000"/>
                      </a:schemeClr>
                    </a:solidFill>
                  </a:tcPr>
                </a:tc>
              </a:tr>
            </a:tbl>
          </a:graphicData>
        </a:graphic>
      </p:graphicFrame>
      <p:sp>
        <p:nvSpPr>
          <p:cNvPr id="4" name="Title 3"/>
          <p:cNvSpPr>
            <a:spLocks noGrp="1"/>
          </p:cNvSpPr>
          <p:nvPr>
            <p:ph type="title"/>
          </p:nvPr>
        </p:nvSpPr>
        <p:spPr/>
        <p:txBody>
          <a:bodyPr/>
          <a:lstStyle/>
          <a:p>
            <a:r>
              <a:rPr lang="en-US" dirty="0" err="1" smtClean="0"/>
              <a:t>Kinetis</a:t>
            </a:r>
            <a:r>
              <a:rPr lang="en-US" dirty="0" smtClean="0"/>
              <a:t> KW01 MCU: Ultra-low Power Modes</a:t>
            </a:r>
            <a:endParaRPr lang="en-US" dirty="0"/>
          </a:p>
        </p:txBody>
      </p:sp>
      <p:sp>
        <p:nvSpPr>
          <p:cNvPr id="11" name="TextBox 10"/>
          <p:cNvSpPr txBox="1"/>
          <p:nvPr/>
        </p:nvSpPr>
        <p:spPr>
          <a:xfrm rot="16200000">
            <a:off x="203844" y="1937847"/>
            <a:ext cx="684803" cy="369332"/>
          </a:xfrm>
          <a:prstGeom prst="rect">
            <a:avLst/>
          </a:prstGeom>
          <a:noFill/>
        </p:spPr>
        <p:txBody>
          <a:bodyPr wrap="none" rtlCol="0">
            <a:spAutoFit/>
          </a:bodyPr>
          <a:lstStyle/>
          <a:p>
            <a:r>
              <a:rPr lang="en-US" b="1" dirty="0" smtClean="0">
                <a:solidFill>
                  <a:schemeClr val="accent2"/>
                </a:solidFill>
              </a:rPr>
              <a:t>RUN</a:t>
            </a:r>
            <a:endParaRPr lang="en-US" b="1" dirty="0">
              <a:solidFill>
                <a:schemeClr val="accent2"/>
              </a:solidFill>
            </a:endParaRPr>
          </a:p>
        </p:txBody>
      </p:sp>
      <p:sp>
        <p:nvSpPr>
          <p:cNvPr id="12" name="TextBox 11"/>
          <p:cNvSpPr txBox="1"/>
          <p:nvPr/>
        </p:nvSpPr>
        <p:spPr>
          <a:xfrm rot="16200000">
            <a:off x="-153740" y="3159516"/>
            <a:ext cx="1095172" cy="646331"/>
          </a:xfrm>
          <a:prstGeom prst="rect">
            <a:avLst/>
          </a:prstGeom>
          <a:noFill/>
        </p:spPr>
        <p:txBody>
          <a:bodyPr wrap="none" rtlCol="0">
            <a:spAutoFit/>
          </a:bodyPr>
          <a:lstStyle/>
          <a:p>
            <a:pPr algn="ctr"/>
            <a:r>
              <a:rPr lang="en-US" b="1" dirty="0" smtClean="0">
                <a:solidFill>
                  <a:schemeClr val="accent3"/>
                </a:solidFill>
              </a:rPr>
              <a:t>WAIT </a:t>
            </a:r>
          </a:p>
          <a:p>
            <a:pPr algn="ctr"/>
            <a:r>
              <a:rPr lang="en-US" b="1" dirty="0" smtClean="0">
                <a:solidFill>
                  <a:schemeClr val="accent3"/>
                </a:solidFill>
              </a:rPr>
              <a:t>(SLEEP)</a:t>
            </a:r>
            <a:endParaRPr lang="en-US" b="1" dirty="0">
              <a:solidFill>
                <a:schemeClr val="accent3"/>
              </a:solidFill>
            </a:endParaRPr>
          </a:p>
        </p:txBody>
      </p:sp>
      <p:sp>
        <p:nvSpPr>
          <p:cNvPr id="13" name="TextBox 12"/>
          <p:cNvSpPr txBox="1"/>
          <p:nvPr/>
        </p:nvSpPr>
        <p:spPr>
          <a:xfrm rot="16200000">
            <a:off x="-497898" y="4625558"/>
            <a:ext cx="1783502" cy="646331"/>
          </a:xfrm>
          <a:prstGeom prst="rect">
            <a:avLst/>
          </a:prstGeom>
          <a:noFill/>
        </p:spPr>
        <p:txBody>
          <a:bodyPr wrap="none" rtlCol="0">
            <a:spAutoFit/>
          </a:bodyPr>
          <a:lstStyle/>
          <a:p>
            <a:pPr algn="ctr"/>
            <a:r>
              <a:rPr lang="en-US" b="1" dirty="0" smtClean="0">
                <a:solidFill>
                  <a:schemeClr val="accent3">
                    <a:lumMod val="40000"/>
                    <a:lumOff val="60000"/>
                  </a:schemeClr>
                </a:solidFill>
              </a:rPr>
              <a:t>STOP</a:t>
            </a:r>
          </a:p>
          <a:p>
            <a:pPr algn="ctr"/>
            <a:r>
              <a:rPr lang="en-US" b="1" dirty="0" smtClean="0">
                <a:solidFill>
                  <a:schemeClr val="accent3">
                    <a:lumMod val="40000"/>
                    <a:lumOff val="60000"/>
                  </a:schemeClr>
                </a:solidFill>
              </a:rPr>
              <a:t>(DEEP SLEEP)</a:t>
            </a:r>
            <a:endParaRPr lang="en-US" b="1" dirty="0">
              <a:solidFill>
                <a:schemeClr val="accent3">
                  <a:lumMod val="40000"/>
                  <a:lumOff val="60000"/>
                </a:schemeClr>
              </a:solidFill>
            </a:endParaRPr>
          </a:p>
        </p:txBody>
      </p:sp>
      <p:sp>
        <p:nvSpPr>
          <p:cNvPr id="8" name="TextBox 7"/>
          <p:cNvSpPr txBox="1"/>
          <p:nvPr/>
        </p:nvSpPr>
        <p:spPr>
          <a:xfrm>
            <a:off x="575472" y="5830293"/>
            <a:ext cx="5848350" cy="430887"/>
          </a:xfrm>
          <a:prstGeom prst="rect">
            <a:avLst/>
          </a:prstGeom>
          <a:noFill/>
        </p:spPr>
        <p:txBody>
          <a:bodyPr wrap="square" rtlCol="0">
            <a:spAutoFit/>
          </a:bodyPr>
          <a:lstStyle/>
          <a:p>
            <a:r>
              <a:rPr lang="en-GB" sz="1050" dirty="0" smtClean="0"/>
              <a:t>*Compute Operation shuts off bus and system clock for lowest power core processing. Peripherals with an alternate asynchronous clock source can continue to operate.</a:t>
            </a:r>
            <a:endParaRPr lang="en-GB" sz="1050" dirty="0"/>
          </a:p>
        </p:txBody>
      </p:sp>
    </p:spTree>
    <p:extLst>
      <p:ext uri="{BB962C8B-B14F-4D97-AF65-F5344CB8AC3E}">
        <p14:creationId xmlns:p14="http://schemas.microsoft.com/office/powerpoint/2010/main" val="130744836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Thread?</a:t>
            </a:r>
            <a:endParaRPr lang="en-US" dirty="0"/>
          </a:p>
        </p:txBody>
      </p:sp>
    </p:spTree>
    <p:extLst>
      <p:ext uri="{BB962C8B-B14F-4D97-AF65-F5344CB8AC3E}">
        <p14:creationId xmlns:p14="http://schemas.microsoft.com/office/powerpoint/2010/main" val="4350210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1">
                    <a:lumMod val="65000"/>
                    <a:lumOff val="35000"/>
                  </a:schemeClr>
                </a:solidFill>
                <a:ea typeface="Gotham Bold" charset="0"/>
                <a:cs typeface="Gotham Bold" charset="0"/>
              </a:rPr>
              <a:t>Promise of IoT requires IP all the way to the end node</a:t>
            </a:r>
            <a:endParaRPr lang="en-US" sz="2400" dirty="0"/>
          </a:p>
        </p:txBody>
      </p:sp>
      <p:sp>
        <p:nvSpPr>
          <p:cNvPr id="4" name="Rectangle 1"/>
          <p:cNvSpPr>
            <a:spLocks/>
          </p:cNvSpPr>
          <p:nvPr/>
        </p:nvSpPr>
        <p:spPr bwMode="auto">
          <a:xfrm>
            <a:off x="6330554" y="2498233"/>
            <a:ext cx="838200" cy="100013"/>
          </a:xfrm>
          <a:prstGeom prst="rect">
            <a:avLst/>
          </a:prstGeom>
          <a:noFill/>
          <a:ln w="9525">
            <a:noFill/>
            <a:round/>
            <a:headEnd/>
            <a:tailEnd/>
          </a:ln>
        </p:spPr>
        <p:txBody>
          <a:bodyPr lIns="0" tIns="0" rIns="0" bIns="0" anchor="ctr"/>
          <a:lstStyle/>
          <a:p>
            <a:pPr algn="ctr"/>
            <a:r>
              <a:rPr lang="en-US" sz="900" b="1" dirty="0" smtClean="0">
                <a:solidFill>
                  <a:srgbClr val="F75222"/>
                </a:solidFill>
                <a:latin typeface="+mj-lt"/>
                <a:ea typeface="Gotham Bold" charset="0"/>
                <a:cs typeface="Gotham Bold" charset="0"/>
                <a:sym typeface="Gotham Bold" charset="0"/>
              </a:rPr>
              <a:t>THREAD Network</a:t>
            </a:r>
            <a:endParaRPr lang="en-US" sz="900" b="1" dirty="0">
              <a:solidFill>
                <a:srgbClr val="F75222"/>
              </a:solidFill>
              <a:latin typeface="+mj-lt"/>
              <a:ea typeface="Gotham Bold" charset="0"/>
              <a:cs typeface="Gotham Bold" charset="0"/>
              <a:sym typeface="Gotham Bold" charset="0"/>
            </a:endParaRPr>
          </a:p>
        </p:txBody>
      </p:sp>
      <p:pic>
        <p:nvPicPr>
          <p:cNvPr id="5" name="Picture 7"/>
          <p:cNvPicPr>
            <a:picLocks noChangeAspect="1" noChangeArrowheads="1"/>
          </p:cNvPicPr>
          <p:nvPr/>
        </p:nvPicPr>
        <p:blipFill>
          <a:blip r:embed="rId3" cstate="print"/>
          <a:srcRect/>
          <a:stretch>
            <a:fillRect/>
          </a:stretch>
        </p:blipFill>
        <p:spPr bwMode="auto">
          <a:xfrm>
            <a:off x="1212655" y="1753196"/>
            <a:ext cx="1014413" cy="666750"/>
          </a:xfrm>
          <a:prstGeom prst="rect">
            <a:avLst/>
          </a:prstGeom>
          <a:noFill/>
          <a:ln w="12700">
            <a:noFill/>
            <a:miter lim="800000"/>
            <a:headEnd/>
            <a:tailEnd/>
          </a:ln>
        </p:spPr>
      </p:pic>
      <p:pic>
        <p:nvPicPr>
          <p:cNvPr id="6" name="Picture 8"/>
          <p:cNvPicPr>
            <a:picLocks noChangeAspect="1" noChangeArrowheads="1"/>
          </p:cNvPicPr>
          <p:nvPr/>
        </p:nvPicPr>
        <p:blipFill>
          <a:blip r:embed="rId4" cstate="print"/>
          <a:srcRect/>
          <a:stretch>
            <a:fillRect/>
          </a:stretch>
        </p:blipFill>
        <p:spPr bwMode="auto">
          <a:xfrm>
            <a:off x="1541266" y="2608663"/>
            <a:ext cx="357188" cy="671513"/>
          </a:xfrm>
          <a:prstGeom prst="rect">
            <a:avLst/>
          </a:prstGeom>
          <a:noFill/>
          <a:ln w="12700">
            <a:noFill/>
            <a:miter lim="800000"/>
            <a:headEnd/>
            <a:tailEnd/>
          </a:ln>
        </p:spPr>
      </p:pic>
      <p:sp>
        <p:nvSpPr>
          <p:cNvPr id="7" name="AutoShape 9"/>
          <p:cNvSpPr>
            <a:spLocks/>
          </p:cNvSpPr>
          <p:nvPr/>
        </p:nvSpPr>
        <p:spPr bwMode="auto">
          <a:xfrm>
            <a:off x="7119939" y="2187181"/>
            <a:ext cx="691754" cy="750689"/>
          </a:xfrm>
          <a:custGeom>
            <a:avLst/>
            <a:gdLst>
              <a:gd name="T0" fmla="*/ 922338 w 21600"/>
              <a:gd name="T1" fmla="*/ 1000919 h 21600"/>
              <a:gd name="T2" fmla="*/ 0 60000 65536"/>
              <a:gd name="T3" fmla="*/ 0 w 21600"/>
              <a:gd name="T4" fmla="*/ 0 h 21600"/>
              <a:gd name="T5" fmla="*/ 21600 w 21600"/>
              <a:gd name="T6" fmla="*/ 21600 h 21600"/>
            </a:gdLst>
            <a:ahLst/>
            <a:cxnLst>
              <a:cxn ang="T2">
                <a:pos x="T0" y="T1"/>
              </a:cxn>
            </a:cxnLst>
            <a:rect l="T3" t="T4" r="T5" b="T6"/>
            <a:pathLst>
              <a:path w="21600" h="21600">
                <a:moveTo>
                  <a:pt x="0" y="0"/>
                </a:moveTo>
                <a:lnTo>
                  <a:pt x="0" y="21600"/>
                </a:lnTo>
                <a:lnTo>
                  <a:pt x="21600" y="10388"/>
                </a:lnTo>
                <a:lnTo>
                  <a:pt x="0" y="0"/>
                </a:lnTo>
                <a:close/>
                <a:moveTo>
                  <a:pt x="0" y="0"/>
                </a:moveTo>
              </a:path>
            </a:pathLst>
          </a:custGeom>
          <a:noFill/>
          <a:ln w="50800">
            <a:solidFill>
              <a:schemeClr val="tx1">
                <a:lumMod val="65000"/>
                <a:lumOff val="35000"/>
              </a:schemeClr>
            </a:solidFill>
            <a:miter lim="800000"/>
            <a:headEnd/>
            <a:tailEnd/>
          </a:ln>
        </p:spPr>
        <p:txBody>
          <a:bodyPr lIns="0" tIns="0" rIns="0" bIns="0"/>
          <a:lstStyle/>
          <a:p>
            <a:endParaRPr lang="en-US" b="1">
              <a:latin typeface="+mj-lt"/>
            </a:endParaRPr>
          </a:p>
        </p:txBody>
      </p:sp>
      <p:sp>
        <p:nvSpPr>
          <p:cNvPr id="8" name="AutoShape 10"/>
          <p:cNvSpPr>
            <a:spLocks/>
          </p:cNvSpPr>
          <p:nvPr/>
        </p:nvSpPr>
        <p:spPr bwMode="auto">
          <a:xfrm>
            <a:off x="7558090" y="2374106"/>
            <a:ext cx="335756" cy="330399"/>
          </a:xfrm>
          <a:custGeom>
            <a:avLst/>
            <a:gdLst>
              <a:gd name="T0" fmla="*/ 447652 w 19679"/>
              <a:gd name="T1" fmla="*/ 483535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chemeClr val="tx1">
                <a:lumMod val="65000"/>
                <a:lumOff val="35000"/>
              </a:schemeClr>
            </a:solidFill>
            <a:prstDash val="solid"/>
            <a:miter lim="800000"/>
            <a:headEnd type="none" w="med" len="med"/>
            <a:tailEnd type="none" w="med" len="med"/>
          </a:ln>
        </p:spPr>
        <p:txBody>
          <a:bodyPr lIns="0" tIns="0" rIns="0" bIns="0"/>
          <a:lstStyle/>
          <a:p>
            <a:endParaRPr lang="en-US" b="1">
              <a:latin typeface="+mj-lt"/>
            </a:endParaRPr>
          </a:p>
        </p:txBody>
      </p:sp>
      <p:sp>
        <p:nvSpPr>
          <p:cNvPr id="9" name="Line 11"/>
          <p:cNvSpPr>
            <a:spLocks noChangeShapeType="1"/>
          </p:cNvSpPr>
          <p:nvPr/>
        </p:nvSpPr>
        <p:spPr bwMode="auto">
          <a:xfrm rot="10800000" flipH="1">
            <a:off x="4905378" y="2161584"/>
            <a:ext cx="2263379" cy="430411"/>
          </a:xfrm>
          <a:prstGeom prst="line">
            <a:avLst/>
          </a:prstGeom>
          <a:noFill/>
          <a:ln w="50800">
            <a:solidFill>
              <a:schemeClr val="tx1">
                <a:lumMod val="65000"/>
                <a:lumOff val="35000"/>
              </a:schemeClr>
            </a:solidFill>
            <a:miter lim="800000"/>
            <a:headEnd/>
            <a:tailEnd/>
          </a:ln>
        </p:spPr>
        <p:txBody>
          <a:bodyPr lIns="0" tIns="0" rIns="0" bIns="0"/>
          <a:lstStyle/>
          <a:p>
            <a:endParaRPr lang="en-US" b="1">
              <a:latin typeface="+mj-lt"/>
            </a:endParaRPr>
          </a:p>
        </p:txBody>
      </p:sp>
      <p:sp>
        <p:nvSpPr>
          <p:cNvPr id="10" name="Line 12"/>
          <p:cNvSpPr>
            <a:spLocks noChangeShapeType="1"/>
          </p:cNvSpPr>
          <p:nvPr/>
        </p:nvSpPr>
        <p:spPr bwMode="auto">
          <a:xfrm>
            <a:off x="4912519" y="2611044"/>
            <a:ext cx="2244924" cy="347663"/>
          </a:xfrm>
          <a:prstGeom prst="line">
            <a:avLst/>
          </a:prstGeom>
          <a:noFill/>
          <a:ln w="50800">
            <a:solidFill>
              <a:schemeClr val="tx1">
                <a:lumMod val="65000"/>
                <a:lumOff val="35000"/>
              </a:schemeClr>
            </a:solidFill>
            <a:miter lim="800000"/>
            <a:headEnd/>
            <a:tailEnd/>
          </a:ln>
        </p:spPr>
        <p:txBody>
          <a:bodyPr lIns="0" tIns="0" rIns="0" bIns="0"/>
          <a:lstStyle/>
          <a:p>
            <a:endParaRPr lang="en-US" b="1">
              <a:latin typeface="+mj-lt"/>
            </a:endParaRPr>
          </a:p>
        </p:txBody>
      </p:sp>
      <p:sp>
        <p:nvSpPr>
          <p:cNvPr id="11" name="AutoShape 13"/>
          <p:cNvSpPr>
            <a:spLocks/>
          </p:cNvSpPr>
          <p:nvPr/>
        </p:nvSpPr>
        <p:spPr bwMode="auto">
          <a:xfrm>
            <a:off x="6976470" y="2810959"/>
            <a:ext cx="335756" cy="330994"/>
          </a:xfrm>
          <a:custGeom>
            <a:avLst/>
            <a:gdLst>
              <a:gd name="T0" fmla="*/ 447652 w 19679"/>
              <a:gd name="T1" fmla="*/ 484406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chemeClr val="tx1">
                <a:lumMod val="65000"/>
                <a:lumOff val="35000"/>
              </a:schemeClr>
            </a:solidFill>
            <a:prstDash val="solid"/>
            <a:miter lim="800000"/>
            <a:headEnd type="none" w="med" len="med"/>
            <a:tailEnd type="none" w="med" len="med"/>
          </a:ln>
        </p:spPr>
        <p:txBody>
          <a:bodyPr lIns="0" tIns="0" rIns="0" bIns="0"/>
          <a:lstStyle/>
          <a:p>
            <a:endParaRPr lang="en-US" b="1">
              <a:latin typeface="+mj-lt"/>
            </a:endParaRPr>
          </a:p>
        </p:txBody>
      </p:sp>
      <p:sp>
        <p:nvSpPr>
          <p:cNvPr id="12" name="AutoShape 14"/>
          <p:cNvSpPr>
            <a:spLocks/>
          </p:cNvSpPr>
          <p:nvPr/>
        </p:nvSpPr>
        <p:spPr bwMode="auto">
          <a:xfrm>
            <a:off x="6976470" y="2006204"/>
            <a:ext cx="335756" cy="330399"/>
          </a:xfrm>
          <a:custGeom>
            <a:avLst/>
            <a:gdLst>
              <a:gd name="T0" fmla="*/ 447652 w 19679"/>
              <a:gd name="T1" fmla="*/ 483535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chemeClr val="tx1">
                <a:lumMod val="65000"/>
                <a:lumOff val="35000"/>
              </a:schemeClr>
            </a:solidFill>
            <a:prstDash val="solid"/>
            <a:miter lim="800000"/>
            <a:headEnd type="none" w="med" len="med"/>
            <a:tailEnd type="none" w="med" len="med"/>
          </a:ln>
        </p:spPr>
        <p:txBody>
          <a:bodyPr lIns="0" tIns="0" rIns="0" bIns="0"/>
          <a:lstStyle/>
          <a:p>
            <a:endParaRPr lang="en-US" b="1">
              <a:latin typeface="+mj-lt"/>
            </a:endParaRPr>
          </a:p>
        </p:txBody>
      </p:sp>
      <p:sp>
        <p:nvSpPr>
          <p:cNvPr id="13" name="AutoShape 15"/>
          <p:cNvSpPr>
            <a:spLocks/>
          </p:cNvSpPr>
          <p:nvPr/>
        </p:nvSpPr>
        <p:spPr bwMode="auto">
          <a:xfrm>
            <a:off x="2135981" y="2378277"/>
            <a:ext cx="1809750" cy="235148"/>
          </a:xfrm>
          <a:custGeom>
            <a:avLst/>
            <a:gdLst>
              <a:gd name="T0" fmla="*/ 2413000 w 21600"/>
              <a:gd name="T1" fmla="*/ 313531 h 21600"/>
              <a:gd name="T2" fmla="*/ 0 60000 65536"/>
              <a:gd name="T3" fmla="*/ 0 w 21600"/>
              <a:gd name="T4" fmla="*/ 0 h 21600"/>
              <a:gd name="T5" fmla="*/ 21600 w 21600"/>
              <a:gd name="T6" fmla="*/ 21600 h 21600"/>
            </a:gdLst>
            <a:ahLst/>
            <a:cxnLst>
              <a:cxn ang="T2">
                <a:pos x="T0" y="T1"/>
              </a:cxn>
            </a:cxnLst>
            <a:rect l="T3" t="T4" r="T5" b="T6"/>
            <a:pathLst>
              <a:path w="21600" h="21600">
                <a:moveTo>
                  <a:pt x="21600" y="21600"/>
                </a:moveTo>
                <a:lnTo>
                  <a:pt x="2956" y="21600"/>
                </a:lnTo>
                <a:lnTo>
                  <a:pt x="0" y="0"/>
                </a:lnTo>
              </a:path>
            </a:pathLst>
          </a:custGeom>
          <a:noFill/>
          <a:ln w="50800">
            <a:solidFill>
              <a:schemeClr val="tx1">
                <a:lumMod val="65000"/>
                <a:lumOff val="35000"/>
              </a:schemeClr>
            </a:solidFill>
            <a:miter lim="800000"/>
            <a:headEnd/>
            <a:tailEnd/>
          </a:ln>
        </p:spPr>
        <p:txBody>
          <a:bodyPr lIns="0" tIns="0" rIns="0" bIns="0"/>
          <a:lstStyle/>
          <a:p>
            <a:endParaRPr lang="en-US" b="1">
              <a:latin typeface="+mj-lt"/>
            </a:endParaRPr>
          </a:p>
        </p:txBody>
      </p:sp>
      <p:sp>
        <p:nvSpPr>
          <p:cNvPr id="14" name="Line 16"/>
          <p:cNvSpPr>
            <a:spLocks noChangeShapeType="1"/>
          </p:cNvSpPr>
          <p:nvPr/>
        </p:nvSpPr>
        <p:spPr bwMode="auto">
          <a:xfrm flipH="1">
            <a:off x="1882976" y="2614615"/>
            <a:ext cx="504230" cy="355997"/>
          </a:xfrm>
          <a:prstGeom prst="line">
            <a:avLst/>
          </a:prstGeom>
          <a:noFill/>
          <a:ln w="50800">
            <a:solidFill>
              <a:schemeClr val="tx1">
                <a:lumMod val="65000"/>
                <a:lumOff val="35000"/>
              </a:schemeClr>
            </a:solidFill>
            <a:miter lim="800000"/>
            <a:headEnd/>
            <a:tailEnd/>
          </a:ln>
        </p:spPr>
        <p:txBody>
          <a:bodyPr lIns="0" tIns="0" rIns="0" bIns="0"/>
          <a:lstStyle/>
          <a:p>
            <a:endParaRPr lang="en-US" b="1">
              <a:latin typeface="+mj-lt"/>
            </a:endParaRPr>
          </a:p>
        </p:txBody>
      </p:sp>
      <p:sp>
        <p:nvSpPr>
          <p:cNvPr id="15" name="Rectangle 17"/>
          <p:cNvSpPr>
            <a:spLocks/>
          </p:cNvSpPr>
          <p:nvPr/>
        </p:nvSpPr>
        <p:spPr bwMode="auto">
          <a:xfrm>
            <a:off x="3938591" y="2135983"/>
            <a:ext cx="966193" cy="958454"/>
          </a:xfrm>
          <a:prstGeom prst="rect">
            <a:avLst/>
          </a:prstGeom>
          <a:noFill/>
          <a:ln w="50800">
            <a:solidFill>
              <a:schemeClr val="tx1">
                <a:lumMod val="65000"/>
                <a:lumOff val="35000"/>
              </a:schemeClr>
            </a:solidFill>
            <a:miter lim="800000"/>
            <a:headEnd/>
            <a:tailEnd/>
          </a:ln>
        </p:spPr>
        <p:txBody>
          <a:bodyPr lIns="19050" tIns="19050" rIns="19050" bIns="19050" anchor="ctr"/>
          <a:lstStyle/>
          <a:p>
            <a:pPr algn="ctr"/>
            <a:r>
              <a:rPr lang="en-US" sz="900" b="1" dirty="0">
                <a:solidFill>
                  <a:srgbClr val="F75222"/>
                </a:solidFill>
                <a:latin typeface="+mj-lt"/>
                <a:ea typeface="Gotham Bold" charset="0"/>
                <a:cs typeface="Gotham Bold" charset="0"/>
                <a:sym typeface="Gotham Bold" charset="0"/>
              </a:rPr>
              <a:t>Border Router</a:t>
            </a:r>
          </a:p>
        </p:txBody>
      </p:sp>
      <p:sp>
        <p:nvSpPr>
          <p:cNvPr id="16" name="Line 18"/>
          <p:cNvSpPr>
            <a:spLocks noChangeShapeType="1"/>
          </p:cNvSpPr>
          <p:nvPr/>
        </p:nvSpPr>
        <p:spPr bwMode="auto">
          <a:xfrm>
            <a:off x="1719263" y="2425902"/>
            <a:ext cx="0" cy="198835"/>
          </a:xfrm>
          <a:prstGeom prst="line">
            <a:avLst/>
          </a:prstGeom>
          <a:noFill/>
          <a:ln w="63500">
            <a:solidFill>
              <a:schemeClr val="tx1">
                <a:lumMod val="65000"/>
                <a:lumOff val="35000"/>
              </a:schemeClr>
            </a:solidFill>
            <a:prstDash val="sysDot"/>
            <a:miter lim="800000"/>
            <a:headEnd/>
            <a:tailEnd/>
          </a:ln>
        </p:spPr>
        <p:txBody>
          <a:bodyPr lIns="0" tIns="0" rIns="0" bIns="0"/>
          <a:lstStyle/>
          <a:p>
            <a:endParaRPr lang="en-US" b="1">
              <a:latin typeface="+mj-lt"/>
            </a:endParaRPr>
          </a:p>
        </p:txBody>
      </p:sp>
      <p:sp>
        <p:nvSpPr>
          <p:cNvPr id="17" name="Rectangle 19"/>
          <p:cNvSpPr>
            <a:spLocks/>
          </p:cNvSpPr>
          <p:nvPr/>
        </p:nvSpPr>
        <p:spPr bwMode="auto">
          <a:xfrm>
            <a:off x="2672678" y="2423922"/>
            <a:ext cx="929743" cy="138499"/>
          </a:xfrm>
          <a:prstGeom prst="rect">
            <a:avLst/>
          </a:prstGeom>
          <a:noFill/>
          <a:ln w="12700">
            <a:noFill/>
            <a:miter lim="800000"/>
            <a:headEnd/>
            <a:tailEnd/>
          </a:ln>
        </p:spPr>
        <p:txBody>
          <a:bodyPr wrap="none" lIns="0" tIns="0" rIns="0" bIns="0" anchor="ctr">
            <a:spAutoFit/>
          </a:bodyPr>
          <a:lstStyle/>
          <a:p>
            <a:pPr algn="ctr"/>
            <a:r>
              <a:rPr lang="en-US" sz="900" b="1" dirty="0">
                <a:solidFill>
                  <a:srgbClr val="F75222"/>
                </a:solidFill>
                <a:latin typeface="+mj-lt"/>
                <a:ea typeface="Gotham Bold" charset="0"/>
                <a:cs typeface="Gotham Bold" charset="0"/>
                <a:sym typeface="Gotham Bold" charset="0"/>
              </a:rPr>
              <a:t>Wi-Fi or Ethernet</a:t>
            </a:r>
          </a:p>
        </p:txBody>
      </p:sp>
      <p:sp>
        <p:nvSpPr>
          <p:cNvPr id="18" name="Rectangle 17"/>
          <p:cNvSpPr/>
          <p:nvPr/>
        </p:nvSpPr>
        <p:spPr>
          <a:xfrm>
            <a:off x="177800" y="3880446"/>
            <a:ext cx="8623300" cy="193615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latin typeface="+mj-lt"/>
            </a:endParaRPr>
          </a:p>
        </p:txBody>
      </p:sp>
      <p:sp>
        <p:nvSpPr>
          <p:cNvPr id="19" name="Rectangle 4"/>
          <p:cNvSpPr txBox="1">
            <a:spLocks noChangeArrowheads="1"/>
          </p:cNvSpPr>
          <p:nvPr/>
        </p:nvSpPr>
        <p:spPr>
          <a:xfrm>
            <a:off x="250042" y="4032847"/>
            <a:ext cx="2943101" cy="2254692"/>
          </a:xfrm>
          <a:prstGeom prst="rect">
            <a:avLst/>
          </a:prstGeom>
        </p:spPr>
        <p:txBody>
          <a:bodyPr vert="horz" lIns="4763" tIns="4763" rIns="4763" bIns="4763" rtlCol="0">
            <a:normAutofit/>
          </a:bodyPr>
          <a:lstStyle>
            <a:lvl1pPr marL="175022" indent="-175022" algn="l" rtl="0" fontAlgn="base">
              <a:lnSpc>
                <a:spcPct val="100000"/>
              </a:lnSpc>
              <a:spcBef>
                <a:spcPts val="431"/>
              </a:spcBef>
              <a:spcAft>
                <a:spcPts val="56"/>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344488" indent="-169863" algn="l" rtl="0" fontAlgn="base">
              <a:lnSpc>
                <a:spcPct val="100000"/>
              </a:lnSpc>
              <a:spcBef>
                <a:spcPts val="431"/>
              </a:spcBef>
              <a:spcAft>
                <a:spcPts val="56"/>
              </a:spcAft>
              <a:buClr>
                <a:schemeClr val="tx1"/>
              </a:buClr>
              <a:buSzPct val="80000"/>
              <a:buFont typeface="Arial" pitchFamily="34" charset="0"/>
              <a:buChar char="−"/>
              <a:defRPr sz="2000">
                <a:solidFill>
                  <a:srgbClr val="000000"/>
                </a:solidFill>
                <a:latin typeface="+mn-lt"/>
              </a:defRPr>
            </a:lvl2pPr>
            <a:lvl3pPr marL="427435" indent="-126206" algn="l" rtl="0" fontAlgn="base">
              <a:lnSpc>
                <a:spcPct val="100000"/>
              </a:lnSpc>
              <a:spcBef>
                <a:spcPts val="431"/>
              </a:spcBef>
              <a:spcAft>
                <a:spcPts val="56"/>
              </a:spcAft>
              <a:buClr>
                <a:schemeClr val="tx1"/>
              </a:buClr>
              <a:buSzPct val="80000"/>
              <a:buFont typeface="Wingdings" pitchFamily="2" charset="2"/>
              <a:buChar char="§"/>
              <a:defRPr sz="1800">
                <a:solidFill>
                  <a:srgbClr val="000000"/>
                </a:solidFill>
                <a:latin typeface="+mn-lt"/>
              </a:defRPr>
            </a:lvl3pPr>
            <a:lvl4pPr marL="559594" indent="-132160" algn="l" rtl="0" fontAlgn="base">
              <a:lnSpc>
                <a:spcPct val="100000"/>
              </a:lnSpc>
              <a:spcBef>
                <a:spcPts val="431"/>
              </a:spcBef>
              <a:spcAft>
                <a:spcPts val="56"/>
              </a:spcAft>
              <a:buClr>
                <a:schemeClr val="tx1"/>
              </a:buClr>
              <a:buSzPct val="80000"/>
              <a:buFont typeface="Arial" pitchFamily="34" charset="0"/>
              <a:buChar char="•"/>
              <a:defRPr sz="1600">
                <a:solidFill>
                  <a:srgbClr val="000000"/>
                </a:solidFill>
                <a:latin typeface="+mn-lt"/>
              </a:defRPr>
            </a:lvl4pPr>
            <a:lvl5pPr marL="727472" indent="-167879" algn="l" rtl="0" fontAlgn="base">
              <a:lnSpc>
                <a:spcPct val="100000"/>
              </a:lnSpc>
              <a:spcBef>
                <a:spcPts val="431"/>
              </a:spcBef>
              <a:spcAft>
                <a:spcPts val="56"/>
              </a:spcAft>
              <a:buClr>
                <a:schemeClr val="tx1"/>
              </a:buClr>
              <a:buSzPct val="70000"/>
              <a:buFont typeface="Arial" pitchFamily="34" charset="0"/>
              <a:buChar char="−"/>
              <a:defRPr sz="1400">
                <a:solidFill>
                  <a:srgbClr val="000000"/>
                </a:solidFill>
                <a:latin typeface="+mn-lt"/>
              </a:defRPr>
            </a:lvl5pPr>
            <a:lvl6pPr marL="16728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6pPr>
            <a:lvl7pPr marL="20157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7pPr>
            <a:lvl8pPr marL="23586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8pPr>
            <a:lvl9pPr marL="27015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9pPr>
          </a:lstStyle>
          <a:p>
            <a:pPr algn="ctr">
              <a:spcBef>
                <a:spcPct val="0"/>
              </a:spcBef>
              <a:buFont typeface="Arial" pitchFamily="34" charset="0"/>
              <a:buNone/>
            </a:pPr>
            <a:r>
              <a:rPr lang="en-US" sz="1500" b="1" kern="0" dirty="0" smtClean="0">
                <a:solidFill>
                  <a:srgbClr val="FB4E27"/>
                </a:solidFill>
                <a:latin typeface="+mj-lt"/>
              </a:rPr>
              <a:t>Cloud Connectivity</a:t>
            </a:r>
          </a:p>
          <a:p>
            <a:pPr marL="0" indent="0" algn="ctr">
              <a:spcBef>
                <a:spcPts val="675"/>
              </a:spcBef>
              <a:buFont typeface="Arial" pitchFamily="34" charset="0"/>
              <a:buNone/>
            </a:pPr>
            <a:r>
              <a:rPr lang="en-US" sz="1125" b="1" kern="0" dirty="0" smtClean="0">
                <a:solidFill>
                  <a:schemeClr val="tx1">
                    <a:lumMod val="65000"/>
                    <a:lumOff val="35000"/>
                  </a:schemeClr>
                </a:solidFill>
                <a:latin typeface="+mj-lt"/>
              </a:rPr>
              <a:t>For control when not at home</a:t>
            </a:r>
          </a:p>
          <a:p>
            <a:pPr marL="0" indent="0" algn="ctr">
              <a:lnSpc>
                <a:spcPct val="120000"/>
              </a:lnSpc>
              <a:spcBef>
                <a:spcPts val="638"/>
              </a:spcBef>
              <a:buFont typeface="Arial" pitchFamily="34" charset="0"/>
              <a:buNone/>
            </a:pPr>
            <a:r>
              <a:rPr lang="en-US" sz="1125" b="1" kern="0" dirty="0" smtClean="0">
                <a:solidFill>
                  <a:schemeClr val="tx1">
                    <a:lumMod val="65000"/>
                    <a:lumOff val="35000"/>
                  </a:schemeClr>
                </a:solidFill>
                <a:latin typeface="+mj-lt"/>
              </a:rPr>
              <a:t>When within the home, phone or tablet must go direct to gateway to eliminate latency of going to the cloud</a:t>
            </a:r>
          </a:p>
          <a:p>
            <a:pPr marL="0" indent="0" algn="ctr">
              <a:lnSpc>
                <a:spcPct val="120000"/>
              </a:lnSpc>
              <a:spcBef>
                <a:spcPts val="638"/>
              </a:spcBef>
              <a:buFont typeface="Arial" pitchFamily="34" charset="0"/>
              <a:buNone/>
            </a:pPr>
            <a:r>
              <a:rPr lang="en-US" sz="1125" b="1" kern="0" dirty="0" smtClean="0">
                <a:solidFill>
                  <a:schemeClr val="tx1">
                    <a:lumMod val="65000"/>
                    <a:lumOff val="35000"/>
                  </a:schemeClr>
                </a:solidFill>
                <a:latin typeface="+mj-lt"/>
              </a:rPr>
              <a:t>Has to be seamless to consumer </a:t>
            </a:r>
            <a:endParaRPr lang="en-US" sz="1125" b="1" kern="0" dirty="0">
              <a:solidFill>
                <a:schemeClr val="tx1">
                  <a:lumMod val="65000"/>
                  <a:lumOff val="35000"/>
                </a:schemeClr>
              </a:solidFill>
              <a:latin typeface="+mj-lt"/>
            </a:endParaRPr>
          </a:p>
        </p:txBody>
      </p:sp>
      <p:sp>
        <p:nvSpPr>
          <p:cNvPr id="20" name="Rectangle 5"/>
          <p:cNvSpPr>
            <a:spLocks/>
          </p:cNvSpPr>
          <p:nvPr/>
        </p:nvSpPr>
        <p:spPr bwMode="auto">
          <a:xfrm>
            <a:off x="3371653" y="4032846"/>
            <a:ext cx="2238375" cy="1238250"/>
          </a:xfrm>
          <a:prstGeom prst="rect">
            <a:avLst/>
          </a:prstGeom>
          <a:noFill/>
          <a:ln w="9525">
            <a:noFill/>
            <a:round/>
            <a:headEnd/>
            <a:tailEnd/>
          </a:ln>
        </p:spPr>
        <p:txBody>
          <a:bodyPr lIns="4763" tIns="4763" rIns="4763" bIns="4763"/>
          <a:lstStyle/>
          <a:p>
            <a:pPr algn="ctr">
              <a:spcBef>
                <a:spcPts val="450"/>
              </a:spcBef>
            </a:pPr>
            <a:r>
              <a:rPr lang="en-US" sz="1500" b="1" dirty="0">
                <a:solidFill>
                  <a:srgbClr val="FB4E27"/>
                </a:solidFill>
                <a:latin typeface="+mj-lt"/>
                <a:ea typeface="Gotham Medium" charset="0"/>
                <a:cs typeface="Gotham Medium" charset="0"/>
                <a:sym typeface="Gotham Medium" charset="0"/>
              </a:rPr>
              <a:t>Border Router</a:t>
            </a:r>
          </a:p>
          <a:p>
            <a:pPr algn="ctr">
              <a:spcBef>
                <a:spcPts val="675"/>
              </a:spcBef>
              <a:spcAft>
                <a:spcPts val="56"/>
              </a:spcAft>
              <a:buClr>
                <a:schemeClr val="tx1">
                  <a:lumMod val="85000"/>
                  <a:lumOff val="15000"/>
                </a:schemeClr>
              </a:buClr>
              <a:buSzPct val="80000"/>
            </a:pPr>
            <a:r>
              <a:rPr lang="en-US" sz="1125" b="1" dirty="0" smtClean="0">
                <a:solidFill>
                  <a:schemeClr val="tx1">
                    <a:lumMod val="65000"/>
                    <a:lumOff val="35000"/>
                  </a:schemeClr>
                </a:solidFill>
                <a:latin typeface="+mj-lt"/>
                <a:sym typeface="Gotham Medium" charset="0"/>
              </a:rPr>
              <a:t>Bridge from the Thread Network to Wi-Fi/Ethernet</a:t>
            </a:r>
          </a:p>
          <a:p>
            <a:pPr algn="ctr">
              <a:spcBef>
                <a:spcPts val="675"/>
              </a:spcBef>
              <a:spcAft>
                <a:spcPts val="56"/>
              </a:spcAft>
              <a:buClr>
                <a:schemeClr val="tx1">
                  <a:lumMod val="85000"/>
                  <a:lumOff val="15000"/>
                </a:schemeClr>
              </a:buClr>
              <a:buSzPct val="80000"/>
            </a:pPr>
            <a:r>
              <a:rPr lang="en-US" sz="1125" b="1" dirty="0" smtClean="0">
                <a:solidFill>
                  <a:schemeClr val="tx1">
                    <a:lumMod val="65000"/>
                    <a:lumOff val="35000"/>
                  </a:schemeClr>
                </a:solidFill>
                <a:latin typeface="+mj-lt"/>
                <a:sym typeface="Gotham Medium" charset="0"/>
              </a:rPr>
              <a:t>Forwards </a:t>
            </a:r>
            <a:r>
              <a:rPr lang="en-US" sz="1125" b="1" dirty="0">
                <a:solidFill>
                  <a:schemeClr val="tx1">
                    <a:lumMod val="65000"/>
                    <a:lumOff val="35000"/>
                  </a:schemeClr>
                </a:solidFill>
                <a:latin typeface="+mj-lt"/>
                <a:sym typeface="Gotham Medium" charset="0"/>
              </a:rPr>
              <a:t>data to cloud</a:t>
            </a:r>
          </a:p>
          <a:p>
            <a:pPr algn="ctr">
              <a:spcBef>
                <a:spcPts val="675"/>
              </a:spcBef>
              <a:spcAft>
                <a:spcPts val="56"/>
              </a:spcAft>
              <a:buClr>
                <a:schemeClr val="tx1">
                  <a:lumMod val="85000"/>
                  <a:lumOff val="15000"/>
                </a:schemeClr>
              </a:buClr>
              <a:buSzPct val="80000"/>
            </a:pPr>
            <a:r>
              <a:rPr lang="en-US" sz="1125" b="1" dirty="0" smtClean="0">
                <a:solidFill>
                  <a:schemeClr val="tx1">
                    <a:lumMod val="65000"/>
                    <a:lumOff val="35000"/>
                  </a:schemeClr>
                </a:solidFill>
                <a:latin typeface="+mj-lt"/>
                <a:sym typeface="Gotham Medium" charset="0"/>
              </a:rPr>
              <a:t>Provides Wi-Fi </a:t>
            </a:r>
            <a:r>
              <a:rPr lang="en-US" sz="1125" b="1" dirty="0">
                <a:solidFill>
                  <a:schemeClr val="tx1">
                    <a:lumMod val="65000"/>
                    <a:lumOff val="35000"/>
                  </a:schemeClr>
                </a:solidFill>
                <a:latin typeface="+mj-lt"/>
                <a:sym typeface="Gotham Medium" charset="0"/>
              </a:rPr>
              <a:t>connectivity to phone, tablet or other devices in the home network.</a:t>
            </a:r>
          </a:p>
        </p:txBody>
      </p:sp>
      <p:sp>
        <p:nvSpPr>
          <p:cNvPr id="21" name="Rectangle 5"/>
          <p:cNvSpPr>
            <a:spLocks/>
          </p:cNvSpPr>
          <p:nvPr/>
        </p:nvSpPr>
        <p:spPr bwMode="auto">
          <a:xfrm>
            <a:off x="5788538" y="4065389"/>
            <a:ext cx="2683074" cy="1238250"/>
          </a:xfrm>
          <a:prstGeom prst="rect">
            <a:avLst/>
          </a:prstGeom>
          <a:noFill/>
          <a:ln w="9525">
            <a:noFill/>
            <a:round/>
            <a:headEnd/>
            <a:tailEnd/>
          </a:ln>
        </p:spPr>
        <p:txBody>
          <a:bodyPr lIns="4763" tIns="4763" rIns="4763" bIns="4763"/>
          <a:lstStyle/>
          <a:p>
            <a:pPr algn="ctr">
              <a:spcBef>
                <a:spcPts val="450"/>
              </a:spcBef>
            </a:pPr>
            <a:r>
              <a:rPr lang="en-US" sz="1500" b="1" dirty="0">
                <a:solidFill>
                  <a:srgbClr val="FB4E27"/>
                </a:solidFill>
                <a:latin typeface="+mj-lt"/>
                <a:ea typeface="Gotham Medium" charset="0"/>
                <a:cs typeface="Gotham Medium" charset="0"/>
                <a:sym typeface="Gotham Medium" charset="0"/>
              </a:rPr>
              <a:t>Device Communication</a:t>
            </a:r>
          </a:p>
          <a:p>
            <a:pPr algn="ctr">
              <a:spcBef>
                <a:spcPts val="675"/>
              </a:spcBef>
              <a:spcAft>
                <a:spcPts val="56"/>
              </a:spcAft>
              <a:buClr>
                <a:schemeClr val="tx1">
                  <a:lumMod val="85000"/>
                  <a:lumOff val="15000"/>
                </a:schemeClr>
              </a:buClr>
              <a:buSzPct val="80000"/>
            </a:pPr>
            <a:r>
              <a:rPr lang="en-US" sz="1125" b="1" dirty="0" smtClean="0">
                <a:solidFill>
                  <a:schemeClr val="tx1">
                    <a:lumMod val="65000"/>
                    <a:lumOff val="35000"/>
                  </a:schemeClr>
                </a:solidFill>
                <a:latin typeface="+mj-lt"/>
                <a:sym typeface="Gotham Medium" charset="0"/>
              </a:rPr>
              <a:t>Device </a:t>
            </a:r>
            <a:r>
              <a:rPr lang="en-US" sz="1125" b="1" dirty="0">
                <a:solidFill>
                  <a:schemeClr val="tx1">
                    <a:lumMod val="65000"/>
                    <a:lumOff val="35000"/>
                  </a:schemeClr>
                </a:solidFill>
                <a:latin typeface="+mj-lt"/>
                <a:sym typeface="Gotham Medium" charset="0"/>
              </a:rPr>
              <a:t>to device communication within the Thread network for operations in the home</a:t>
            </a:r>
          </a:p>
        </p:txBody>
      </p:sp>
      <p:sp>
        <p:nvSpPr>
          <p:cNvPr id="3" name="TextBox 2"/>
          <p:cNvSpPr txBox="1"/>
          <p:nvPr/>
        </p:nvSpPr>
        <p:spPr>
          <a:xfrm>
            <a:off x="2172907" y="782722"/>
            <a:ext cx="4986651" cy="914400"/>
          </a:xfrm>
          <a:prstGeom prst="rect">
            <a:avLst/>
          </a:prstGeom>
          <a:noFill/>
        </p:spPr>
        <p:txBody>
          <a:bodyPr wrap="none" lIns="91440" tIns="45720" rIns="91440" rtlCol="0" anchor="t">
            <a:noAutofit/>
          </a:bodyPr>
          <a:lstStyle/>
          <a:p>
            <a:pPr marL="171450" indent="-171450">
              <a:lnSpc>
                <a:spcPct val="110000"/>
              </a:lnSpc>
              <a:spcBef>
                <a:spcPts val="938"/>
              </a:spcBef>
              <a:buFont typeface="Arial" panose="020B0604020202020204" pitchFamily="34" charset="0"/>
              <a:buChar char="•"/>
            </a:pPr>
            <a:r>
              <a:rPr lang="en-US" sz="1100" dirty="0">
                <a:solidFill>
                  <a:schemeClr val="tx1">
                    <a:lumMod val="65000"/>
                    <a:lumOff val="35000"/>
                  </a:schemeClr>
                </a:solidFill>
              </a:rPr>
              <a:t>Cloud Services can address devices from the </a:t>
            </a:r>
            <a:r>
              <a:rPr lang="en-US" sz="1100" dirty="0" smtClean="0">
                <a:solidFill>
                  <a:schemeClr val="tx1">
                    <a:lumMod val="65000"/>
                    <a:lumOff val="35000"/>
                  </a:schemeClr>
                </a:solidFill>
              </a:rPr>
              <a:t>Internet</a:t>
            </a:r>
          </a:p>
          <a:p>
            <a:pPr marL="171450" indent="-171450">
              <a:lnSpc>
                <a:spcPct val="110000"/>
              </a:lnSpc>
              <a:spcBef>
                <a:spcPts val="938"/>
              </a:spcBef>
              <a:buFont typeface="Arial" panose="020B0604020202020204" pitchFamily="34" charset="0"/>
              <a:buChar char="•"/>
            </a:pPr>
            <a:r>
              <a:rPr lang="en-US" sz="1100" dirty="0" smtClean="0">
                <a:solidFill>
                  <a:schemeClr val="tx1">
                    <a:lumMod val="65000"/>
                    <a:lumOff val="35000"/>
                  </a:schemeClr>
                </a:solidFill>
              </a:rPr>
              <a:t>Home Network can directly address devices through Border Routers</a:t>
            </a:r>
          </a:p>
          <a:p>
            <a:pPr marL="171450" indent="-171450">
              <a:lnSpc>
                <a:spcPct val="110000"/>
              </a:lnSpc>
              <a:spcBef>
                <a:spcPts val="938"/>
              </a:spcBef>
              <a:buFont typeface="Arial" panose="020B0604020202020204" pitchFamily="34" charset="0"/>
              <a:buChar char="•"/>
            </a:pPr>
            <a:r>
              <a:rPr lang="en-US" sz="1100" dirty="0" smtClean="0">
                <a:solidFill>
                  <a:schemeClr val="tx1">
                    <a:lumMod val="65000"/>
                    <a:lumOff val="35000"/>
                  </a:schemeClr>
                </a:solidFill>
              </a:rPr>
              <a:t>Devices </a:t>
            </a:r>
            <a:r>
              <a:rPr lang="en-US" sz="1100" dirty="0">
                <a:solidFill>
                  <a:schemeClr val="tx1">
                    <a:lumMod val="65000"/>
                    <a:lumOff val="35000"/>
                  </a:schemeClr>
                </a:solidFill>
              </a:rPr>
              <a:t>can address local devices on HAN or off network devices using normal IP addressing</a:t>
            </a:r>
          </a:p>
          <a:p>
            <a:pPr marL="0" indent="0">
              <a:lnSpc>
                <a:spcPct val="110000"/>
              </a:lnSpc>
              <a:spcBef>
                <a:spcPts val="938"/>
              </a:spcBef>
              <a:buNone/>
            </a:pPr>
            <a:endParaRPr lang="en-US" sz="1000" dirty="0">
              <a:solidFill>
                <a:schemeClr val="tx1">
                  <a:lumMod val="65000"/>
                  <a:lumOff val="35000"/>
                </a:schemeClr>
              </a:solidFill>
            </a:endParaRPr>
          </a:p>
        </p:txBody>
      </p:sp>
      <p:sp>
        <p:nvSpPr>
          <p:cNvPr id="22" name="Oval 21"/>
          <p:cNvSpPr/>
          <p:nvPr/>
        </p:nvSpPr>
        <p:spPr>
          <a:xfrm>
            <a:off x="224643" y="1670797"/>
            <a:ext cx="3997837" cy="1709043"/>
          </a:xfrm>
          <a:prstGeom prst="ellipse">
            <a:avLst/>
          </a:prstGeom>
          <a:noFill/>
          <a:ln>
            <a:solidFill>
              <a:srgbClr val="537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672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the Need for Secure, Connected </a:t>
            </a:r>
            <a:r>
              <a:rPr lang="en-US" dirty="0"/>
              <a:t>S</a:t>
            </a:r>
            <a:r>
              <a:rPr lang="en-US" dirty="0" smtClean="0"/>
              <a:t>olutions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24305" y="1090449"/>
            <a:ext cx="6358758" cy="4769068"/>
          </a:xfrm>
          <a:prstGeom prst="rect">
            <a:avLst/>
          </a:prstGeom>
        </p:spPr>
      </p:pic>
    </p:spTree>
    <p:extLst>
      <p:ext uri="{BB962C8B-B14F-4D97-AF65-F5344CB8AC3E}">
        <p14:creationId xmlns:p14="http://schemas.microsoft.com/office/powerpoint/2010/main" val="147502846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Thread from NXP?</a:t>
            </a:r>
            <a:endParaRPr lang="en-US" dirty="0"/>
          </a:p>
        </p:txBody>
      </p:sp>
    </p:spTree>
    <p:extLst>
      <p:ext uri="{BB962C8B-B14F-4D97-AF65-F5344CB8AC3E}">
        <p14:creationId xmlns:p14="http://schemas.microsoft.com/office/powerpoint/2010/main" val="10333860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NXP Thread Activity and Differentiation</a:t>
            </a:r>
            <a:endParaRPr lang="en-US" dirty="0"/>
          </a:p>
        </p:txBody>
      </p:sp>
      <p:sp>
        <p:nvSpPr>
          <p:cNvPr id="6" name="Text Placeholder 5"/>
          <p:cNvSpPr>
            <a:spLocks noGrp="1"/>
          </p:cNvSpPr>
          <p:nvPr>
            <p:ph type="body" sz="quarter" idx="10"/>
          </p:nvPr>
        </p:nvSpPr>
        <p:spPr>
          <a:xfrm>
            <a:off x="224643" y="825911"/>
            <a:ext cx="8747266" cy="5437238"/>
          </a:xfrm>
        </p:spPr>
        <p:txBody>
          <a:bodyPr>
            <a:normAutofit fontScale="92500" lnSpcReduction="10000"/>
          </a:bodyPr>
          <a:lstStyle/>
          <a:p>
            <a:r>
              <a:rPr lang="en-US" dirty="0" smtClean="0"/>
              <a:t>Thread Group Activity</a:t>
            </a:r>
          </a:p>
          <a:p>
            <a:pPr lvl="1"/>
            <a:r>
              <a:rPr lang="en-US" sz="1700" dirty="0"/>
              <a:t> </a:t>
            </a:r>
            <a:r>
              <a:rPr lang="en-US" sz="1700" dirty="0" smtClean="0"/>
              <a:t>Founding Member with Board Seat</a:t>
            </a:r>
          </a:p>
          <a:p>
            <a:pPr lvl="1"/>
            <a:r>
              <a:rPr lang="en-US" sz="1700" dirty="0"/>
              <a:t> </a:t>
            </a:r>
            <a:r>
              <a:rPr lang="en-US" sz="1700" dirty="0" smtClean="0"/>
              <a:t>Sujata Neidig – Chair of Marketing WG</a:t>
            </a:r>
          </a:p>
          <a:p>
            <a:pPr lvl="1"/>
            <a:r>
              <a:rPr lang="en-US" sz="1700" dirty="0"/>
              <a:t> </a:t>
            </a:r>
            <a:r>
              <a:rPr lang="en-US" sz="1700" dirty="0" smtClean="0"/>
              <a:t>Very active in Technical Working group developing standard</a:t>
            </a:r>
          </a:p>
          <a:p>
            <a:pPr lvl="1"/>
            <a:r>
              <a:rPr lang="en-US" sz="1700" dirty="0"/>
              <a:t> </a:t>
            </a:r>
            <a:r>
              <a:rPr lang="en-US" sz="1700" dirty="0" smtClean="0"/>
              <a:t>First approved test harness was NXP</a:t>
            </a:r>
          </a:p>
          <a:p>
            <a:pPr lvl="1"/>
            <a:r>
              <a:rPr lang="en-US" sz="1700" dirty="0"/>
              <a:t> </a:t>
            </a:r>
            <a:r>
              <a:rPr lang="en-US" sz="1700" dirty="0" smtClean="0"/>
              <a:t>All 49 Test cases supported in December, compared to 25 by SiLabs, 0 for ARM</a:t>
            </a:r>
          </a:p>
          <a:p>
            <a:pPr lvl="1"/>
            <a:endParaRPr lang="en-US" dirty="0"/>
          </a:p>
          <a:p>
            <a:r>
              <a:rPr lang="en-US" dirty="0" smtClean="0"/>
              <a:t>Thread Differentiation</a:t>
            </a:r>
          </a:p>
          <a:p>
            <a:pPr lvl="1"/>
            <a:r>
              <a:rPr lang="en-US" sz="1700" dirty="0" smtClean="0"/>
              <a:t> Deep 15.4 stack development expertise (10+ years)</a:t>
            </a:r>
          </a:p>
          <a:p>
            <a:pPr lvl="1"/>
            <a:r>
              <a:rPr lang="en-US" dirty="0" smtClean="0"/>
              <a:t> </a:t>
            </a:r>
            <a:r>
              <a:rPr lang="en-US" sz="1700" dirty="0" smtClean="0"/>
              <a:t>Flexibility in Silicon options (</a:t>
            </a:r>
            <a:r>
              <a:rPr lang="en-US" sz="1700" dirty="0" err="1" smtClean="0"/>
              <a:t>SoC</a:t>
            </a:r>
            <a:r>
              <a:rPr lang="en-US" sz="1700" dirty="0" smtClean="0"/>
              <a:t>, MCU + Transceiver, MPU + </a:t>
            </a:r>
            <a:r>
              <a:rPr lang="en-US" sz="1700" dirty="0" err="1" smtClean="0"/>
              <a:t>SoC</a:t>
            </a:r>
            <a:r>
              <a:rPr lang="en-US" sz="1700" dirty="0" smtClean="0"/>
              <a:t>)</a:t>
            </a:r>
          </a:p>
          <a:p>
            <a:pPr lvl="1"/>
            <a:r>
              <a:rPr lang="en-US" sz="1700" dirty="0" smtClean="0"/>
              <a:t> HAL (KSDK) with OS abstraction for maximum silicon and RTOS flexibility</a:t>
            </a:r>
            <a:endParaRPr lang="en-US" sz="1700" dirty="0"/>
          </a:p>
          <a:p>
            <a:pPr lvl="1"/>
            <a:r>
              <a:rPr lang="en-US" sz="1700" dirty="0" smtClean="0"/>
              <a:t> Options for MCU or Linux based Border Routers with single source driver integration    and support</a:t>
            </a:r>
          </a:p>
          <a:p>
            <a:pPr lvl="1"/>
            <a:r>
              <a:rPr lang="en-US" sz="1700" dirty="0"/>
              <a:t> </a:t>
            </a:r>
            <a:r>
              <a:rPr lang="en-US" sz="1700" dirty="0" smtClean="0"/>
              <a:t>Focus </a:t>
            </a:r>
            <a:r>
              <a:rPr lang="en-US" sz="1700" dirty="0"/>
              <a:t>on Security Features in MPU/MCUs – hardware crypto and Tamper</a:t>
            </a:r>
          </a:p>
          <a:p>
            <a:pPr lvl="1"/>
            <a:r>
              <a:rPr lang="en-US" sz="1700" dirty="0" smtClean="0"/>
              <a:t> Thread + BLE option with KW41Zx</a:t>
            </a:r>
          </a:p>
          <a:p>
            <a:pPr lvl="1"/>
            <a:r>
              <a:rPr lang="en-US" sz="1700" dirty="0"/>
              <a:t> </a:t>
            </a:r>
            <a:r>
              <a:rPr lang="en-US" sz="1700" dirty="0" smtClean="0"/>
              <a:t>Will fully support Thread 2.0 – Thread over sub-GHz KW01 demonstrated June ‘15</a:t>
            </a:r>
          </a:p>
          <a:p>
            <a:pPr lvl="1"/>
            <a:r>
              <a:rPr lang="en-US" sz="1700" dirty="0"/>
              <a:t> </a:t>
            </a:r>
            <a:r>
              <a:rPr lang="en-US" sz="1700" dirty="0" smtClean="0"/>
              <a:t>MPU/MCU Border Router Dev Kits – 2 months from start to prototype with desired ODM</a:t>
            </a:r>
          </a:p>
          <a:p>
            <a:pPr lvl="1"/>
            <a:r>
              <a:rPr lang="en-US" sz="1700" dirty="0"/>
              <a:t> </a:t>
            </a:r>
            <a:r>
              <a:rPr lang="en-US" sz="1700" dirty="0" smtClean="0"/>
              <a:t>NFC Commissioning (by May ’16)</a:t>
            </a:r>
          </a:p>
        </p:txBody>
      </p:sp>
    </p:spTree>
    <p:extLst>
      <p:ext uri="{BB962C8B-B14F-4D97-AF65-F5344CB8AC3E}">
        <p14:creationId xmlns:p14="http://schemas.microsoft.com/office/powerpoint/2010/main" val="6949959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3529" y="1790700"/>
            <a:ext cx="6047774" cy="977900"/>
          </a:xfrm>
        </p:spPr>
        <p:txBody>
          <a:bodyPr/>
          <a:lstStyle/>
          <a:p>
            <a:r>
              <a:rPr lang="en-US" dirty="0" smtClean="0"/>
              <a:t>NXP Thread Hardware Options</a:t>
            </a:r>
            <a:endParaRPr lang="en-US"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49235" y="1535172"/>
            <a:ext cx="2512142" cy="3711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 name="Group 44"/>
          <p:cNvGrpSpPr>
            <a:grpSpLocks/>
          </p:cNvGrpSpPr>
          <p:nvPr/>
        </p:nvGrpSpPr>
        <p:grpSpPr bwMode="auto">
          <a:xfrm>
            <a:off x="843349" y="1459440"/>
            <a:ext cx="6068336" cy="3786824"/>
            <a:chOff x="303639" y="1026358"/>
            <a:chExt cx="8092046" cy="2144349"/>
          </a:xfrm>
        </p:grpSpPr>
        <p:cxnSp>
          <p:nvCxnSpPr>
            <p:cNvPr id="12" name="Straight Arrow Connector 11"/>
            <p:cNvCxnSpPr/>
            <p:nvPr/>
          </p:nvCxnSpPr>
          <p:spPr>
            <a:xfrm>
              <a:off x="303639" y="3170706"/>
              <a:ext cx="8092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03639" y="1026358"/>
              <a:ext cx="9328" cy="2144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flipV="1">
            <a:off x="3363911" y="1539341"/>
            <a:ext cx="0" cy="370332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955116" y="1539341"/>
            <a:ext cx="0" cy="370332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61377" y="5275557"/>
            <a:ext cx="1593739" cy="219291"/>
          </a:xfrm>
          <a:prstGeom prst="rect">
            <a:avLst/>
          </a:prstGeom>
          <a:noFill/>
        </p:spPr>
        <p:txBody>
          <a:bodyPr wrap="square" rtlCol="0">
            <a:spAutoFit/>
          </a:bodyPr>
          <a:lstStyle/>
          <a:p>
            <a:pPr algn="ctr"/>
            <a:r>
              <a:rPr lang="en-US" sz="825" b="1" dirty="0">
                <a:solidFill>
                  <a:prstClr val="black"/>
                </a:solidFill>
                <a:latin typeface="Calibri" panose="020F0502020204030204" pitchFamily="34" charset="0"/>
                <a:ea typeface="ＭＳ Ｐゴシック" pitchFamily="50" charset="-128"/>
              </a:rPr>
              <a:t>1H</a:t>
            </a:r>
            <a:endParaRPr lang="en-US" sz="1500" b="1" dirty="0">
              <a:solidFill>
                <a:prstClr val="black"/>
              </a:solidFill>
              <a:latin typeface="Calibri" panose="020F0502020204030204" pitchFamily="34" charset="0"/>
              <a:ea typeface="ＭＳ Ｐゴシック" pitchFamily="50" charset="-128"/>
            </a:endParaRPr>
          </a:p>
        </p:txBody>
      </p:sp>
      <p:sp>
        <p:nvSpPr>
          <p:cNvPr id="26" name="TextBox 25"/>
          <p:cNvSpPr txBox="1"/>
          <p:nvPr/>
        </p:nvSpPr>
        <p:spPr>
          <a:xfrm>
            <a:off x="4955116" y="5275557"/>
            <a:ext cx="1680503" cy="219291"/>
          </a:xfrm>
          <a:prstGeom prst="rect">
            <a:avLst/>
          </a:prstGeom>
          <a:noFill/>
        </p:spPr>
        <p:txBody>
          <a:bodyPr wrap="square" rtlCol="0">
            <a:spAutoFit/>
          </a:bodyPr>
          <a:lstStyle/>
          <a:p>
            <a:pPr algn="ctr"/>
            <a:r>
              <a:rPr lang="en-US" sz="825" b="1" dirty="0">
                <a:solidFill>
                  <a:prstClr val="black"/>
                </a:solidFill>
                <a:latin typeface="Calibri" panose="020F0502020204030204" pitchFamily="34" charset="0"/>
                <a:ea typeface="ＭＳ Ｐゴシック" pitchFamily="50" charset="-128"/>
              </a:rPr>
              <a:t>2H</a:t>
            </a:r>
            <a:endParaRPr lang="en-US" sz="1500" b="1" dirty="0">
              <a:solidFill>
                <a:prstClr val="black"/>
              </a:solidFill>
              <a:latin typeface="Calibri" panose="020F0502020204030204" pitchFamily="34" charset="0"/>
              <a:ea typeface="ＭＳ Ｐゴシック" pitchFamily="50" charset="-128"/>
            </a:endParaRPr>
          </a:p>
        </p:txBody>
      </p:sp>
      <p:sp>
        <p:nvSpPr>
          <p:cNvPr id="62" name="AutoShape 43"/>
          <p:cNvSpPr>
            <a:spLocks noChangeArrowheads="1"/>
          </p:cNvSpPr>
          <p:nvPr/>
        </p:nvSpPr>
        <p:spPr bwMode="auto">
          <a:xfrm>
            <a:off x="974167" y="3659051"/>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KW21D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256kB/32kB</a:t>
            </a:r>
          </a:p>
        </p:txBody>
      </p:sp>
      <p:sp>
        <p:nvSpPr>
          <p:cNvPr id="145" name="AutoShape 43"/>
          <p:cNvSpPr>
            <a:spLocks noChangeArrowheads="1"/>
          </p:cNvSpPr>
          <p:nvPr/>
        </p:nvSpPr>
        <p:spPr bwMode="auto">
          <a:xfrm>
            <a:off x="974167" y="3254207"/>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KW21D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512kB/64kB</a:t>
            </a:r>
          </a:p>
        </p:txBody>
      </p:sp>
      <p:sp>
        <p:nvSpPr>
          <p:cNvPr id="155" name="AutoShape 43"/>
          <p:cNvSpPr>
            <a:spLocks noChangeArrowheads="1"/>
          </p:cNvSpPr>
          <p:nvPr/>
        </p:nvSpPr>
        <p:spPr bwMode="auto">
          <a:xfrm>
            <a:off x="974167" y="2857069"/>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KW22D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512kB/64kB</a:t>
            </a:r>
          </a:p>
        </p:txBody>
      </p:sp>
      <p:sp>
        <p:nvSpPr>
          <p:cNvPr id="160" name="AutoShape 43"/>
          <p:cNvSpPr>
            <a:spLocks noChangeArrowheads="1"/>
          </p:cNvSpPr>
          <p:nvPr/>
        </p:nvSpPr>
        <p:spPr bwMode="auto">
          <a:xfrm>
            <a:off x="974167" y="2452226"/>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KW22D</a:t>
            </a:r>
          </a:p>
          <a:p>
            <a:pPr algn="ctr"/>
            <a:r>
              <a:rPr lang="en-US" sz="675" dirty="0">
                <a:solidFill>
                  <a:prstClr val="black"/>
                </a:solidFill>
                <a:latin typeface="Calibri" panose="020F0502020204030204" pitchFamily="34" charset="0"/>
              </a:rPr>
              <a:t>CM4 50MHz</a:t>
            </a:r>
          </a:p>
          <a:p>
            <a:pPr algn="ctr"/>
            <a:r>
              <a:rPr lang="en-US" sz="675" dirty="0">
                <a:solidFill>
                  <a:prstClr val="black"/>
                </a:solidFill>
                <a:latin typeface="Calibri" panose="020F0502020204030204" pitchFamily="34" charset="0"/>
              </a:rPr>
              <a:t>512kB/64kB</a:t>
            </a:r>
          </a:p>
        </p:txBody>
      </p:sp>
      <p:sp>
        <p:nvSpPr>
          <p:cNvPr id="98" name="Rectangle 37"/>
          <p:cNvSpPr>
            <a:spLocks noChangeArrowheads="1"/>
          </p:cNvSpPr>
          <p:nvPr/>
        </p:nvSpPr>
        <p:spPr bwMode="auto">
          <a:xfrm>
            <a:off x="8202606" y="3409854"/>
            <a:ext cx="571500" cy="171450"/>
          </a:xfrm>
          <a:prstGeom prst="rect">
            <a:avLst/>
          </a:prstGeom>
          <a:solidFill>
            <a:schemeClr val="bg1"/>
          </a:solidFill>
          <a:ln w="9525">
            <a:solidFill>
              <a:schemeClr val="tx1"/>
            </a:solidFill>
            <a:miter lim="800000"/>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Production</a:t>
            </a:r>
          </a:p>
        </p:txBody>
      </p:sp>
      <p:sp>
        <p:nvSpPr>
          <p:cNvPr id="99" name="AutoShape 38"/>
          <p:cNvSpPr>
            <a:spLocks noChangeArrowheads="1"/>
          </p:cNvSpPr>
          <p:nvPr/>
        </p:nvSpPr>
        <p:spPr bwMode="auto">
          <a:xfrm>
            <a:off x="8202606" y="2640710"/>
            <a:ext cx="571500" cy="171450"/>
          </a:xfrm>
          <a:prstGeom prst="roundRect">
            <a:avLst>
              <a:gd name="adj" fmla="val 50000"/>
            </a:avLst>
          </a:prstGeom>
          <a:solidFill>
            <a:schemeClr val="bg1"/>
          </a:solidFill>
          <a:ln w="9525">
            <a:solidFill>
              <a:schemeClr val="tx1"/>
            </a:solidFill>
            <a:round/>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Concept</a:t>
            </a:r>
          </a:p>
        </p:txBody>
      </p:sp>
      <p:sp>
        <p:nvSpPr>
          <p:cNvPr id="100" name="AutoShape 42"/>
          <p:cNvSpPr>
            <a:spLocks noChangeArrowheads="1"/>
          </p:cNvSpPr>
          <p:nvPr/>
        </p:nvSpPr>
        <p:spPr bwMode="auto">
          <a:xfrm>
            <a:off x="8174031" y="2896696"/>
            <a:ext cx="628650" cy="173831"/>
          </a:xfrm>
          <a:prstGeom prst="octagon">
            <a:avLst>
              <a:gd name="adj" fmla="val 50000"/>
            </a:avLst>
          </a:prstGeom>
          <a:solidFill>
            <a:schemeClr val="bg1"/>
          </a:solidFill>
          <a:ln w="9525">
            <a:solidFill>
              <a:schemeClr val="tx1"/>
            </a:solidFill>
            <a:miter lim="800000"/>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Planning</a:t>
            </a:r>
          </a:p>
        </p:txBody>
      </p:sp>
      <p:sp>
        <p:nvSpPr>
          <p:cNvPr id="101" name="AutoShape 43"/>
          <p:cNvSpPr>
            <a:spLocks noChangeArrowheads="1"/>
          </p:cNvSpPr>
          <p:nvPr/>
        </p:nvSpPr>
        <p:spPr bwMode="auto">
          <a:xfrm>
            <a:off x="8174031" y="3155061"/>
            <a:ext cx="628650" cy="169069"/>
          </a:xfrm>
          <a:prstGeom prst="parallelogram">
            <a:avLst>
              <a:gd name="adj" fmla="val 24995"/>
            </a:avLst>
          </a:prstGeom>
          <a:solidFill>
            <a:schemeClr val="bg1"/>
          </a:solidFill>
          <a:ln w="9525">
            <a:solidFill>
              <a:schemeClr val="tx1"/>
            </a:solidFill>
            <a:miter lim="800000"/>
            <a:headEnd/>
            <a:tailEnd/>
          </a:ln>
        </p:spPr>
        <p:txBody>
          <a:bodyPr wrap="none" anchor="ctr"/>
          <a:lstStyle/>
          <a:p>
            <a:pPr algn="ctr"/>
            <a:r>
              <a:rPr lang="en-US" sz="675" dirty="0">
                <a:solidFill>
                  <a:prstClr val="black"/>
                </a:solidFill>
                <a:latin typeface="Calibri" panose="020F0502020204030204" pitchFamily="34" charset="0"/>
                <a:ea typeface="ＭＳ Ｐゴシック" pitchFamily="50" charset="-128"/>
              </a:rPr>
              <a:t>Execution</a:t>
            </a:r>
          </a:p>
        </p:txBody>
      </p:sp>
      <p:sp>
        <p:nvSpPr>
          <p:cNvPr id="102" name="TextBox 101"/>
          <p:cNvSpPr txBox="1"/>
          <p:nvPr/>
        </p:nvSpPr>
        <p:spPr>
          <a:xfrm>
            <a:off x="4268581" y="5466576"/>
            <a:ext cx="1395524" cy="346243"/>
          </a:xfrm>
          <a:prstGeom prst="rect">
            <a:avLst/>
          </a:prstGeom>
          <a:noFill/>
        </p:spPr>
        <p:txBody>
          <a:bodyPr wrap="square" lIns="68573" tIns="34287" rIns="68573" bIns="34287" rtlCol="0">
            <a:spAutoFit/>
          </a:bodyPr>
          <a:lstStyle/>
          <a:p>
            <a:pPr algn="ctr"/>
            <a:r>
              <a:rPr lang="en-GB" b="1" dirty="0" smtClean="0">
                <a:solidFill>
                  <a:prstClr val="black"/>
                </a:solidFill>
                <a:latin typeface="Calibri" panose="020F0502020204030204" pitchFamily="34" charset="0"/>
                <a:ea typeface="ＭＳ Ｐゴシック" pitchFamily="50" charset="-128"/>
              </a:rPr>
              <a:t>2016</a:t>
            </a:r>
            <a:endParaRPr lang="en-GB" b="1" dirty="0">
              <a:solidFill>
                <a:prstClr val="black"/>
              </a:solidFill>
              <a:latin typeface="Calibri" panose="020F0502020204030204" pitchFamily="34" charset="0"/>
              <a:ea typeface="ＭＳ Ｐゴシック" pitchFamily="50" charset="-128"/>
            </a:endParaRPr>
          </a:p>
        </p:txBody>
      </p:sp>
      <p:sp>
        <p:nvSpPr>
          <p:cNvPr id="107" name="TextBox 106"/>
          <p:cNvSpPr txBox="1"/>
          <p:nvPr/>
        </p:nvSpPr>
        <p:spPr>
          <a:xfrm>
            <a:off x="1411235" y="5258247"/>
            <a:ext cx="1723007" cy="230826"/>
          </a:xfrm>
          <a:prstGeom prst="rect">
            <a:avLst/>
          </a:prstGeom>
          <a:noFill/>
        </p:spPr>
        <p:txBody>
          <a:bodyPr wrap="square" lIns="68573" tIns="34287" rIns="68573" bIns="34287" rtlCol="0">
            <a:spAutoFit/>
          </a:bodyPr>
          <a:lstStyle/>
          <a:p>
            <a:pPr algn="ctr"/>
            <a:r>
              <a:rPr lang="en-GB" sz="1050" b="1" dirty="0" smtClean="0">
                <a:solidFill>
                  <a:prstClr val="black"/>
                </a:solidFill>
                <a:latin typeface="Calibri" panose="020F0502020204030204" pitchFamily="34" charset="0"/>
                <a:ea typeface="ＭＳ Ｐゴシック" pitchFamily="50" charset="-128"/>
              </a:rPr>
              <a:t>Full Production</a:t>
            </a:r>
            <a:endParaRPr lang="en-GB" sz="1050" b="1" dirty="0">
              <a:solidFill>
                <a:prstClr val="black"/>
              </a:solidFill>
              <a:latin typeface="Calibri" panose="020F0502020204030204" pitchFamily="34" charset="0"/>
              <a:ea typeface="ＭＳ Ｐゴシック" pitchFamily="50" charset="-128"/>
            </a:endParaRPr>
          </a:p>
        </p:txBody>
      </p:sp>
      <p:sp>
        <p:nvSpPr>
          <p:cNvPr id="52" name="AutoShape 43"/>
          <p:cNvSpPr>
            <a:spLocks noChangeArrowheads="1"/>
          </p:cNvSpPr>
          <p:nvPr/>
        </p:nvSpPr>
        <p:spPr bwMode="auto">
          <a:xfrm>
            <a:off x="4590124" y="3586649"/>
            <a:ext cx="1076475" cy="361414"/>
          </a:xfrm>
          <a:prstGeom prst="flowChartInputOutpu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KW21Z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Up to 512kB/128kB</a:t>
            </a:r>
          </a:p>
        </p:txBody>
      </p:sp>
      <p:sp>
        <p:nvSpPr>
          <p:cNvPr id="54" name="TextBox 53"/>
          <p:cNvSpPr txBox="1"/>
          <p:nvPr/>
        </p:nvSpPr>
        <p:spPr>
          <a:xfrm rot="16200000">
            <a:off x="-100906" y="2326008"/>
            <a:ext cx="1750723" cy="230826"/>
          </a:xfrm>
          <a:prstGeom prst="rect">
            <a:avLst/>
          </a:prstGeom>
          <a:noFill/>
        </p:spPr>
        <p:txBody>
          <a:bodyPr wrap="square" lIns="68573" tIns="34287" rIns="68573" bIns="34287" rtlCol="0">
            <a:spAutoFit/>
          </a:bodyPr>
          <a:lstStyle/>
          <a:p>
            <a:pPr algn="ctr"/>
            <a:r>
              <a:rPr lang="en-GB" sz="1050" b="1" dirty="0">
                <a:solidFill>
                  <a:prstClr val="black"/>
                </a:solidFill>
                <a:latin typeface="Calibri" panose="020F0502020204030204" pitchFamily="34" charset="0"/>
                <a:cs typeface="Calibri" pitchFamily="34" charset="0"/>
              </a:rPr>
              <a:t>Performance, Integration</a:t>
            </a:r>
          </a:p>
        </p:txBody>
      </p:sp>
      <p:sp>
        <p:nvSpPr>
          <p:cNvPr id="61" name="AutoShape 43"/>
          <p:cNvSpPr>
            <a:spLocks noChangeArrowheads="1"/>
          </p:cNvSpPr>
          <p:nvPr/>
        </p:nvSpPr>
        <p:spPr bwMode="auto">
          <a:xfrm>
            <a:off x="2515021" y="4534095"/>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KW20Z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160kB/20kB</a:t>
            </a:r>
          </a:p>
        </p:txBody>
      </p:sp>
      <p:sp>
        <p:nvSpPr>
          <p:cNvPr id="63" name="AutoShape 43"/>
          <p:cNvSpPr>
            <a:spLocks noChangeArrowheads="1"/>
          </p:cNvSpPr>
          <p:nvPr/>
        </p:nvSpPr>
        <p:spPr bwMode="auto">
          <a:xfrm>
            <a:off x="2515021" y="4136615"/>
            <a:ext cx="685800" cy="361414"/>
          </a:xfrm>
          <a:prstGeom prst="rect">
            <a:avLst/>
          </a:prstGeom>
          <a:solidFill>
            <a:schemeClr val="accent1">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KW30Z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160kB/20kB</a:t>
            </a:r>
          </a:p>
        </p:txBody>
      </p:sp>
      <p:sp>
        <p:nvSpPr>
          <p:cNvPr id="64" name="AutoShape 43"/>
          <p:cNvSpPr>
            <a:spLocks noChangeArrowheads="1"/>
          </p:cNvSpPr>
          <p:nvPr/>
        </p:nvSpPr>
        <p:spPr bwMode="auto">
          <a:xfrm>
            <a:off x="2521442" y="3739136"/>
            <a:ext cx="685800" cy="361414"/>
          </a:xfrm>
          <a:prstGeom prst="rect">
            <a:avLst/>
          </a:prstGeom>
          <a:solidFill>
            <a:schemeClr val="bg2">
              <a:lumMod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KW40Z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160kB/20kB</a:t>
            </a:r>
          </a:p>
        </p:txBody>
      </p:sp>
      <p:sp>
        <p:nvSpPr>
          <p:cNvPr id="67" name="AutoShape 43"/>
          <p:cNvSpPr>
            <a:spLocks noChangeArrowheads="1"/>
          </p:cNvSpPr>
          <p:nvPr/>
        </p:nvSpPr>
        <p:spPr bwMode="auto">
          <a:xfrm>
            <a:off x="4592352" y="2768570"/>
            <a:ext cx="1071753" cy="361414"/>
          </a:xfrm>
          <a:prstGeom prst="flowChartInputOutput">
            <a:avLst/>
          </a:prstGeom>
          <a:solidFill>
            <a:schemeClr val="bg2">
              <a:lumMod val="9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KW41Z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Up to 512kB/128kB</a:t>
            </a:r>
          </a:p>
        </p:txBody>
      </p:sp>
      <p:sp>
        <p:nvSpPr>
          <p:cNvPr id="68" name="AutoShape 43"/>
          <p:cNvSpPr>
            <a:spLocks noChangeArrowheads="1"/>
          </p:cNvSpPr>
          <p:nvPr/>
        </p:nvSpPr>
        <p:spPr bwMode="auto">
          <a:xfrm>
            <a:off x="4590124" y="3175683"/>
            <a:ext cx="1076475" cy="361414"/>
          </a:xfrm>
          <a:prstGeom prst="flowChartInputOutput">
            <a:avLst/>
          </a:prstGeom>
          <a:solidFill>
            <a:schemeClr val="accent1">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KW31Z</a:t>
            </a:r>
          </a:p>
          <a:p>
            <a:pPr algn="ctr"/>
            <a:r>
              <a:rPr lang="en-US" sz="675" dirty="0">
                <a:solidFill>
                  <a:prstClr val="black"/>
                </a:solidFill>
                <a:latin typeface="Calibri" panose="020F0502020204030204" pitchFamily="34" charset="0"/>
              </a:rPr>
              <a:t>CM0+ 48MHz</a:t>
            </a:r>
          </a:p>
          <a:p>
            <a:pPr algn="ctr"/>
            <a:r>
              <a:rPr lang="en-US" sz="675" dirty="0">
                <a:solidFill>
                  <a:prstClr val="black"/>
                </a:solidFill>
                <a:latin typeface="Calibri" panose="020F0502020204030204" pitchFamily="34" charset="0"/>
              </a:rPr>
              <a:t>Up to 512kB/128kB</a:t>
            </a:r>
          </a:p>
        </p:txBody>
      </p:sp>
      <p:sp>
        <p:nvSpPr>
          <p:cNvPr id="43" name="Title 1"/>
          <p:cNvSpPr>
            <a:spLocks noGrp="1"/>
          </p:cNvSpPr>
          <p:nvPr>
            <p:ph type="title"/>
          </p:nvPr>
        </p:nvSpPr>
        <p:spPr/>
        <p:txBody>
          <a:bodyPr/>
          <a:lstStyle/>
          <a:p>
            <a:pPr>
              <a:defRPr/>
            </a:pPr>
            <a:r>
              <a:rPr lang="en-US" dirty="0"/>
              <a:t>Kinetis 2.4GHz Wireless Connectivity Portfolio</a:t>
            </a:r>
          </a:p>
        </p:txBody>
      </p:sp>
      <p:sp>
        <p:nvSpPr>
          <p:cNvPr id="44" name="AutoShape 43"/>
          <p:cNvSpPr>
            <a:spLocks noChangeArrowheads="1"/>
          </p:cNvSpPr>
          <p:nvPr/>
        </p:nvSpPr>
        <p:spPr bwMode="auto">
          <a:xfrm>
            <a:off x="1472023" y="4816997"/>
            <a:ext cx="685800" cy="361414"/>
          </a:xfrm>
          <a:prstGeom prst="rect">
            <a:avLst/>
          </a:prstGeom>
          <a:solidFill>
            <a:schemeClr val="accent6">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pPr algn="ctr"/>
            <a:r>
              <a:rPr lang="en-US" sz="675" b="1" dirty="0">
                <a:solidFill>
                  <a:prstClr val="black"/>
                </a:solidFill>
                <a:latin typeface="Calibri" panose="020F0502020204030204" pitchFamily="34" charset="0"/>
              </a:rPr>
              <a:t>MCR20A</a:t>
            </a:r>
          </a:p>
          <a:p>
            <a:pPr algn="ctr"/>
            <a:r>
              <a:rPr lang="en-US" sz="675" dirty="0">
                <a:solidFill>
                  <a:prstClr val="black"/>
                </a:solidFill>
                <a:latin typeface="Calibri" panose="020F0502020204030204" pitchFamily="34" charset="0"/>
              </a:rPr>
              <a:t>802.15.4</a:t>
            </a:r>
          </a:p>
          <a:p>
            <a:pPr algn="ctr"/>
            <a:r>
              <a:rPr lang="en-US" sz="675" dirty="0">
                <a:solidFill>
                  <a:prstClr val="black"/>
                </a:solidFill>
                <a:latin typeface="Calibri" panose="020F0502020204030204" pitchFamily="34" charset="0"/>
              </a:rPr>
              <a:t>Transceiver</a:t>
            </a:r>
          </a:p>
        </p:txBody>
      </p:sp>
      <p:cxnSp>
        <p:nvCxnSpPr>
          <p:cNvPr id="36" name="Straight Connector 35"/>
          <p:cNvCxnSpPr/>
          <p:nvPr/>
        </p:nvCxnSpPr>
        <p:spPr>
          <a:xfrm flipV="1">
            <a:off x="6635619" y="1539341"/>
            <a:ext cx="0" cy="370332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155223" y="4097705"/>
            <a:ext cx="674021" cy="300082"/>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a:spAutoFit/>
          </a:bodyPr>
          <a:lstStyle/>
          <a:p>
            <a:pPr algn="ctr">
              <a:spcBef>
                <a:spcPct val="3000"/>
              </a:spcBef>
              <a:spcAft>
                <a:spcPct val="3000"/>
              </a:spcAft>
              <a:buClr>
                <a:prstClr val="black"/>
              </a:buClr>
              <a:buSzPct val="80000"/>
              <a:defRPr/>
            </a:pPr>
            <a:r>
              <a:rPr lang="en-US" sz="675" dirty="0">
                <a:solidFill>
                  <a:prstClr val="black"/>
                </a:solidFill>
                <a:latin typeface="Calibri" panose="020F0502020204030204" pitchFamily="34" charset="0"/>
              </a:rPr>
              <a:t>BLE &amp; 802.15.4</a:t>
            </a:r>
          </a:p>
        </p:txBody>
      </p:sp>
      <p:sp>
        <p:nvSpPr>
          <p:cNvPr id="41" name="Rectangle 40"/>
          <p:cNvSpPr/>
          <p:nvPr/>
        </p:nvSpPr>
        <p:spPr>
          <a:xfrm>
            <a:off x="8155223" y="4353040"/>
            <a:ext cx="674021" cy="196208"/>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algn="ctr">
              <a:spcBef>
                <a:spcPct val="3000"/>
              </a:spcBef>
              <a:spcAft>
                <a:spcPct val="3000"/>
              </a:spcAft>
              <a:buClr>
                <a:prstClr val="black"/>
              </a:buClr>
              <a:buSzPct val="80000"/>
              <a:defRPr/>
            </a:pPr>
            <a:r>
              <a:rPr lang="en-US" sz="675" dirty="0">
                <a:solidFill>
                  <a:prstClr val="black"/>
                </a:solidFill>
                <a:latin typeface="Calibri" panose="020F0502020204030204" pitchFamily="34" charset="0"/>
              </a:rPr>
              <a:t>BLE</a:t>
            </a:r>
          </a:p>
        </p:txBody>
      </p:sp>
      <p:sp>
        <p:nvSpPr>
          <p:cNvPr id="4" name="Rectangle 3"/>
          <p:cNvSpPr/>
          <p:nvPr/>
        </p:nvSpPr>
        <p:spPr>
          <a:xfrm>
            <a:off x="8155222" y="4608374"/>
            <a:ext cx="674021" cy="196208"/>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pPr algn="ctr">
              <a:spcBef>
                <a:spcPct val="3000"/>
              </a:spcBef>
              <a:spcAft>
                <a:spcPct val="3000"/>
              </a:spcAft>
              <a:buClr>
                <a:prstClr val="black"/>
              </a:buClr>
              <a:buSzPct val="80000"/>
              <a:defRPr/>
            </a:pPr>
            <a:r>
              <a:rPr lang="en-US" sz="675" dirty="0">
                <a:solidFill>
                  <a:prstClr val="black"/>
                </a:solidFill>
                <a:latin typeface="Calibri" panose="020F0502020204030204" pitchFamily="34" charset="0"/>
              </a:rPr>
              <a:t>802.15.4</a:t>
            </a:r>
          </a:p>
        </p:txBody>
      </p:sp>
      <p:sp>
        <p:nvSpPr>
          <p:cNvPr id="6" name="TextBox 5"/>
          <p:cNvSpPr txBox="1"/>
          <p:nvPr/>
        </p:nvSpPr>
        <p:spPr>
          <a:xfrm>
            <a:off x="8151539" y="3805773"/>
            <a:ext cx="685800" cy="213766"/>
          </a:xfrm>
          <a:prstGeom prst="rect">
            <a:avLst/>
          </a:prstGeom>
          <a:noFill/>
        </p:spPr>
        <p:txBody>
          <a:bodyPr wrap="none" lIns="68580" tIns="34290" rIns="68580" rtlCol="0" anchor="t">
            <a:noAutofit/>
          </a:bodyPr>
          <a:lstStyle/>
          <a:p>
            <a:pPr algn="ctr"/>
            <a:r>
              <a:rPr lang="en-US" sz="675" b="1" dirty="0">
                <a:solidFill>
                  <a:srgbClr val="6A747D">
                    <a:lumMod val="50000"/>
                  </a:srgbClr>
                </a:solidFill>
                <a:latin typeface="Calibri" panose="020F0502020204030204" pitchFamily="34" charset="0"/>
              </a:rPr>
              <a:t>Wireless </a:t>
            </a:r>
          </a:p>
          <a:p>
            <a:pPr algn="ctr"/>
            <a:r>
              <a:rPr lang="en-US" sz="675" b="1" dirty="0">
                <a:solidFill>
                  <a:srgbClr val="6A747D">
                    <a:lumMod val="50000"/>
                  </a:srgbClr>
                </a:solidFill>
                <a:latin typeface="Calibri" panose="020F0502020204030204" pitchFamily="34" charset="0"/>
              </a:rPr>
              <a:t>Transceiver</a:t>
            </a:r>
          </a:p>
        </p:txBody>
      </p:sp>
      <p:sp>
        <p:nvSpPr>
          <p:cNvPr id="45" name="TextBox 44"/>
          <p:cNvSpPr txBox="1"/>
          <p:nvPr/>
        </p:nvSpPr>
        <p:spPr>
          <a:xfrm>
            <a:off x="8140837" y="2272538"/>
            <a:ext cx="685800" cy="213766"/>
          </a:xfrm>
          <a:prstGeom prst="rect">
            <a:avLst/>
          </a:prstGeom>
          <a:noFill/>
        </p:spPr>
        <p:txBody>
          <a:bodyPr wrap="none" lIns="68580" tIns="34290" rIns="68580" rtlCol="0" anchor="t">
            <a:noAutofit/>
          </a:bodyPr>
          <a:lstStyle/>
          <a:p>
            <a:pPr algn="ctr"/>
            <a:r>
              <a:rPr lang="en-US" sz="675" b="1" dirty="0">
                <a:solidFill>
                  <a:srgbClr val="6A747D">
                    <a:lumMod val="50000"/>
                  </a:srgbClr>
                </a:solidFill>
                <a:latin typeface="Calibri" panose="020F0502020204030204" pitchFamily="34" charset="0"/>
              </a:rPr>
              <a:t>Development </a:t>
            </a:r>
          </a:p>
          <a:p>
            <a:pPr algn="ctr"/>
            <a:r>
              <a:rPr lang="en-US" sz="675" b="1" dirty="0">
                <a:solidFill>
                  <a:srgbClr val="6A747D">
                    <a:lumMod val="50000"/>
                  </a:srgbClr>
                </a:solidFill>
                <a:latin typeface="Calibri" panose="020F0502020204030204" pitchFamily="34" charset="0"/>
              </a:rPr>
              <a:t>phase</a:t>
            </a:r>
          </a:p>
        </p:txBody>
      </p:sp>
      <p:sp>
        <p:nvSpPr>
          <p:cNvPr id="7" name="Rounded Rectangle 6"/>
          <p:cNvSpPr/>
          <p:nvPr/>
        </p:nvSpPr>
        <p:spPr>
          <a:xfrm>
            <a:off x="8044389" y="3805773"/>
            <a:ext cx="899720" cy="1089736"/>
          </a:xfrm>
          <a:prstGeom prst="roundRect">
            <a:avLst/>
          </a:prstGeom>
          <a:no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8" name="Rounded Rectangle 47"/>
          <p:cNvSpPr/>
          <p:nvPr/>
        </p:nvSpPr>
        <p:spPr>
          <a:xfrm>
            <a:off x="8038496" y="2249983"/>
            <a:ext cx="899720" cy="1389980"/>
          </a:xfrm>
          <a:prstGeom prst="roundRect">
            <a:avLst/>
          </a:prstGeom>
          <a:no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Rectangle 15"/>
          <p:cNvSpPr/>
          <p:nvPr/>
        </p:nvSpPr>
        <p:spPr>
          <a:xfrm>
            <a:off x="8376150" y="1697442"/>
            <a:ext cx="457177" cy="196208"/>
          </a:xfrm>
          <a:prstGeom prst="rect">
            <a:avLst/>
          </a:prstGeom>
        </p:spPr>
        <p:txBody>
          <a:bodyPr wrap="none">
            <a:spAutoFit/>
          </a:bodyPr>
          <a:lstStyle/>
          <a:p>
            <a:pPr algn="ct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BLE 4.1 </a:t>
            </a:r>
            <a:endParaRPr lang="en-US" sz="675" dirty="0">
              <a:solidFill>
                <a:prstClr val="black"/>
              </a:solidFill>
              <a:latin typeface="Calibri" panose="020F0502020204030204" pitchFamily="34" charset="0"/>
            </a:endParaRPr>
          </a:p>
        </p:txBody>
      </p:sp>
      <p:sp>
        <p:nvSpPr>
          <p:cNvPr id="17" name="Rectangle 16"/>
          <p:cNvSpPr/>
          <p:nvPr/>
        </p:nvSpPr>
        <p:spPr>
          <a:xfrm>
            <a:off x="8350682" y="1480490"/>
            <a:ext cx="431529" cy="196208"/>
          </a:xfrm>
          <a:prstGeom prst="rect">
            <a:avLst/>
          </a:prstGeom>
        </p:spPr>
        <p:txBody>
          <a:bodyPr wrap="none">
            <a:spAutoFit/>
          </a:bodyPr>
          <a:lstStyle/>
          <a:p>
            <a:pPr algn="ct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Thread</a:t>
            </a:r>
            <a:endParaRPr lang="en-US" sz="675" dirty="0">
              <a:solidFill>
                <a:prstClr val="black"/>
              </a:solidFill>
              <a:latin typeface="Calibri" panose="020F0502020204030204" pitchFamily="34" charset="0"/>
            </a:endParaRPr>
          </a:p>
        </p:txBody>
      </p:sp>
      <p:sp>
        <p:nvSpPr>
          <p:cNvPr id="58" name="Rounded Rectangle 57"/>
          <p:cNvSpPr/>
          <p:nvPr/>
        </p:nvSpPr>
        <p:spPr>
          <a:xfrm>
            <a:off x="8050870" y="1172313"/>
            <a:ext cx="899720" cy="999503"/>
          </a:xfrm>
          <a:prstGeom prst="roundRect">
            <a:avLst/>
          </a:prstGeom>
          <a:no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9" name="TextBox 58"/>
          <p:cNvSpPr txBox="1"/>
          <p:nvPr/>
        </p:nvSpPr>
        <p:spPr>
          <a:xfrm>
            <a:off x="8164505" y="1219481"/>
            <a:ext cx="685800" cy="213766"/>
          </a:xfrm>
          <a:prstGeom prst="rect">
            <a:avLst/>
          </a:prstGeom>
          <a:noFill/>
        </p:spPr>
        <p:txBody>
          <a:bodyPr wrap="none" lIns="68580" tIns="34290" rIns="68580" rtlCol="0" anchor="t">
            <a:noAutofit/>
          </a:bodyPr>
          <a:lstStyle/>
          <a:p>
            <a:pPr algn="ctr"/>
            <a:r>
              <a:rPr lang="en-US" sz="675" b="1" dirty="0">
                <a:solidFill>
                  <a:srgbClr val="6A747D">
                    <a:lumMod val="50000"/>
                  </a:srgbClr>
                </a:solidFill>
                <a:latin typeface="Calibri" panose="020F0502020204030204" pitchFamily="34" charset="0"/>
              </a:rPr>
              <a:t>SW Stacks</a:t>
            </a:r>
          </a:p>
        </p:txBody>
      </p:sp>
      <p:sp>
        <p:nvSpPr>
          <p:cNvPr id="69" name="Rectangle 68"/>
          <p:cNvSpPr/>
          <p:nvPr/>
        </p:nvSpPr>
        <p:spPr>
          <a:xfrm>
            <a:off x="8174031" y="1515617"/>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Isosceles Triangle 69"/>
          <p:cNvSpPr/>
          <p:nvPr/>
        </p:nvSpPr>
        <p:spPr>
          <a:xfrm>
            <a:off x="8180323" y="1726627"/>
            <a:ext cx="102870" cy="10287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4495968" y="2719735"/>
            <a:ext cx="1351480" cy="1353577"/>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2426108" y="3636463"/>
            <a:ext cx="919360" cy="1353577"/>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8376154" y="1892480"/>
            <a:ext cx="457177" cy="196208"/>
          </a:xfrm>
          <a:prstGeom prst="rect">
            <a:avLst/>
          </a:prstGeom>
        </p:spPr>
        <p:txBody>
          <a:bodyPr wrap="none">
            <a:spAutoFit/>
          </a:bodyPr>
          <a:lstStyle/>
          <a:p>
            <a:pPr algn="ctr"/>
            <a:r>
              <a:rPr lang="en-US" sz="675"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BLE 4.2 </a:t>
            </a:r>
            <a:endParaRPr lang="en-US" sz="675" dirty="0">
              <a:solidFill>
                <a:prstClr val="black"/>
              </a:solidFill>
              <a:latin typeface="Calibri" panose="020F0502020204030204" pitchFamily="34" charset="0"/>
            </a:endParaRPr>
          </a:p>
        </p:txBody>
      </p:sp>
      <p:sp>
        <p:nvSpPr>
          <p:cNvPr id="82" name="Isosceles Triangle 81"/>
          <p:cNvSpPr/>
          <p:nvPr/>
        </p:nvSpPr>
        <p:spPr>
          <a:xfrm>
            <a:off x="8180323" y="1921664"/>
            <a:ext cx="102870" cy="102870"/>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Isosceles Triangle 87"/>
          <p:cNvSpPr/>
          <p:nvPr/>
        </p:nvSpPr>
        <p:spPr>
          <a:xfrm>
            <a:off x="3147873" y="4088981"/>
            <a:ext cx="102870" cy="10287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 name="Rectangle 88"/>
          <p:cNvSpPr/>
          <p:nvPr/>
        </p:nvSpPr>
        <p:spPr>
          <a:xfrm>
            <a:off x="853760" y="2399540"/>
            <a:ext cx="919360" cy="1701009"/>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1576293" y="2412116"/>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2085900" y="4765561"/>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1576293" y="2839970"/>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1576293" y="3224093"/>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1576293" y="3647120"/>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Isosceles Triangle 85"/>
          <p:cNvSpPr/>
          <p:nvPr/>
        </p:nvSpPr>
        <p:spPr>
          <a:xfrm>
            <a:off x="3018329" y="3680302"/>
            <a:ext cx="102870" cy="10287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5564231" y="2708198"/>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Isosceles Triangle 92"/>
          <p:cNvSpPr/>
          <p:nvPr/>
        </p:nvSpPr>
        <p:spPr>
          <a:xfrm>
            <a:off x="5564231" y="3116877"/>
            <a:ext cx="102870" cy="102870"/>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5564231" y="3521755"/>
            <a:ext cx="102870" cy="10287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Isosceles Triangle 94"/>
          <p:cNvSpPr/>
          <p:nvPr/>
        </p:nvSpPr>
        <p:spPr>
          <a:xfrm>
            <a:off x="5434687" y="2708198"/>
            <a:ext cx="102870" cy="102870"/>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rot="19242586">
            <a:off x="3229745" y="3414613"/>
            <a:ext cx="1337237" cy="672257"/>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825" dirty="0">
                <a:solidFill>
                  <a:prstClr val="black"/>
                </a:solidFill>
                <a:latin typeface="Calibri" panose="020F0502020204030204" pitchFamily="34" charset="0"/>
                <a:cs typeface="Calibri" pitchFamily="34" charset="0"/>
              </a:rPr>
              <a:t>Higher Performance Radio </a:t>
            </a:r>
          </a:p>
          <a:p>
            <a:pPr algn="ctr"/>
            <a:r>
              <a:rPr lang="en-GB" sz="825" dirty="0">
                <a:solidFill>
                  <a:prstClr val="black"/>
                </a:solidFill>
                <a:latin typeface="Calibri" panose="020F0502020204030204" pitchFamily="34" charset="0"/>
                <a:cs typeface="Calibri" pitchFamily="34" charset="0"/>
              </a:rPr>
              <a:t>Increased Memory Size</a:t>
            </a:r>
          </a:p>
        </p:txBody>
      </p:sp>
    </p:spTree>
    <p:extLst>
      <p:ext uri="{BB962C8B-B14F-4D97-AF65-F5344CB8AC3E}">
        <p14:creationId xmlns:p14="http://schemas.microsoft.com/office/powerpoint/2010/main" val="247944562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Device Summary for Thread Solution</a:t>
            </a:r>
            <a:endParaRPr lang="en-US" dirty="0"/>
          </a:p>
        </p:txBody>
      </p:sp>
      <p:grpSp>
        <p:nvGrpSpPr>
          <p:cNvPr id="40" name="Group 39"/>
          <p:cNvGrpSpPr/>
          <p:nvPr/>
        </p:nvGrpSpPr>
        <p:grpSpPr>
          <a:xfrm>
            <a:off x="341993" y="1670161"/>
            <a:ext cx="895131" cy="849590"/>
            <a:chOff x="760856" y="1275347"/>
            <a:chExt cx="895131" cy="849590"/>
          </a:xfrm>
        </p:grpSpPr>
        <p:grpSp>
          <p:nvGrpSpPr>
            <p:cNvPr id="9" name="Group 66"/>
            <p:cNvGrpSpPr>
              <a:grpSpLocks/>
            </p:cNvGrpSpPr>
            <p:nvPr/>
          </p:nvGrpSpPr>
          <p:grpSpPr bwMode="auto">
            <a:xfrm>
              <a:off x="760856" y="1275347"/>
              <a:ext cx="881642" cy="849590"/>
              <a:chOff x="2834258" y="4843119"/>
              <a:chExt cx="631979" cy="624276"/>
            </a:xfrm>
          </p:grpSpPr>
          <p:sp>
            <p:nvSpPr>
              <p:cNvPr id="10" name="Rectangle 9"/>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11"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12" name="TextBox 11"/>
            <p:cNvSpPr txBox="1"/>
            <p:nvPr/>
          </p:nvSpPr>
          <p:spPr>
            <a:xfrm>
              <a:off x="770162" y="1882165"/>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KL46</a:t>
              </a:r>
              <a:endParaRPr lang="en-US" sz="1200" b="1" dirty="0">
                <a:solidFill>
                  <a:schemeClr val="bg1">
                    <a:lumMod val="85000"/>
                  </a:schemeClr>
                </a:solidFill>
                <a:latin typeface="Gotham Medium"/>
              </a:endParaRPr>
            </a:p>
          </p:txBody>
        </p:sp>
      </p:grpSp>
      <p:grpSp>
        <p:nvGrpSpPr>
          <p:cNvPr id="41" name="Group 40"/>
          <p:cNvGrpSpPr/>
          <p:nvPr/>
        </p:nvGrpSpPr>
        <p:grpSpPr>
          <a:xfrm>
            <a:off x="4903958" y="1664408"/>
            <a:ext cx="1229696" cy="850696"/>
            <a:chOff x="6144743" y="1402566"/>
            <a:chExt cx="1229696" cy="850696"/>
          </a:xfrm>
        </p:grpSpPr>
        <p:grpSp>
          <p:nvGrpSpPr>
            <p:cNvPr id="20" name="Group 73"/>
            <p:cNvGrpSpPr/>
            <p:nvPr/>
          </p:nvGrpSpPr>
          <p:grpSpPr>
            <a:xfrm>
              <a:off x="6845273" y="1402566"/>
              <a:ext cx="529166" cy="410615"/>
              <a:chOff x="5199196" y="2546358"/>
              <a:chExt cx="781121" cy="606124"/>
            </a:xfrm>
          </p:grpSpPr>
          <p:cxnSp>
            <p:nvCxnSpPr>
              <p:cNvPr id="21" name="Straight Connector 20"/>
              <p:cNvCxnSpPr/>
              <p:nvPr/>
            </p:nvCxnSpPr>
            <p:spPr bwMode="auto">
              <a:xfrm>
                <a:off x="5199196" y="3137939"/>
                <a:ext cx="663966" cy="2154"/>
              </a:xfrm>
              <a:prstGeom prst="line">
                <a:avLst/>
              </a:prstGeom>
              <a:solidFill>
                <a:srgbClr val="F4F4F4"/>
              </a:solidFill>
              <a:ln w="38100">
                <a:solidFill>
                  <a:schemeClr val="tx1">
                    <a:lumMod val="65000"/>
                    <a:lumOff val="35000"/>
                  </a:schemeClr>
                </a:solidFill>
                <a:miter lim="800000"/>
                <a:headEnd/>
                <a:tailEnd/>
              </a:ln>
            </p:spPr>
          </p:cxnSp>
          <p:cxnSp>
            <p:nvCxnSpPr>
              <p:cNvPr id="22" name="Straight Connector 21"/>
              <p:cNvCxnSpPr/>
              <p:nvPr/>
            </p:nvCxnSpPr>
            <p:spPr bwMode="auto">
              <a:xfrm rot="5400000" flipH="1" flipV="1">
                <a:off x="5614202" y="2902685"/>
                <a:ext cx="497935" cy="1660"/>
              </a:xfrm>
              <a:prstGeom prst="line">
                <a:avLst/>
              </a:prstGeom>
              <a:solidFill>
                <a:srgbClr val="F4F4F4"/>
              </a:solidFill>
              <a:ln w="38100">
                <a:solidFill>
                  <a:schemeClr val="tx1">
                    <a:lumMod val="65000"/>
                    <a:lumOff val="35000"/>
                  </a:schemeClr>
                </a:solidFill>
                <a:miter lim="800000"/>
                <a:headEnd/>
                <a:tailEnd/>
              </a:ln>
            </p:spPr>
          </p:cxnSp>
          <p:sp>
            <p:nvSpPr>
              <p:cNvPr id="23" name="Isosceles Triangle 22"/>
              <p:cNvSpPr/>
              <p:nvPr/>
            </p:nvSpPr>
            <p:spPr>
              <a:xfrm rot="10800000">
                <a:off x="5747860" y="2546358"/>
                <a:ext cx="232457" cy="190206"/>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grpSp>
          <p:nvGrpSpPr>
            <p:cNvPr id="24" name="Group 66"/>
            <p:cNvGrpSpPr>
              <a:grpSpLocks/>
            </p:cNvGrpSpPr>
            <p:nvPr/>
          </p:nvGrpSpPr>
          <p:grpSpPr bwMode="auto">
            <a:xfrm>
              <a:off x="6144743" y="1403672"/>
              <a:ext cx="881642" cy="849590"/>
              <a:chOff x="2834258" y="4843119"/>
              <a:chExt cx="631979" cy="624276"/>
            </a:xfrm>
          </p:grpSpPr>
          <p:sp>
            <p:nvSpPr>
              <p:cNvPr id="25" name="Rectangle 24"/>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26"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27" name="TextBox 26"/>
            <p:cNvSpPr txBox="1"/>
            <p:nvPr/>
          </p:nvSpPr>
          <p:spPr>
            <a:xfrm>
              <a:off x="6154049" y="2010490"/>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KW2xD</a:t>
              </a:r>
              <a:endParaRPr lang="en-US" sz="1200" b="1" dirty="0">
                <a:solidFill>
                  <a:schemeClr val="bg1">
                    <a:lumMod val="85000"/>
                  </a:schemeClr>
                </a:solidFill>
                <a:latin typeface="Gotham Medium"/>
              </a:endParaRPr>
            </a:p>
          </p:txBody>
        </p:sp>
      </p:grpSp>
      <p:grpSp>
        <p:nvGrpSpPr>
          <p:cNvPr id="42" name="Group 41"/>
          <p:cNvGrpSpPr/>
          <p:nvPr/>
        </p:nvGrpSpPr>
        <p:grpSpPr>
          <a:xfrm>
            <a:off x="4912298" y="5567974"/>
            <a:ext cx="1239440" cy="750799"/>
            <a:chOff x="6758113" y="2630566"/>
            <a:chExt cx="1239440" cy="750799"/>
          </a:xfrm>
        </p:grpSpPr>
        <p:grpSp>
          <p:nvGrpSpPr>
            <p:cNvPr id="28" name="Group 73"/>
            <p:cNvGrpSpPr/>
            <p:nvPr/>
          </p:nvGrpSpPr>
          <p:grpSpPr>
            <a:xfrm>
              <a:off x="7468387" y="2630566"/>
              <a:ext cx="529166" cy="410615"/>
              <a:chOff x="5199196" y="2546358"/>
              <a:chExt cx="781121" cy="606124"/>
            </a:xfrm>
          </p:grpSpPr>
          <p:cxnSp>
            <p:nvCxnSpPr>
              <p:cNvPr id="29" name="Straight Connector 28"/>
              <p:cNvCxnSpPr/>
              <p:nvPr/>
            </p:nvCxnSpPr>
            <p:spPr bwMode="auto">
              <a:xfrm>
                <a:off x="5199196" y="3137939"/>
                <a:ext cx="663966" cy="2154"/>
              </a:xfrm>
              <a:prstGeom prst="line">
                <a:avLst/>
              </a:prstGeom>
              <a:solidFill>
                <a:srgbClr val="F4F4F4"/>
              </a:solidFill>
              <a:ln w="38100">
                <a:solidFill>
                  <a:schemeClr val="tx1">
                    <a:lumMod val="65000"/>
                    <a:lumOff val="35000"/>
                  </a:schemeClr>
                </a:solidFill>
                <a:miter lim="800000"/>
                <a:headEnd/>
                <a:tailEnd/>
              </a:ln>
            </p:spPr>
          </p:cxnSp>
          <p:cxnSp>
            <p:nvCxnSpPr>
              <p:cNvPr id="30" name="Straight Connector 29"/>
              <p:cNvCxnSpPr/>
              <p:nvPr/>
            </p:nvCxnSpPr>
            <p:spPr bwMode="auto">
              <a:xfrm rot="5400000" flipH="1" flipV="1">
                <a:off x="5614202" y="2902685"/>
                <a:ext cx="497935" cy="1660"/>
              </a:xfrm>
              <a:prstGeom prst="line">
                <a:avLst/>
              </a:prstGeom>
              <a:solidFill>
                <a:srgbClr val="F4F4F4"/>
              </a:solidFill>
              <a:ln w="38100">
                <a:solidFill>
                  <a:schemeClr val="tx1">
                    <a:lumMod val="65000"/>
                    <a:lumOff val="35000"/>
                  </a:schemeClr>
                </a:solidFill>
                <a:miter lim="800000"/>
                <a:headEnd/>
                <a:tailEnd/>
              </a:ln>
            </p:spPr>
          </p:cxnSp>
          <p:sp>
            <p:nvSpPr>
              <p:cNvPr id="31" name="Isosceles Triangle 30"/>
              <p:cNvSpPr/>
              <p:nvPr/>
            </p:nvSpPr>
            <p:spPr>
              <a:xfrm rot="10800000">
                <a:off x="5747860" y="2546358"/>
                <a:ext cx="232457" cy="190206"/>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grpSp>
          <p:nvGrpSpPr>
            <p:cNvPr id="32" name="Group 66"/>
            <p:cNvGrpSpPr>
              <a:grpSpLocks/>
            </p:cNvGrpSpPr>
            <p:nvPr/>
          </p:nvGrpSpPr>
          <p:grpSpPr bwMode="auto">
            <a:xfrm>
              <a:off x="6882159" y="2755497"/>
              <a:ext cx="647480" cy="587768"/>
              <a:chOff x="2834258" y="4843119"/>
              <a:chExt cx="631979" cy="624276"/>
            </a:xfrm>
          </p:grpSpPr>
          <p:sp>
            <p:nvSpPr>
              <p:cNvPr id="33" name="Rectangle 32"/>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34"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35" name="TextBox 34"/>
            <p:cNvSpPr txBox="1"/>
            <p:nvPr/>
          </p:nvSpPr>
          <p:spPr>
            <a:xfrm>
              <a:off x="6758113" y="3143240"/>
              <a:ext cx="885825" cy="238125"/>
            </a:xfrm>
            <a:prstGeom prst="rect">
              <a:avLst/>
            </a:prstGeom>
            <a:noFill/>
          </p:spPr>
          <p:txBody>
            <a:bodyPr wrap="none" lIns="68580" tIns="34290" rIns="68580" rtlCol="0" anchor="t">
              <a:noAutofit/>
            </a:bodyPr>
            <a:lstStyle/>
            <a:p>
              <a:pPr algn="ctr"/>
              <a:r>
                <a:rPr lang="en-US" sz="900" b="1" dirty="0">
                  <a:solidFill>
                    <a:schemeClr val="bg1">
                      <a:lumMod val="85000"/>
                    </a:schemeClr>
                  </a:solidFill>
                  <a:latin typeface="Gotham Medium"/>
                </a:rPr>
                <a:t>MCR20</a:t>
              </a:r>
            </a:p>
          </p:txBody>
        </p:sp>
      </p:grpSp>
      <p:grpSp>
        <p:nvGrpSpPr>
          <p:cNvPr id="43" name="Group 42"/>
          <p:cNvGrpSpPr/>
          <p:nvPr/>
        </p:nvGrpSpPr>
        <p:grpSpPr>
          <a:xfrm>
            <a:off x="351299" y="2923775"/>
            <a:ext cx="891389" cy="849590"/>
            <a:chOff x="5463318" y="4356417"/>
            <a:chExt cx="891389" cy="849590"/>
          </a:xfrm>
        </p:grpSpPr>
        <p:grpSp>
          <p:nvGrpSpPr>
            <p:cNvPr id="36" name="Group 66"/>
            <p:cNvGrpSpPr>
              <a:grpSpLocks/>
            </p:cNvGrpSpPr>
            <p:nvPr/>
          </p:nvGrpSpPr>
          <p:grpSpPr bwMode="auto">
            <a:xfrm>
              <a:off x="5473065" y="4356417"/>
              <a:ext cx="881642" cy="849590"/>
              <a:chOff x="2834259" y="4843119"/>
              <a:chExt cx="631979" cy="624276"/>
            </a:xfrm>
          </p:grpSpPr>
          <p:sp>
            <p:nvSpPr>
              <p:cNvPr id="37" name="Rectangle 36"/>
              <p:cNvSpPr/>
              <p:nvPr/>
            </p:nvSpPr>
            <p:spPr>
              <a:xfrm>
                <a:off x="2834259"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38"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39" name="TextBox 38"/>
            <p:cNvSpPr txBox="1"/>
            <p:nvPr/>
          </p:nvSpPr>
          <p:spPr>
            <a:xfrm>
              <a:off x="5463318" y="4953710"/>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K64F</a:t>
              </a:r>
              <a:endParaRPr lang="en-US" sz="1200" b="1" dirty="0">
                <a:solidFill>
                  <a:schemeClr val="bg1">
                    <a:lumMod val="85000"/>
                  </a:schemeClr>
                </a:solidFill>
                <a:latin typeface="Gotham Medium"/>
              </a:endParaRPr>
            </a:p>
          </p:txBody>
        </p:sp>
      </p:grpSp>
      <p:grpSp>
        <p:nvGrpSpPr>
          <p:cNvPr id="48" name="Group 65"/>
          <p:cNvGrpSpPr/>
          <p:nvPr/>
        </p:nvGrpSpPr>
        <p:grpSpPr>
          <a:xfrm>
            <a:off x="346975" y="5039842"/>
            <a:ext cx="890149" cy="849590"/>
            <a:chOff x="3932275" y="2375809"/>
            <a:chExt cx="1186865" cy="1132787"/>
          </a:xfrm>
        </p:grpSpPr>
        <p:grpSp>
          <p:nvGrpSpPr>
            <p:cNvPr id="49" name="Group 66"/>
            <p:cNvGrpSpPr>
              <a:grpSpLocks/>
            </p:cNvGrpSpPr>
            <p:nvPr/>
          </p:nvGrpSpPr>
          <p:grpSpPr bwMode="auto">
            <a:xfrm>
              <a:off x="3943617" y="2375809"/>
              <a:ext cx="1175523" cy="1132787"/>
              <a:chOff x="2834258" y="4843119"/>
              <a:chExt cx="631979" cy="624276"/>
            </a:xfrm>
          </p:grpSpPr>
          <p:sp>
            <p:nvSpPr>
              <p:cNvPr id="51" name="Rectangle 50"/>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52"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50" name="TextBox 49"/>
            <p:cNvSpPr txBox="1"/>
            <p:nvPr/>
          </p:nvSpPr>
          <p:spPr>
            <a:xfrm>
              <a:off x="3932275" y="3173025"/>
              <a:ext cx="1181100" cy="317500"/>
            </a:xfrm>
            <a:prstGeom prst="rect">
              <a:avLst/>
            </a:prstGeom>
            <a:noFill/>
          </p:spPr>
          <p:txBody>
            <a:bodyPr wrap="none" lIns="68580" tIns="34290" rIns="68580" rtlCol="0" anchor="t">
              <a:noAutofit/>
            </a:bodyPr>
            <a:lstStyle/>
            <a:p>
              <a:pPr algn="ctr"/>
              <a:r>
                <a:rPr lang="en-US" sz="1200" b="1" dirty="0">
                  <a:solidFill>
                    <a:schemeClr val="bg1">
                      <a:lumMod val="85000"/>
                    </a:schemeClr>
                  </a:solidFill>
                  <a:latin typeface="Gotham Medium"/>
                </a:rPr>
                <a:t>i.MX6</a:t>
              </a:r>
            </a:p>
          </p:txBody>
        </p:sp>
      </p:grpSp>
      <p:sp>
        <p:nvSpPr>
          <p:cNvPr id="56" name="TextBox 55"/>
          <p:cNvSpPr txBox="1"/>
          <p:nvPr/>
        </p:nvSpPr>
        <p:spPr>
          <a:xfrm>
            <a:off x="341993" y="1115243"/>
            <a:ext cx="914400" cy="441145"/>
          </a:xfrm>
          <a:prstGeom prst="rect">
            <a:avLst/>
          </a:prstGeom>
          <a:noFill/>
        </p:spPr>
        <p:txBody>
          <a:bodyPr wrap="none" lIns="91440" tIns="45720" rIns="91440" rtlCol="0" anchor="t">
            <a:noAutofit/>
          </a:bodyPr>
          <a:lstStyle/>
          <a:p>
            <a:r>
              <a:rPr lang="en-US" sz="2200" dirty="0" smtClean="0">
                <a:solidFill>
                  <a:schemeClr val="tx1"/>
                </a:solidFill>
              </a:rPr>
              <a:t>MCUs</a:t>
            </a:r>
          </a:p>
        </p:txBody>
      </p:sp>
      <p:sp>
        <p:nvSpPr>
          <p:cNvPr id="57" name="TextBox 56"/>
          <p:cNvSpPr txBox="1"/>
          <p:nvPr/>
        </p:nvSpPr>
        <p:spPr>
          <a:xfrm>
            <a:off x="4769424" y="1079013"/>
            <a:ext cx="914400" cy="441145"/>
          </a:xfrm>
          <a:prstGeom prst="rect">
            <a:avLst/>
          </a:prstGeom>
          <a:noFill/>
        </p:spPr>
        <p:txBody>
          <a:bodyPr wrap="none" lIns="91440" tIns="45720" rIns="91440" rtlCol="0" anchor="t">
            <a:noAutofit/>
          </a:bodyPr>
          <a:lstStyle/>
          <a:p>
            <a:r>
              <a:rPr lang="en-US" sz="2200" dirty="0" smtClean="0"/>
              <a:t>MCU + Radios</a:t>
            </a:r>
            <a:endParaRPr lang="en-US" sz="2200" dirty="0" smtClean="0">
              <a:solidFill>
                <a:schemeClr val="tx1"/>
              </a:solidFill>
            </a:endParaRPr>
          </a:p>
        </p:txBody>
      </p:sp>
      <p:sp>
        <p:nvSpPr>
          <p:cNvPr id="58" name="TextBox 57"/>
          <p:cNvSpPr txBox="1"/>
          <p:nvPr/>
        </p:nvSpPr>
        <p:spPr>
          <a:xfrm>
            <a:off x="280754" y="4520314"/>
            <a:ext cx="914400" cy="441145"/>
          </a:xfrm>
          <a:prstGeom prst="rect">
            <a:avLst/>
          </a:prstGeom>
          <a:noFill/>
        </p:spPr>
        <p:txBody>
          <a:bodyPr wrap="none" lIns="91440" tIns="45720" rIns="91440" rtlCol="0" anchor="t">
            <a:noAutofit/>
          </a:bodyPr>
          <a:lstStyle/>
          <a:p>
            <a:r>
              <a:rPr lang="en-US" sz="2200" dirty="0" smtClean="0"/>
              <a:t>MPUs</a:t>
            </a:r>
            <a:endParaRPr lang="en-US" sz="2200" dirty="0" smtClean="0">
              <a:solidFill>
                <a:schemeClr val="tx1"/>
              </a:solidFill>
            </a:endParaRPr>
          </a:p>
        </p:txBody>
      </p:sp>
      <p:sp>
        <p:nvSpPr>
          <p:cNvPr id="59" name="TextBox 58"/>
          <p:cNvSpPr txBox="1"/>
          <p:nvPr/>
        </p:nvSpPr>
        <p:spPr>
          <a:xfrm>
            <a:off x="1413644" y="1640747"/>
            <a:ext cx="1788365" cy="558515"/>
          </a:xfrm>
          <a:prstGeom prst="rect">
            <a:avLst/>
          </a:prstGeom>
          <a:noFill/>
        </p:spPr>
        <p:txBody>
          <a:bodyPr wrap="none" lIns="91440" tIns="45720" rIns="91440" rtlCol="0" anchor="t">
            <a:noAutofit/>
          </a:bodyPr>
          <a:lstStyle/>
          <a:p>
            <a:pPr marL="171450" indent="-171450">
              <a:buFont typeface="Arial" panose="020B0604020202020204" pitchFamily="34" charset="0"/>
              <a:buChar char="•"/>
            </a:pPr>
            <a:r>
              <a:rPr lang="en-US" sz="1000" dirty="0" smtClean="0"/>
              <a:t>M0+ @72MHz</a:t>
            </a:r>
          </a:p>
          <a:p>
            <a:pPr marL="171450" indent="-171450">
              <a:buFont typeface="Arial" panose="020B0604020202020204" pitchFamily="34" charset="0"/>
              <a:buChar char="•"/>
            </a:pPr>
            <a:r>
              <a:rPr lang="en-US" sz="1000" dirty="0" smtClean="0">
                <a:solidFill>
                  <a:schemeClr val="tx1"/>
                </a:solidFill>
              </a:rPr>
              <a:t>256K Flash / 32K RAM</a:t>
            </a:r>
          </a:p>
          <a:p>
            <a:pPr marL="171450" indent="-171450">
              <a:buFont typeface="Arial" panose="020B0604020202020204" pitchFamily="34" charset="0"/>
              <a:buChar char="•"/>
            </a:pPr>
            <a:r>
              <a:rPr lang="en-US" sz="1000" dirty="0" smtClean="0"/>
              <a:t>Crypto in Software</a:t>
            </a:r>
            <a:endParaRPr lang="en-US" sz="1000" dirty="0" smtClean="0">
              <a:solidFill>
                <a:schemeClr val="tx1"/>
              </a:solidFill>
            </a:endParaRPr>
          </a:p>
        </p:txBody>
      </p:sp>
      <p:sp>
        <p:nvSpPr>
          <p:cNvPr id="60" name="TextBox 59"/>
          <p:cNvSpPr txBox="1"/>
          <p:nvPr/>
        </p:nvSpPr>
        <p:spPr>
          <a:xfrm>
            <a:off x="1349352" y="2911055"/>
            <a:ext cx="1788365" cy="788860"/>
          </a:xfrm>
          <a:prstGeom prst="rect">
            <a:avLst/>
          </a:prstGeom>
          <a:noFill/>
        </p:spPr>
        <p:txBody>
          <a:bodyPr wrap="none" lIns="91440" tIns="45720" rIns="91440" rtlCol="0" anchor="t">
            <a:noAutofit/>
          </a:bodyPr>
          <a:lstStyle/>
          <a:p>
            <a:pPr marL="171450" indent="-171450">
              <a:buFont typeface="Arial" panose="020B0604020202020204" pitchFamily="34" charset="0"/>
              <a:buChar char="•"/>
            </a:pPr>
            <a:r>
              <a:rPr lang="en-US" sz="1000" dirty="0" smtClean="0"/>
              <a:t>M4 @120MHz</a:t>
            </a:r>
          </a:p>
          <a:p>
            <a:pPr marL="171450" indent="-171450">
              <a:buFont typeface="Arial" panose="020B0604020202020204" pitchFamily="34" charset="0"/>
              <a:buChar char="•"/>
            </a:pPr>
            <a:r>
              <a:rPr lang="en-US" sz="1000" dirty="0" smtClean="0"/>
              <a:t>1M</a:t>
            </a:r>
            <a:r>
              <a:rPr lang="en-US" sz="1000" dirty="0" smtClean="0">
                <a:solidFill>
                  <a:schemeClr val="tx1"/>
                </a:solidFill>
              </a:rPr>
              <a:t> Flash / 256K RAM</a:t>
            </a:r>
          </a:p>
          <a:p>
            <a:pPr marL="171450" indent="-171450">
              <a:buFont typeface="Arial" panose="020B0604020202020204" pitchFamily="34" charset="0"/>
              <a:buChar char="•"/>
            </a:pPr>
            <a:r>
              <a:rPr lang="en-US" sz="1000" dirty="0" smtClean="0"/>
              <a:t>Integrated Ethernet</a:t>
            </a:r>
          </a:p>
          <a:p>
            <a:pPr marL="171450" indent="-171450">
              <a:buFont typeface="Arial" panose="020B0604020202020204" pitchFamily="34" charset="0"/>
              <a:buChar char="•"/>
            </a:pPr>
            <a:r>
              <a:rPr lang="en-US" sz="1000" dirty="0" smtClean="0">
                <a:solidFill>
                  <a:schemeClr val="tx1"/>
                </a:solidFill>
              </a:rPr>
              <a:t>Hardware Crypto</a:t>
            </a:r>
          </a:p>
        </p:txBody>
      </p:sp>
      <p:sp>
        <p:nvSpPr>
          <p:cNvPr id="61" name="TextBox 60"/>
          <p:cNvSpPr txBox="1"/>
          <p:nvPr/>
        </p:nvSpPr>
        <p:spPr>
          <a:xfrm>
            <a:off x="6244865" y="1622446"/>
            <a:ext cx="2727044" cy="1131403"/>
          </a:xfrm>
          <a:prstGeom prst="rect">
            <a:avLst/>
          </a:prstGeom>
          <a:noFill/>
        </p:spPr>
        <p:txBody>
          <a:bodyPr wrap="none" lIns="91440" tIns="45720" rIns="91440" rtlCol="0" anchor="t">
            <a:noAutofit/>
          </a:bodyPr>
          <a:lstStyle/>
          <a:p>
            <a:pPr marL="171450" indent="-171450">
              <a:buFont typeface="Arial" panose="020B0604020202020204" pitchFamily="34" charset="0"/>
              <a:buChar char="•"/>
            </a:pPr>
            <a:r>
              <a:rPr lang="en-US" sz="1000" dirty="0" smtClean="0"/>
              <a:t>M4 @50MHz</a:t>
            </a:r>
          </a:p>
          <a:p>
            <a:pPr marL="171450" indent="-171450">
              <a:buFont typeface="Arial" panose="020B0604020202020204" pitchFamily="34" charset="0"/>
              <a:buChar char="•"/>
            </a:pPr>
            <a:r>
              <a:rPr lang="en-US" sz="1000" dirty="0" smtClean="0">
                <a:solidFill>
                  <a:schemeClr val="tx1"/>
                </a:solidFill>
              </a:rPr>
              <a:t>512KF/64KR or 256KF/32KR</a:t>
            </a:r>
          </a:p>
          <a:p>
            <a:pPr marL="171450" indent="-171450">
              <a:buFont typeface="Arial" panose="020B0604020202020204" pitchFamily="34" charset="0"/>
              <a:buChar char="•"/>
            </a:pPr>
            <a:r>
              <a:rPr lang="en-US" sz="1000" dirty="0" smtClean="0"/>
              <a:t>2.4GHz 15.4-2006 (only)</a:t>
            </a:r>
          </a:p>
          <a:p>
            <a:pPr marL="171450" indent="-171450">
              <a:buFont typeface="Arial" panose="020B0604020202020204" pitchFamily="34" charset="0"/>
              <a:buChar char="•"/>
            </a:pPr>
            <a:r>
              <a:rPr lang="en-US" sz="1000" dirty="0" smtClean="0"/>
              <a:t>-102 </a:t>
            </a:r>
            <a:r>
              <a:rPr lang="en-US" sz="1000" dirty="0" err="1" smtClean="0"/>
              <a:t>dBm</a:t>
            </a:r>
            <a:r>
              <a:rPr lang="en-US" sz="1000" dirty="0" smtClean="0"/>
              <a:t> sensitivity</a:t>
            </a:r>
          </a:p>
          <a:p>
            <a:pPr marL="171450" indent="-171450">
              <a:buFont typeface="Arial" panose="020B0604020202020204" pitchFamily="34" charset="0"/>
              <a:buChar char="•"/>
            </a:pPr>
            <a:r>
              <a:rPr lang="en-US" sz="1000" dirty="0" smtClean="0"/>
              <a:t>17mA </a:t>
            </a:r>
            <a:r>
              <a:rPr lang="en-US" sz="1000" dirty="0"/>
              <a:t>at 0dBm and </a:t>
            </a:r>
            <a:r>
              <a:rPr lang="en-US" sz="1000" dirty="0" smtClean="0"/>
              <a:t>Rx </a:t>
            </a:r>
            <a:r>
              <a:rPr lang="en-US" sz="1000" dirty="0"/>
              <a:t>19mA </a:t>
            </a:r>
            <a:r>
              <a:rPr lang="en-US" sz="1000" dirty="0" smtClean="0"/>
              <a:t>typical</a:t>
            </a:r>
          </a:p>
          <a:p>
            <a:pPr marL="171450" indent="-171450">
              <a:buFont typeface="Arial" panose="020B0604020202020204" pitchFamily="34" charset="0"/>
              <a:buChar char="•"/>
            </a:pPr>
            <a:r>
              <a:rPr lang="en-US" sz="1000" dirty="0" smtClean="0"/>
              <a:t>-35 to + 8dBm output power</a:t>
            </a:r>
          </a:p>
          <a:p>
            <a:pPr marL="171450" indent="-171450">
              <a:buFont typeface="Arial" panose="020B0604020202020204" pitchFamily="34" charset="0"/>
              <a:buChar char="•"/>
            </a:pPr>
            <a:r>
              <a:rPr lang="en-US" sz="1000" dirty="0" smtClean="0">
                <a:solidFill>
                  <a:srgbClr val="C00000"/>
                </a:solidFill>
              </a:rPr>
              <a:t>USB Option</a:t>
            </a:r>
          </a:p>
          <a:p>
            <a:pPr marL="171450" indent="-171450">
              <a:buFont typeface="Arial" panose="020B0604020202020204" pitchFamily="34" charset="0"/>
              <a:buChar char="•"/>
            </a:pPr>
            <a:r>
              <a:rPr lang="en-US" sz="1000" dirty="0" smtClean="0"/>
              <a:t>Dual Pan  ID / Dual Channel ID in </a:t>
            </a:r>
            <a:r>
              <a:rPr lang="en-US" sz="1000" dirty="0" err="1" smtClean="0"/>
              <a:t>Hdwr</a:t>
            </a:r>
            <a:endParaRPr lang="en-US" sz="1000" dirty="0" smtClean="0"/>
          </a:p>
          <a:p>
            <a:pPr marL="171450" indent="-171450">
              <a:buFont typeface="Arial" panose="020B0604020202020204" pitchFamily="34" charset="0"/>
              <a:buChar char="•"/>
            </a:pPr>
            <a:r>
              <a:rPr lang="en-US" sz="1000" dirty="0" smtClean="0"/>
              <a:t>Fast Switching Antennae Diversity</a:t>
            </a:r>
          </a:p>
          <a:p>
            <a:pPr marL="171450" indent="-171450">
              <a:buFont typeface="Arial" panose="020B0604020202020204" pitchFamily="34" charset="0"/>
              <a:buChar char="•"/>
            </a:pPr>
            <a:r>
              <a:rPr lang="en-US" sz="1000" dirty="0" smtClean="0"/>
              <a:t>Hardware Crypto</a:t>
            </a:r>
            <a:endParaRPr lang="en-US" sz="1000" dirty="0"/>
          </a:p>
          <a:p>
            <a:pPr marL="171450" indent="-171450">
              <a:buFont typeface="Arial" panose="020B0604020202020204" pitchFamily="34" charset="0"/>
              <a:buChar char="•"/>
            </a:pPr>
            <a:endParaRPr lang="en-US" sz="1000" dirty="0" smtClean="0"/>
          </a:p>
        </p:txBody>
      </p:sp>
      <p:sp>
        <p:nvSpPr>
          <p:cNvPr id="62" name="TextBox 61"/>
          <p:cNvSpPr txBox="1"/>
          <p:nvPr/>
        </p:nvSpPr>
        <p:spPr>
          <a:xfrm>
            <a:off x="6229293" y="5707531"/>
            <a:ext cx="2727044" cy="558515"/>
          </a:xfrm>
          <a:prstGeom prst="rect">
            <a:avLst/>
          </a:prstGeom>
          <a:noFill/>
        </p:spPr>
        <p:txBody>
          <a:bodyPr wrap="none" lIns="91440" tIns="45720" rIns="91440" rtlCol="0" anchor="t">
            <a:noAutofit/>
          </a:bodyPr>
          <a:lstStyle/>
          <a:p>
            <a:pPr marL="171450" indent="-171450">
              <a:buFont typeface="Arial" panose="020B0604020202020204" pitchFamily="34" charset="0"/>
              <a:buChar char="•"/>
            </a:pPr>
            <a:r>
              <a:rPr lang="en-US" sz="1000" dirty="0" smtClean="0"/>
              <a:t>Same radio specs as MKW2xD</a:t>
            </a:r>
            <a:endParaRPr lang="en-US" sz="1000" dirty="0" smtClean="0">
              <a:solidFill>
                <a:schemeClr val="tx1"/>
              </a:solidFill>
            </a:endParaRPr>
          </a:p>
          <a:p>
            <a:pPr marL="171450" indent="-171450">
              <a:buFont typeface="Arial" panose="020B0604020202020204" pitchFamily="34" charset="0"/>
              <a:buChar char="•"/>
            </a:pPr>
            <a:endParaRPr lang="en-US" sz="1000" dirty="0" smtClean="0">
              <a:solidFill>
                <a:schemeClr val="tx1"/>
              </a:solidFill>
            </a:endParaRPr>
          </a:p>
        </p:txBody>
      </p:sp>
      <p:grpSp>
        <p:nvGrpSpPr>
          <p:cNvPr id="63" name="Group 62"/>
          <p:cNvGrpSpPr/>
          <p:nvPr/>
        </p:nvGrpSpPr>
        <p:grpSpPr>
          <a:xfrm>
            <a:off x="4931702" y="3434261"/>
            <a:ext cx="1229696" cy="850696"/>
            <a:chOff x="6144743" y="1402566"/>
            <a:chExt cx="1229696" cy="850696"/>
          </a:xfrm>
        </p:grpSpPr>
        <p:grpSp>
          <p:nvGrpSpPr>
            <p:cNvPr id="64" name="Group 73"/>
            <p:cNvGrpSpPr/>
            <p:nvPr/>
          </p:nvGrpSpPr>
          <p:grpSpPr>
            <a:xfrm>
              <a:off x="6845273" y="1402566"/>
              <a:ext cx="529166" cy="410615"/>
              <a:chOff x="5199196" y="2546358"/>
              <a:chExt cx="781121" cy="606124"/>
            </a:xfrm>
          </p:grpSpPr>
          <p:cxnSp>
            <p:nvCxnSpPr>
              <p:cNvPr id="69" name="Straight Connector 68"/>
              <p:cNvCxnSpPr/>
              <p:nvPr/>
            </p:nvCxnSpPr>
            <p:spPr bwMode="auto">
              <a:xfrm>
                <a:off x="5199196" y="3137939"/>
                <a:ext cx="663966" cy="2154"/>
              </a:xfrm>
              <a:prstGeom prst="line">
                <a:avLst/>
              </a:prstGeom>
              <a:solidFill>
                <a:srgbClr val="F4F4F4"/>
              </a:solidFill>
              <a:ln w="38100">
                <a:solidFill>
                  <a:schemeClr val="tx1">
                    <a:lumMod val="65000"/>
                    <a:lumOff val="35000"/>
                  </a:schemeClr>
                </a:solidFill>
                <a:miter lim="800000"/>
                <a:headEnd/>
                <a:tailEnd/>
              </a:ln>
            </p:spPr>
          </p:cxnSp>
          <p:cxnSp>
            <p:nvCxnSpPr>
              <p:cNvPr id="70" name="Straight Connector 69"/>
              <p:cNvCxnSpPr/>
              <p:nvPr/>
            </p:nvCxnSpPr>
            <p:spPr bwMode="auto">
              <a:xfrm rot="5400000" flipH="1" flipV="1">
                <a:off x="5614202" y="2902685"/>
                <a:ext cx="497935" cy="1660"/>
              </a:xfrm>
              <a:prstGeom prst="line">
                <a:avLst/>
              </a:prstGeom>
              <a:solidFill>
                <a:srgbClr val="F4F4F4"/>
              </a:solidFill>
              <a:ln w="38100">
                <a:solidFill>
                  <a:schemeClr val="tx1">
                    <a:lumMod val="65000"/>
                    <a:lumOff val="35000"/>
                  </a:schemeClr>
                </a:solidFill>
                <a:miter lim="800000"/>
                <a:headEnd/>
                <a:tailEnd/>
              </a:ln>
            </p:spPr>
          </p:cxnSp>
          <p:sp>
            <p:nvSpPr>
              <p:cNvPr id="71" name="Isosceles Triangle 70"/>
              <p:cNvSpPr/>
              <p:nvPr/>
            </p:nvSpPr>
            <p:spPr>
              <a:xfrm rot="10800000">
                <a:off x="5747860" y="2546358"/>
                <a:ext cx="232457" cy="190206"/>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grpSp>
          <p:nvGrpSpPr>
            <p:cNvPr id="65" name="Group 66"/>
            <p:cNvGrpSpPr>
              <a:grpSpLocks/>
            </p:cNvGrpSpPr>
            <p:nvPr/>
          </p:nvGrpSpPr>
          <p:grpSpPr bwMode="auto">
            <a:xfrm>
              <a:off x="6144743" y="1403672"/>
              <a:ext cx="881642" cy="849590"/>
              <a:chOff x="2834258" y="4843119"/>
              <a:chExt cx="631979" cy="624276"/>
            </a:xfrm>
          </p:grpSpPr>
          <p:sp>
            <p:nvSpPr>
              <p:cNvPr id="67" name="Rectangle 66"/>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68"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66" name="TextBox 65"/>
            <p:cNvSpPr txBox="1"/>
            <p:nvPr/>
          </p:nvSpPr>
          <p:spPr>
            <a:xfrm>
              <a:off x="6154049" y="2010490"/>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KW21Z</a:t>
              </a:r>
              <a:endParaRPr lang="en-US" sz="1200" b="1" dirty="0">
                <a:solidFill>
                  <a:schemeClr val="bg1">
                    <a:lumMod val="85000"/>
                  </a:schemeClr>
                </a:solidFill>
                <a:latin typeface="Gotham Medium"/>
              </a:endParaRPr>
            </a:p>
          </p:txBody>
        </p:sp>
      </p:grpSp>
      <p:sp>
        <p:nvSpPr>
          <p:cNvPr id="72" name="TextBox 71"/>
          <p:cNvSpPr txBox="1"/>
          <p:nvPr/>
        </p:nvSpPr>
        <p:spPr>
          <a:xfrm>
            <a:off x="6244865" y="3363614"/>
            <a:ext cx="2727044" cy="1819084"/>
          </a:xfrm>
          <a:prstGeom prst="rect">
            <a:avLst/>
          </a:prstGeom>
          <a:noFill/>
        </p:spPr>
        <p:txBody>
          <a:bodyPr wrap="none" lIns="91440" tIns="45720" rIns="91440" rtlCol="0" anchor="t">
            <a:noAutofit/>
          </a:bodyPr>
          <a:lstStyle/>
          <a:p>
            <a:pPr marL="171450" indent="-171450">
              <a:buFont typeface="Arial" panose="020B0604020202020204" pitchFamily="34" charset="0"/>
              <a:buChar char="•"/>
            </a:pPr>
            <a:r>
              <a:rPr lang="en-US" sz="1000" dirty="0" smtClean="0">
                <a:solidFill>
                  <a:srgbClr val="C00000"/>
                </a:solidFill>
              </a:rPr>
              <a:t>M0+ </a:t>
            </a:r>
            <a:r>
              <a:rPr lang="en-US" sz="1000" dirty="0" smtClean="0"/>
              <a:t>@48MHz</a:t>
            </a:r>
          </a:p>
          <a:p>
            <a:pPr marL="171450" indent="-171450">
              <a:buFont typeface="Arial" panose="020B0604020202020204" pitchFamily="34" charset="0"/>
              <a:buChar char="•"/>
            </a:pPr>
            <a:r>
              <a:rPr lang="en-US" sz="1000" dirty="0" smtClean="0">
                <a:solidFill>
                  <a:schemeClr val="tx1"/>
                </a:solidFill>
              </a:rPr>
              <a:t>512KF/</a:t>
            </a:r>
            <a:r>
              <a:rPr lang="en-US" sz="1000" dirty="0" smtClean="0">
                <a:solidFill>
                  <a:srgbClr val="C00000"/>
                </a:solidFill>
              </a:rPr>
              <a:t>128K</a:t>
            </a:r>
            <a:r>
              <a:rPr lang="en-US" sz="1000" dirty="0" smtClean="0">
                <a:solidFill>
                  <a:schemeClr val="tx1"/>
                </a:solidFill>
              </a:rPr>
              <a:t>R or 256KF/</a:t>
            </a:r>
            <a:r>
              <a:rPr lang="en-US" sz="1000" dirty="0" smtClean="0">
                <a:solidFill>
                  <a:srgbClr val="C00000"/>
                </a:solidFill>
              </a:rPr>
              <a:t>64K</a:t>
            </a:r>
            <a:r>
              <a:rPr lang="en-US" sz="1000" dirty="0" smtClean="0">
                <a:solidFill>
                  <a:schemeClr val="tx1"/>
                </a:solidFill>
              </a:rPr>
              <a:t>R</a:t>
            </a:r>
          </a:p>
          <a:p>
            <a:pPr marL="171450" indent="-171450">
              <a:buFont typeface="Arial" panose="020B0604020202020204" pitchFamily="34" charset="0"/>
              <a:buChar char="•"/>
            </a:pPr>
            <a:r>
              <a:rPr lang="en-US" sz="1000" dirty="0" smtClean="0"/>
              <a:t>2.4GHz 15.4-2011 </a:t>
            </a:r>
            <a:r>
              <a:rPr lang="en-US" sz="1000" dirty="0" smtClean="0">
                <a:solidFill>
                  <a:srgbClr val="C00000"/>
                </a:solidFill>
              </a:rPr>
              <a:t>(+ BLE v4.2 option)</a:t>
            </a:r>
          </a:p>
          <a:p>
            <a:pPr marL="171450" indent="-171450">
              <a:buFont typeface="Arial" panose="020B0604020202020204" pitchFamily="34" charset="0"/>
              <a:buChar char="•"/>
            </a:pPr>
            <a:r>
              <a:rPr lang="en-US" sz="1000" dirty="0" smtClean="0"/>
              <a:t>-102dBm sensitivity in 15.4, -96dBm in BLE</a:t>
            </a:r>
          </a:p>
          <a:p>
            <a:pPr marL="171450" indent="-171450">
              <a:buFont typeface="Arial" panose="020B0604020202020204" pitchFamily="34" charset="0"/>
              <a:buChar char="•"/>
            </a:pPr>
            <a:r>
              <a:rPr lang="en-US" sz="1000" dirty="0" smtClean="0">
                <a:solidFill>
                  <a:srgbClr val="C00000"/>
                </a:solidFill>
              </a:rPr>
              <a:t>15.4mA</a:t>
            </a:r>
            <a:r>
              <a:rPr lang="en-US" sz="1000" dirty="0" smtClean="0"/>
              <a:t> </a:t>
            </a:r>
            <a:r>
              <a:rPr lang="en-US" sz="1000" dirty="0" err="1" smtClean="0"/>
              <a:t>Tx</a:t>
            </a:r>
            <a:r>
              <a:rPr lang="en-US" sz="1000" dirty="0" smtClean="0"/>
              <a:t>/RX at 0dBm (without DC-DC)</a:t>
            </a:r>
          </a:p>
          <a:p>
            <a:pPr marL="171450" indent="-171450">
              <a:buFont typeface="Arial" panose="020B0604020202020204" pitchFamily="34" charset="0"/>
              <a:buChar char="•"/>
            </a:pPr>
            <a:r>
              <a:rPr lang="en-US" sz="1000" dirty="0" smtClean="0">
                <a:solidFill>
                  <a:srgbClr val="C00000"/>
                </a:solidFill>
              </a:rPr>
              <a:t>6.5mA </a:t>
            </a:r>
            <a:r>
              <a:rPr lang="en-US" sz="1000" dirty="0" err="1" smtClean="0">
                <a:solidFill>
                  <a:srgbClr val="C00000"/>
                </a:solidFill>
              </a:rPr>
              <a:t>Tx</a:t>
            </a:r>
            <a:r>
              <a:rPr lang="en-US" sz="1000" dirty="0" smtClean="0">
                <a:solidFill>
                  <a:srgbClr val="C00000"/>
                </a:solidFill>
              </a:rPr>
              <a:t>/RX (with DC-DC)</a:t>
            </a:r>
          </a:p>
          <a:p>
            <a:pPr marL="171450" indent="-171450">
              <a:buFont typeface="Arial" panose="020B0604020202020204" pitchFamily="34" charset="0"/>
              <a:buChar char="•"/>
            </a:pPr>
            <a:r>
              <a:rPr lang="en-US" sz="1000" dirty="0" smtClean="0"/>
              <a:t>-25 to +4dBm output power</a:t>
            </a:r>
          </a:p>
          <a:p>
            <a:pPr marL="171450" indent="-171450">
              <a:buFont typeface="Arial" panose="020B0604020202020204" pitchFamily="34" charset="0"/>
              <a:buChar char="•"/>
            </a:pPr>
            <a:r>
              <a:rPr lang="en-US" sz="1000" dirty="0" smtClean="0">
                <a:solidFill>
                  <a:srgbClr val="C00000"/>
                </a:solidFill>
              </a:rPr>
              <a:t>Integrated </a:t>
            </a:r>
            <a:r>
              <a:rPr lang="en-US" sz="1000" dirty="0" err="1" smtClean="0">
                <a:solidFill>
                  <a:srgbClr val="C00000"/>
                </a:solidFill>
              </a:rPr>
              <a:t>balun</a:t>
            </a:r>
            <a:r>
              <a:rPr lang="en-US" sz="1000" dirty="0" smtClean="0">
                <a:solidFill>
                  <a:srgbClr val="C00000"/>
                </a:solidFill>
              </a:rPr>
              <a:t> </a:t>
            </a:r>
            <a:r>
              <a:rPr lang="en-US" sz="1000" dirty="0" smtClean="0"/>
              <a:t>(~9% board area savings)</a:t>
            </a:r>
          </a:p>
          <a:p>
            <a:pPr marL="171450" indent="-171450">
              <a:buFont typeface="Arial" panose="020B0604020202020204" pitchFamily="34" charset="0"/>
              <a:buChar char="•"/>
            </a:pPr>
            <a:r>
              <a:rPr lang="en-US" sz="1000" dirty="0"/>
              <a:t>Dual Pan  ID / Dual Channel ID in </a:t>
            </a:r>
            <a:r>
              <a:rPr lang="en-US" sz="1000" dirty="0" err="1"/>
              <a:t>Hdwr</a:t>
            </a:r>
            <a:endParaRPr lang="en-US" sz="1000" dirty="0"/>
          </a:p>
          <a:p>
            <a:pPr marL="171450" indent="-171450">
              <a:buFont typeface="Arial" panose="020B0604020202020204" pitchFamily="34" charset="0"/>
              <a:buChar char="•"/>
            </a:pPr>
            <a:r>
              <a:rPr lang="en-US" sz="1000" dirty="0"/>
              <a:t>Fast Switching Antennae </a:t>
            </a:r>
            <a:r>
              <a:rPr lang="en-US" sz="1000" dirty="0" smtClean="0"/>
              <a:t>Diversity</a:t>
            </a:r>
          </a:p>
          <a:p>
            <a:pPr marL="171450" indent="-171450">
              <a:buFont typeface="Arial" panose="020B0604020202020204" pitchFamily="34" charset="0"/>
              <a:buChar char="•"/>
            </a:pPr>
            <a:r>
              <a:rPr lang="en-US" sz="1000" dirty="0" smtClean="0"/>
              <a:t>Hardware Crypto</a:t>
            </a:r>
          </a:p>
          <a:p>
            <a:pPr marL="171450" indent="-171450">
              <a:buFont typeface="Arial" panose="020B0604020202020204" pitchFamily="34" charset="0"/>
              <a:buChar char="•"/>
            </a:pPr>
            <a:endParaRPr lang="en-US" sz="1000" dirty="0" smtClean="0">
              <a:solidFill>
                <a:schemeClr val="tx1"/>
              </a:solidFill>
            </a:endParaRPr>
          </a:p>
          <a:p>
            <a:pPr marL="171450" indent="-171450">
              <a:buFont typeface="Arial" panose="020B0604020202020204" pitchFamily="34" charset="0"/>
              <a:buChar char="•"/>
            </a:pPr>
            <a:endParaRPr lang="en-US" sz="1000" dirty="0" smtClean="0">
              <a:solidFill>
                <a:schemeClr val="tx1"/>
              </a:solidFill>
            </a:endParaRPr>
          </a:p>
        </p:txBody>
      </p:sp>
      <p:sp>
        <p:nvSpPr>
          <p:cNvPr id="74" name="TextBox 73"/>
          <p:cNvSpPr txBox="1"/>
          <p:nvPr/>
        </p:nvSpPr>
        <p:spPr>
          <a:xfrm>
            <a:off x="3282888" y="3563116"/>
            <a:ext cx="1615036" cy="718231"/>
          </a:xfrm>
          <a:prstGeom prst="rect">
            <a:avLst/>
          </a:prstGeom>
          <a:noFill/>
        </p:spPr>
        <p:txBody>
          <a:bodyPr wrap="none" lIns="91440" tIns="45720" rIns="91440" rtlCol="0" anchor="t">
            <a:noAutofit/>
          </a:bodyPr>
          <a:lstStyle/>
          <a:p>
            <a:pPr algn="r"/>
            <a:r>
              <a:rPr lang="en-US" sz="1400" dirty="0" smtClean="0">
                <a:solidFill>
                  <a:srgbClr val="C00000"/>
                </a:solidFill>
              </a:rPr>
              <a:t>Samples Aug’16</a:t>
            </a:r>
          </a:p>
          <a:p>
            <a:pPr algn="r"/>
            <a:r>
              <a:rPr lang="en-US" sz="1400" dirty="0" err="1" smtClean="0">
                <a:solidFill>
                  <a:srgbClr val="C00000"/>
                </a:solidFill>
              </a:rPr>
              <a:t>Qual</a:t>
            </a:r>
            <a:r>
              <a:rPr lang="en-US" sz="1400" dirty="0" smtClean="0">
                <a:solidFill>
                  <a:srgbClr val="C00000"/>
                </a:solidFill>
              </a:rPr>
              <a:t> Sep’16</a:t>
            </a:r>
          </a:p>
        </p:txBody>
      </p:sp>
      <p:sp>
        <p:nvSpPr>
          <p:cNvPr id="76" name="TextBox 75"/>
          <p:cNvSpPr txBox="1"/>
          <p:nvPr/>
        </p:nvSpPr>
        <p:spPr>
          <a:xfrm>
            <a:off x="4912298" y="5169104"/>
            <a:ext cx="914400" cy="441145"/>
          </a:xfrm>
          <a:prstGeom prst="rect">
            <a:avLst/>
          </a:prstGeom>
          <a:noFill/>
        </p:spPr>
        <p:txBody>
          <a:bodyPr wrap="none" lIns="91440" tIns="45720" rIns="91440" rtlCol="0" anchor="t">
            <a:noAutofit/>
          </a:bodyPr>
          <a:lstStyle/>
          <a:p>
            <a:r>
              <a:rPr lang="en-US" sz="2200" dirty="0" smtClean="0"/>
              <a:t>Transceiver Only</a:t>
            </a:r>
            <a:endParaRPr lang="en-US" sz="2200" dirty="0" smtClean="0">
              <a:solidFill>
                <a:schemeClr val="tx1"/>
              </a:solidFill>
            </a:endParaRPr>
          </a:p>
        </p:txBody>
      </p:sp>
      <p:sp>
        <p:nvSpPr>
          <p:cNvPr id="78" name="TextBox 77"/>
          <p:cNvSpPr txBox="1"/>
          <p:nvPr/>
        </p:nvSpPr>
        <p:spPr>
          <a:xfrm>
            <a:off x="1457619" y="4977891"/>
            <a:ext cx="2400314" cy="973491"/>
          </a:xfrm>
          <a:prstGeom prst="rect">
            <a:avLst/>
          </a:prstGeom>
          <a:noFill/>
        </p:spPr>
        <p:txBody>
          <a:bodyPr wrap="none" lIns="91440" tIns="45720" rIns="91440" rtlCol="0" anchor="t">
            <a:noAutofit/>
          </a:bodyPr>
          <a:lstStyle/>
          <a:p>
            <a:pPr marL="171450" indent="-171450">
              <a:buFont typeface="Arial" panose="020B0604020202020204" pitchFamily="34" charset="0"/>
              <a:buChar char="•"/>
            </a:pPr>
            <a:r>
              <a:rPr lang="en-US" sz="1000" dirty="0" smtClean="0"/>
              <a:t>A7 @528MHz</a:t>
            </a:r>
          </a:p>
          <a:p>
            <a:pPr marL="171450" indent="-171450">
              <a:buFont typeface="Arial" panose="020B0604020202020204" pitchFamily="34" charset="0"/>
              <a:buChar char="•"/>
            </a:pPr>
            <a:r>
              <a:rPr lang="en-US" sz="1000" dirty="0" smtClean="0"/>
              <a:t>Linux BSP</a:t>
            </a:r>
          </a:p>
          <a:p>
            <a:pPr marL="171450" indent="-171450">
              <a:buFont typeface="Arial" panose="020B0604020202020204" pitchFamily="34" charset="0"/>
              <a:buChar char="•"/>
            </a:pPr>
            <a:r>
              <a:rPr lang="en-US" sz="1000" dirty="0" smtClean="0"/>
              <a:t>LCD Display </a:t>
            </a:r>
            <a:r>
              <a:rPr lang="en-US" sz="1000" dirty="0" err="1" smtClean="0"/>
              <a:t>upt</a:t>
            </a:r>
            <a:r>
              <a:rPr lang="en-US" sz="1000" dirty="0" smtClean="0"/>
              <a:t> WXGA (1366x768)</a:t>
            </a:r>
            <a:endParaRPr lang="en-US" sz="1000" dirty="0" smtClean="0">
              <a:solidFill>
                <a:schemeClr val="tx1"/>
              </a:solidFill>
            </a:endParaRPr>
          </a:p>
          <a:p>
            <a:pPr marL="171450" indent="-171450">
              <a:buFont typeface="Arial" panose="020B0604020202020204" pitchFamily="34" charset="0"/>
              <a:buChar char="•"/>
            </a:pPr>
            <a:r>
              <a:rPr lang="en-US" sz="1000" dirty="0" smtClean="0"/>
              <a:t>Consumer to Industrial Temp</a:t>
            </a:r>
          </a:p>
          <a:p>
            <a:pPr marL="171450" indent="-171450">
              <a:buFont typeface="Arial" panose="020B0604020202020204" pitchFamily="34" charset="0"/>
              <a:buChar char="•"/>
            </a:pPr>
            <a:r>
              <a:rPr lang="en-US" sz="1000" dirty="0" smtClean="0"/>
              <a:t>DDR2/DDR3</a:t>
            </a:r>
          </a:p>
          <a:p>
            <a:pPr marL="171450" indent="-171450">
              <a:buFont typeface="Arial" panose="020B0604020202020204" pitchFamily="34" charset="0"/>
              <a:buChar char="•"/>
            </a:pPr>
            <a:r>
              <a:rPr lang="en-US" sz="1000" dirty="0" smtClean="0"/>
              <a:t>Hardware Crypto and Tamper</a:t>
            </a:r>
            <a:endParaRPr lang="en-US" sz="1000" dirty="0" smtClean="0">
              <a:solidFill>
                <a:schemeClr val="tx1"/>
              </a:solidFill>
            </a:endParaRPr>
          </a:p>
        </p:txBody>
      </p:sp>
    </p:spTree>
    <p:extLst>
      <p:ext uri="{BB962C8B-B14F-4D97-AF65-F5344CB8AC3E}">
        <p14:creationId xmlns:p14="http://schemas.microsoft.com/office/powerpoint/2010/main" val="31532732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a:stCxn id="76" idx="1"/>
            <a:endCxn id="126" idx="3"/>
          </p:cNvCxnSpPr>
          <p:nvPr/>
        </p:nvCxnSpPr>
        <p:spPr>
          <a:xfrm flipH="1">
            <a:off x="2535844" y="2415583"/>
            <a:ext cx="1785308" cy="1259250"/>
          </a:xfrm>
          <a:prstGeom prst="line">
            <a:avLst/>
          </a:prstGeom>
          <a:noFill/>
          <a:ln w="19050" cmpd="sng">
            <a:solidFill>
              <a:schemeClr val="bg1">
                <a:lumMod val="85000"/>
              </a:schemeClr>
            </a:solidFill>
            <a:prstDash val="dash"/>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Connector 76"/>
          <p:cNvCxnSpPr>
            <a:stCxn id="76" idx="1"/>
            <a:endCxn id="116" idx="5"/>
          </p:cNvCxnSpPr>
          <p:nvPr/>
        </p:nvCxnSpPr>
        <p:spPr>
          <a:xfrm flipH="1" flipV="1">
            <a:off x="2495550" y="2338360"/>
            <a:ext cx="1825602" cy="77223"/>
          </a:xfrm>
          <a:prstGeom prst="line">
            <a:avLst/>
          </a:prstGeom>
          <a:noFill/>
          <a:ln w="19050" cmpd="sng">
            <a:solidFill>
              <a:schemeClr val="bg1">
                <a:lumMod val="85000"/>
              </a:schemeClr>
            </a:solidFill>
            <a:prstDash val="dash"/>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p:cNvCxnSpPr>
            <a:stCxn id="76" idx="1"/>
          </p:cNvCxnSpPr>
          <p:nvPr/>
        </p:nvCxnSpPr>
        <p:spPr>
          <a:xfrm flipH="1" flipV="1">
            <a:off x="2818504" y="2033196"/>
            <a:ext cx="1502648" cy="382387"/>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2" name="Group 153"/>
          <p:cNvGrpSpPr/>
          <p:nvPr/>
        </p:nvGrpSpPr>
        <p:grpSpPr>
          <a:xfrm>
            <a:off x="256828" y="1553766"/>
            <a:ext cx="3807173" cy="4038005"/>
            <a:chOff x="256828" y="1553766"/>
            <a:chExt cx="3807173" cy="4038005"/>
          </a:xfrm>
        </p:grpSpPr>
        <p:cxnSp>
          <p:nvCxnSpPr>
            <p:cNvPr id="106" name="Straight Connector 105"/>
            <p:cNvCxnSpPr/>
            <p:nvPr/>
          </p:nvCxnSpPr>
          <p:spPr>
            <a:xfrm flipH="1" flipV="1">
              <a:off x="2754489" y="3127022"/>
              <a:ext cx="1298223" cy="982134"/>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p:cNvCxnSpPr/>
            <p:nvPr/>
          </p:nvCxnSpPr>
          <p:spPr>
            <a:xfrm flipH="1" flipV="1">
              <a:off x="3443111" y="2765778"/>
              <a:ext cx="620890" cy="1354667"/>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6" name="AutoShape 4"/>
            <p:cNvCxnSpPr>
              <a:cxnSpLocks noChangeShapeType="1"/>
              <a:stCxn id="121" idx="2"/>
              <a:endCxn id="126" idx="0"/>
            </p:cNvCxnSpPr>
            <p:nvPr/>
          </p:nvCxnSpPr>
          <p:spPr bwMode="auto">
            <a:xfrm flipH="1">
              <a:off x="2416782" y="3257685"/>
              <a:ext cx="272127" cy="298085"/>
            </a:xfrm>
            <a:prstGeom prst="straightConnector1">
              <a:avLst/>
            </a:prstGeom>
            <a:noFill/>
            <a:ln w="34925">
              <a:solidFill>
                <a:srgbClr val="FB4E27"/>
              </a:solidFill>
              <a:miter lim="800000"/>
              <a:headEnd/>
              <a:tailEnd/>
            </a:ln>
          </p:spPr>
        </p:cxnSp>
        <p:sp>
          <p:nvSpPr>
            <p:cNvPr id="99" name="AutoShape 21"/>
            <p:cNvSpPr>
              <a:spLocks/>
            </p:cNvSpPr>
            <p:nvPr/>
          </p:nvSpPr>
          <p:spPr bwMode="auto">
            <a:xfrm rot="20977990">
              <a:off x="2757057" y="2779630"/>
              <a:ext cx="575940" cy="365285"/>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cxnSp>
          <p:nvCxnSpPr>
            <p:cNvPr id="120" name="Straight Connector 119"/>
            <p:cNvCxnSpPr>
              <a:endCxn id="126" idx="3"/>
            </p:cNvCxnSpPr>
            <p:nvPr/>
          </p:nvCxnSpPr>
          <p:spPr>
            <a:xfrm flipH="1" flipV="1">
              <a:off x="2535844" y="3674833"/>
              <a:ext cx="1516867" cy="445611"/>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a:endCxn id="124" idx="3"/>
            </p:cNvCxnSpPr>
            <p:nvPr/>
          </p:nvCxnSpPr>
          <p:spPr>
            <a:xfrm flipH="1" flipV="1">
              <a:off x="1685925" y="3687961"/>
              <a:ext cx="2366787" cy="1775862"/>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AutoShape 3"/>
            <p:cNvCxnSpPr>
              <a:cxnSpLocks noChangeShapeType="1"/>
              <a:stCxn id="88" idx="0"/>
              <a:endCxn id="116" idx="0"/>
            </p:cNvCxnSpPr>
            <p:nvPr/>
          </p:nvCxnSpPr>
          <p:spPr bwMode="auto">
            <a:xfrm rot="10800000" flipH="1">
              <a:off x="1860351" y="2368154"/>
              <a:ext cx="508992" cy="495896"/>
            </a:xfrm>
            <a:prstGeom prst="straightConnector1">
              <a:avLst/>
            </a:prstGeom>
            <a:noFill/>
            <a:ln w="34925">
              <a:solidFill>
                <a:srgbClr val="FB4E27"/>
              </a:solidFill>
              <a:miter lim="800000"/>
              <a:headEnd/>
              <a:tailEnd/>
            </a:ln>
          </p:spPr>
        </p:cxnSp>
        <p:cxnSp>
          <p:nvCxnSpPr>
            <p:cNvPr id="78" name="AutoShape 4"/>
            <p:cNvCxnSpPr>
              <a:cxnSpLocks noChangeShapeType="1"/>
              <a:endCxn id="126" idx="0"/>
            </p:cNvCxnSpPr>
            <p:nvPr/>
          </p:nvCxnSpPr>
          <p:spPr bwMode="auto">
            <a:xfrm>
              <a:off x="1868557" y="2984515"/>
              <a:ext cx="548225" cy="571255"/>
            </a:xfrm>
            <a:prstGeom prst="straightConnector1">
              <a:avLst/>
            </a:prstGeom>
            <a:noFill/>
            <a:ln w="34925">
              <a:solidFill>
                <a:srgbClr val="FB4E27"/>
              </a:solidFill>
              <a:miter lim="800000"/>
              <a:headEnd/>
              <a:tailEnd/>
            </a:ln>
          </p:spPr>
        </p:cxnSp>
        <p:cxnSp>
          <p:nvCxnSpPr>
            <p:cNvPr id="82" name="AutoShape 6"/>
            <p:cNvCxnSpPr>
              <a:cxnSpLocks noChangeShapeType="1"/>
              <a:stCxn id="88" idx="0"/>
              <a:endCxn id="124" idx="0"/>
            </p:cNvCxnSpPr>
            <p:nvPr/>
          </p:nvCxnSpPr>
          <p:spPr bwMode="auto">
            <a:xfrm flipH="1">
              <a:off x="1566862" y="2864049"/>
              <a:ext cx="293489" cy="823913"/>
            </a:xfrm>
            <a:prstGeom prst="straightConnector1">
              <a:avLst/>
            </a:prstGeom>
            <a:noFill/>
            <a:ln w="34925">
              <a:solidFill>
                <a:srgbClr val="FB4E27"/>
              </a:solidFill>
              <a:miter lim="800000"/>
              <a:headEnd/>
              <a:tailEnd/>
            </a:ln>
          </p:spPr>
        </p:cxnSp>
        <p:cxnSp>
          <p:nvCxnSpPr>
            <p:cNvPr id="86" name="AutoShape 7"/>
            <p:cNvCxnSpPr>
              <a:cxnSpLocks noChangeShapeType="1"/>
              <a:stCxn id="88" idx="0"/>
              <a:endCxn id="112" idx="0"/>
            </p:cNvCxnSpPr>
            <p:nvPr/>
          </p:nvCxnSpPr>
          <p:spPr bwMode="auto">
            <a:xfrm rot="10800000">
              <a:off x="1430535" y="2371130"/>
              <a:ext cx="429816" cy="492919"/>
            </a:xfrm>
            <a:prstGeom prst="straightConnector1">
              <a:avLst/>
            </a:prstGeom>
            <a:noFill/>
            <a:ln w="34925">
              <a:solidFill>
                <a:srgbClr val="FB4E27"/>
              </a:solidFill>
              <a:miter lim="800000"/>
              <a:headEnd/>
              <a:tailEnd/>
            </a:ln>
          </p:spPr>
        </p:cxnSp>
        <p:sp>
          <p:nvSpPr>
            <p:cNvPr id="88" name="AutoShape 8"/>
            <p:cNvSpPr>
              <a:spLocks/>
            </p:cNvSpPr>
            <p:nvPr/>
          </p:nvSpPr>
          <p:spPr bwMode="auto">
            <a:xfrm>
              <a:off x="1742480" y="2744987"/>
              <a:ext cx="235744" cy="238125"/>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8499B0"/>
            </a:solidFill>
            <a:ln w="12700" cap="flat">
              <a:noFill/>
              <a:miter lim="800000"/>
              <a:headEnd type="none" w="med" len="med"/>
              <a:tailEnd type="none" w="med" len="med"/>
            </a:ln>
          </p:spPr>
          <p:txBody>
            <a:bodyPr lIns="0" tIns="0" rIns="0" bIns="0"/>
            <a:lstStyle/>
            <a:p>
              <a:endParaRPr lang="en-US"/>
            </a:p>
          </p:txBody>
        </p:sp>
        <p:cxnSp>
          <p:nvCxnSpPr>
            <p:cNvPr id="98" name="AutoShape 14"/>
            <p:cNvCxnSpPr>
              <a:cxnSpLocks noChangeShapeType="1"/>
              <a:stCxn id="112" idx="0"/>
              <a:endCxn id="100" idx="0"/>
            </p:cNvCxnSpPr>
            <p:nvPr/>
          </p:nvCxnSpPr>
          <p:spPr bwMode="auto">
            <a:xfrm flipH="1">
              <a:off x="1084064" y="2371130"/>
              <a:ext cx="346472" cy="492323"/>
            </a:xfrm>
            <a:prstGeom prst="straightConnector1">
              <a:avLst/>
            </a:prstGeom>
            <a:noFill/>
            <a:ln w="34925">
              <a:solidFill>
                <a:srgbClr val="FB4E27"/>
              </a:solidFill>
              <a:miter lim="800000"/>
              <a:headEnd/>
              <a:tailEnd/>
            </a:ln>
          </p:spPr>
        </p:cxnSp>
        <p:sp>
          <p:nvSpPr>
            <p:cNvPr id="100" name="AutoShape 15"/>
            <p:cNvSpPr>
              <a:spLocks/>
            </p:cNvSpPr>
            <p:nvPr/>
          </p:nvSpPr>
          <p:spPr bwMode="auto">
            <a:xfrm>
              <a:off x="965597" y="2744391"/>
              <a:ext cx="236339" cy="238125"/>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101" name="AutoShape 16"/>
            <p:cNvCxnSpPr>
              <a:cxnSpLocks noChangeShapeType="1"/>
            </p:cNvCxnSpPr>
            <p:nvPr/>
          </p:nvCxnSpPr>
          <p:spPr bwMode="auto">
            <a:xfrm>
              <a:off x="893135" y="1977656"/>
              <a:ext cx="537402" cy="373598"/>
            </a:xfrm>
            <a:prstGeom prst="straightConnector1">
              <a:avLst/>
            </a:prstGeom>
            <a:noFill/>
            <a:ln w="34925">
              <a:solidFill>
                <a:srgbClr val="FB4E27"/>
              </a:solidFill>
              <a:miter lim="800000"/>
              <a:headEnd/>
              <a:tailEnd/>
            </a:ln>
          </p:spPr>
        </p:cxnSp>
        <p:sp>
          <p:nvSpPr>
            <p:cNvPr id="102" name="AutoShape 17"/>
            <p:cNvSpPr>
              <a:spLocks/>
            </p:cNvSpPr>
            <p:nvPr/>
          </p:nvSpPr>
          <p:spPr bwMode="auto">
            <a:xfrm>
              <a:off x="727873" y="1808947"/>
              <a:ext cx="235744" cy="238125"/>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103" name="AutoShape 18"/>
            <p:cNvCxnSpPr>
              <a:cxnSpLocks noChangeShapeType="1"/>
              <a:stCxn id="112" idx="0"/>
              <a:endCxn id="104" idx="0"/>
            </p:cNvCxnSpPr>
            <p:nvPr/>
          </p:nvCxnSpPr>
          <p:spPr bwMode="auto">
            <a:xfrm rot="10800000" flipH="1">
              <a:off x="1430536" y="1672829"/>
              <a:ext cx="529829" cy="698302"/>
            </a:xfrm>
            <a:prstGeom prst="straightConnector1">
              <a:avLst/>
            </a:prstGeom>
            <a:noFill/>
            <a:ln w="34925">
              <a:solidFill>
                <a:srgbClr val="FB4E27"/>
              </a:solidFill>
              <a:miter lim="800000"/>
              <a:headEnd/>
              <a:tailEnd/>
            </a:ln>
          </p:spPr>
        </p:cxnSp>
        <p:sp>
          <p:nvSpPr>
            <p:cNvPr id="104" name="AutoShape 19"/>
            <p:cNvSpPr>
              <a:spLocks/>
            </p:cNvSpPr>
            <p:nvPr/>
          </p:nvSpPr>
          <p:spPr bwMode="auto">
            <a:xfrm>
              <a:off x="1841897" y="1553766"/>
              <a:ext cx="236339" cy="238125"/>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107" name="AutoShape 20"/>
            <p:cNvSpPr>
              <a:spLocks/>
            </p:cNvSpPr>
            <p:nvPr/>
          </p:nvSpPr>
          <p:spPr bwMode="auto">
            <a:xfrm>
              <a:off x="2625924" y="1818680"/>
              <a:ext cx="235744" cy="238125"/>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108" name="AutoShape 21"/>
            <p:cNvSpPr>
              <a:spLocks/>
            </p:cNvSpPr>
            <p:nvPr/>
          </p:nvSpPr>
          <p:spPr bwMode="auto">
            <a:xfrm>
              <a:off x="2373511" y="2034183"/>
              <a:ext cx="285750" cy="325041"/>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cxnSp>
          <p:nvCxnSpPr>
            <p:cNvPr id="111" name="AutoShape 23"/>
            <p:cNvCxnSpPr>
              <a:cxnSpLocks noChangeShapeType="1"/>
              <a:stCxn id="112" idx="0"/>
              <a:endCxn id="116" idx="0"/>
            </p:cNvCxnSpPr>
            <p:nvPr/>
          </p:nvCxnSpPr>
          <p:spPr bwMode="auto">
            <a:xfrm rot="10800000" flipH="1">
              <a:off x="1430536" y="2368154"/>
              <a:ext cx="938808" cy="2977"/>
            </a:xfrm>
            <a:prstGeom prst="straightConnector1">
              <a:avLst/>
            </a:prstGeom>
            <a:noFill/>
            <a:ln w="34925">
              <a:solidFill>
                <a:srgbClr val="FB4E27"/>
              </a:solidFill>
              <a:miter lim="800000"/>
              <a:headEnd/>
              <a:tailEnd/>
            </a:ln>
          </p:spPr>
        </p:cxnSp>
        <p:sp>
          <p:nvSpPr>
            <p:cNvPr id="112" name="AutoShape 24"/>
            <p:cNvSpPr>
              <a:spLocks/>
            </p:cNvSpPr>
            <p:nvPr/>
          </p:nvSpPr>
          <p:spPr bwMode="auto">
            <a:xfrm>
              <a:off x="1304330" y="2244924"/>
              <a:ext cx="252413" cy="252413"/>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a:p>
          </p:txBody>
        </p:sp>
        <p:cxnSp>
          <p:nvCxnSpPr>
            <p:cNvPr id="113" name="AutoShape 25"/>
            <p:cNvCxnSpPr>
              <a:cxnSpLocks noChangeShapeType="1"/>
            </p:cNvCxnSpPr>
            <p:nvPr/>
          </p:nvCxnSpPr>
          <p:spPr bwMode="auto">
            <a:xfrm flipH="1" flipV="1">
              <a:off x="2316179" y="2305745"/>
              <a:ext cx="397565" cy="763326"/>
            </a:xfrm>
            <a:prstGeom prst="straightConnector1">
              <a:avLst/>
            </a:prstGeom>
            <a:noFill/>
            <a:ln w="34925">
              <a:solidFill>
                <a:srgbClr val="FB4E27"/>
              </a:solidFill>
              <a:miter lim="800000"/>
              <a:headEnd/>
              <a:tailEnd/>
            </a:ln>
          </p:spPr>
        </p:cxnSp>
        <p:sp>
          <p:nvSpPr>
            <p:cNvPr id="116" name="AutoShape 27"/>
            <p:cNvSpPr>
              <a:spLocks/>
            </p:cNvSpPr>
            <p:nvPr/>
          </p:nvSpPr>
          <p:spPr bwMode="auto">
            <a:xfrm>
              <a:off x="2243137" y="2241947"/>
              <a:ext cx="252413" cy="252413"/>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a:p>
          </p:txBody>
        </p:sp>
        <p:sp>
          <p:nvSpPr>
            <p:cNvPr id="121" name="AutoShape 31"/>
            <p:cNvSpPr>
              <a:spLocks/>
            </p:cNvSpPr>
            <p:nvPr/>
          </p:nvSpPr>
          <p:spPr bwMode="auto">
            <a:xfrm>
              <a:off x="2640702" y="3005273"/>
              <a:ext cx="252413" cy="252413"/>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a:p>
          </p:txBody>
        </p:sp>
        <p:cxnSp>
          <p:nvCxnSpPr>
            <p:cNvPr id="122" name="AutoShape 32"/>
            <p:cNvCxnSpPr>
              <a:cxnSpLocks noChangeShapeType="1"/>
              <a:stCxn id="124" idx="3"/>
              <a:endCxn id="126" idx="3"/>
            </p:cNvCxnSpPr>
            <p:nvPr/>
          </p:nvCxnSpPr>
          <p:spPr bwMode="auto">
            <a:xfrm flipV="1">
              <a:off x="1685925" y="3674833"/>
              <a:ext cx="849919" cy="13128"/>
            </a:xfrm>
            <a:prstGeom prst="straightConnector1">
              <a:avLst/>
            </a:prstGeom>
            <a:noFill/>
            <a:ln w="34925">
              <a:solidFill>
                <a:srgbClr val="FB4E27"/>
              </a:solidFill>
              <a:miter lim="800000"/>
              <a:headEnd/>
              <a:tailEnd/>
            </a:ln>
          </p:spPr>
        </p:cxnSp>
        <p:cxnSp>
          <p:nvCxnSpPr>
            <p:cNvPr id="123" name="AutoShape 33"/>
            <p:cNvCxnSpPr>
              <a:cxnSpLocks noChangeShapeType="1"/>
              <a:stCxn id="124" idx="0"/>
              <a:endCxn id="127" idx="0"/>
            </p:cNvCxnSpPr>
            <p:nvPr/>
          </p:nvCxnSpPr>
          <p:spPr bwMode="auto">
            <a:xfrm>
              <a:off x="1566862" y="3687962"/>
              <a:ext cx="250031" cy="618530"/>
            </a:xfrm>
            <a:prstGeom prst="straightConnector1">
              <a:avLst/>
            </a:prstGeom>
            <a:noFill/>
            <a:ln w="34925">
              <a:solidFill>
                <a:schemeClr val="tx1">
                  <a:lumMod val="65000"/>
                  <a:lumOff val="35000"/>
                </a:schemeClr>
              </a:solidFill>
              <a:prstDash val="sysDot"/>
              <a:miter lim="800000"/>
              <a:headEnd/>
              <a:tailEnd/>
            </a:ln>
          </p:spPr>
        </p:cxnSp>
        <p:sp>
          <p:nvSpPr>
            <p:cNvPr id="124" name="Rectangle 34"/>
            <p:cNvSpPr>
              <a:spLocks/>
            </p:cNvSpPr>
            <p:nvPr/>
          </p:nvSpPr>
          <p:spPr bwMode="auto">
            <a:xfrm>
              <a:off x="1447800" y="3568898"/>
              <a:ext cx="238125" cy="238125"/>
            </a:xfrm>
            <a:prstGeom prst="rect">
              <a:avLst/>
            </a:prstGeom>
            <a:solidFill>
              <a:srgbClr val="494842"/>
            </a:solidFill>
            <a:ln w="12700">
              <a:noFill/>
              <a:miter lim="800000"/>
              <a:headEnd/>
              <a:tailEnd/>
            </a:ln>
          </p:spPr>
          <p:txBody>
            <a:bodyPr lIns="0" tIns="0" rIns="0" bIns="0"/>
            <a:lstStyle/>
            <a:p>
              <a:endParaRPr lang="en-US"/>
            </a:p>
          </p:txBody>
        </p:sp>
        <p:sp>
          <p:nvSpPr>
            <p:cNvPr id="127" name="AutoShape 37"/>
            <p:cNvSpPr>
              <a:spLocks/>
            </p:cNvSpPr>
            <p:nvPr/>
          </p:nvSpPr>
          <p:spPr bwMode="auto">
            <a:xfrm>
              <a:off x="1699022" y="4187429"/>
              <a:ext cx="236339" cy="238125"/>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w="12700" cap="flat">
              <a:noFill/>
              <a:miter lim="800000"/>
              <a:headEnd type="none" w="med" len="med"/>
              <a:tailEnd type="none" w="med" len="med"/>
            </a:ln>
          </p:spPr>
          <p:txBody>
            <a:bodyPr lIns="0" tIns="0" rIns="0" bIns="0"/>
            <a:lstStyle/>
            <a:p>
              <a:endParaRPr lang="en-US"/>
            </a:p>
          </p:txBody>
        </p:sp>
        <p:grpSp>
          <p:nvGrpSpPr>
            <p:cNvPr id="3" name="Group 44"/>
            <p:cNvGrpSpPr>
              <a:grpSpLocks/>
            </p:cNvGrpSpPr>
            <p:nvPr/>
          </p:nvGrpSpPr>
          <p:grpSpPr bwMode="auto">
            <a:xfrm>
              <a:off x="924520" y="4186238"/>
              <a:ext cx="1626394" cy="1405533"/>
              <a:chOff x="0" y="0"/>
              <a:chExt cx="2732" cy="2361"/>
            </a:xfrm>
          </p:grpSpPr>
          <p:pic>
            <p:nvPicPr>
              <p:cNvPr id="129" name="Picture 38"/>
              <p:cNvPicPr>
                <a:picLocks noChangeAspect="1" noChangeArrowheads="1"/>
              </p:cNvPicPr>
              <p:nvPr/>
            </p:nvPicPr>
            <p:blipFill>
              <a:blip r:embed="rId4" cstate="print"/>
              <a:srcRect/>
              <a:stretch>
                <a:fillRect/>
              </a:stretch>
            </p:blipFill>
            <p:spPr bwMode="auto">
              <a:xfrm>
                <a:off x="0" y="1241"/>
                <a:ext cx="1704" cy="1120"/>
              </a:xfrm>
              <a:prstGeom prst="rect">
                <a:avLst/>
              </a:prstGeom>
              <a:noFill/>
              <a:ln w="12700">
                <a:noFill/>
                <a:miter lim="800000"/>
                <a:headEnd/>
                <a:tailEnd/>
              </a:ln>
            </p:spPr>
          </p:pic>
          <p:pic>
            <p:nvPicPr>
              <p:cNvPr id="130" name="Picture 39"/>
              <p:cNvPicPr>
                <a:picLocks noChangeAspect="1" noChangeArrowheads="1"/>
              </p:cNvPicPr>
              <p:nvPr/>
            </p:nvPicPr>
            <p:blipFill>
              <a:blip r:embed="rId5" cstate="print"/>
              <a:srcRect/>
              <a:stretch>
                <a:fillRect/>
              </a:stretch>
            </p:blipFill>
            <p:spPr bwMode="auto">
              <a:xfrm>
                <a:off x="2135" y="1239"/>
                <a:ext cx="600" cy="1128"/>
              </a:xfrm>
              <a:prstGeom prst="rect">
                <a:avLst/>
              </a:prstGeom>
              <a:noFill/>
              <a:ln w="12700">
                <a:noFill/>
                <a:miter lim="800000"/>
                <a:headEnd/>
                <a:tailEnd/>
              </a:ln>
            </p:spPr>
          </p:pic>
          <p:pic>
            <p:nvPicPr>
              <p:cNvPr id="131" name="Picture 40"/>
              <p:cNvPicPr>
                <a:picLocks noChangeAspect="1" noChangeArrowheads="1"/>
              </p:cNvPicPr>
              <p:nvPr/>
            </p:nvPicPr>
            <p:blipFill>
              <a:blip r:embed="rId6" cstate="print"/>
              <a:srcRect/>
              <a:stretch>
                <a:fillRect/>
              </a:stretch>
            </p:blipFill>
            <p:spPr bwMode="auto">
              <a:xfrm>
                <a:off x="911" y="0"/>
                <a:ext cx="1328" cy="984"/>
              </a:xfrm>
              <a:prstGeom prst="rect">
                <a:avLst/>
              </a:prstGeom>
              <a:noFill/>
              <a:ln w="12700">
                <a:noFill/>
                <a:miter lim="800000"/>
                <a:headEnd/>
                <a:tailEnd/>
              </a:ln>
            </p:spPr>
          </p:pic>
          <p:sp>
            <p:nvSpPr>
              <p:cNvPr id="132" name="Line 41"/>
              <p:cNvSpPr>
                <a:spLocks noChangeShapeType="1"/>
              </p:cNvSpPr>
              <p:nvPr/>
            </p:nvSpPr>
            <p:spPr bwMode="auto">
              <a:xfrm>
                <a:off x="1610" y="918"/>
                <a:ext cx="580" cy="372"/>
              </a:xfrm>
              <a:prstGeom prst="line">
                <a:avLst/>
              </a:prstGeom>
              <a:noFill/>
              <a:ln w="34925">
                <a:solidFill>
                  <a:schemeClr val="tx1">
                    <a:lumMod val="65000"/>
                    <a:lumOff val="35000"/>
                  </a:schemeClr>
                </a:solidFill>
                <a:prstDash val="sysDot"/>
                <a:miter lim="800000"/>
                <a:headEnd/>
                <a:tailEnd/>
              </a:ln>
            </p:spPr>
            <p:txBody>
              <a:bodyPr lIns="0" tIns="0" rIns="0" bIns="0"/>
              <a:lstStyle/>
              <a:p>
                <a:endParaRPr lang="en-US"/>
              </a:p>
            </p:txBody>
          </p:sp>
          <p:sp>
            <p:nvSpPr>
              <p:cNvPr id="133" name="Line 42"/>
              <p:cNvSpPr>
                <a:spLocks noChangeShapeType="1"/>
              </p:cNvSpPr>
              <p:nvPr/>
            </p:nvSpPr>
            <p:spPr bwMode="auto">
              <a:xfrm flipH="1">
                <a:off x="1089" y="906"/>
                <a:ext cx="361" cy="361"/>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sp>
            <p:nvSpPr>
              <p:cNvPr id="134" name="Line 43"/>
              <p:cNvSpPr>
                <a:spLocks noChangeShapeType="1"/>
              </p:cNvSpPr>
              <p:nvPr/>
            </p:nvSpPr>
            <p:spPr bwMode="auto">
              <a:xfrm>
                <a:off x="1682" y="2005"/>
                <a:ext cx="472" cy="0"/>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grpSp>
        <p:sp>
          <p:nvSpPr>
            <p:cNvPr id="69" name="Rectangle 52"/>
            <p:cNvSpPr>
              <a:spLocks/>
            </p:cNvSpPr>
            <p:nvPr/>
          </p:nvSpPr>
          <p:spPr bwMode="auto">
            <a:xfrm>
              <a:off x="450651" y="4256112"/>
              <a:ext cx="1204913" cy="638175"/>
            </a:xfrm>
            <a:prstGeom prst="rect">
              <a:avLst/>
            </a:prstGeom>
            <a:noFill/>
            <a:ln w="9525">
              <a:noFill/>
              <a:round/>
              <a:headEnd/>
              <a:tailEnd/>
            </a:ln>
          </p:spPr>
          <p:txBody>
            <a:bodyPr lIns="0" tIns="0" rIns="0" bIns="0" anchor="ctr"/>
            <a:lstStyle/>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End </a:t>
              </a:r>
              <a:r>
                <a:rPr lang="en-US" sz="675" dirty="0" smtClean="0">
                  <a:solidFill>
                    <a:schemeClr val="tx1">
                      <a:lumMod val="65000"/>
                      <a:lumOff val="35000"/>
                    </a:schemeClr>
                  </a:solidFill>
                  <a:latin typeface="Gotham Medium" charset="0"/>
                  <a:ea typeface="Gotham Medium" charset="0"/>
                  <a:cs typeface="Gotham Medium" charset="0"/>
                  <a:sym typeface="Gotham Medium" charset="0"/>
                </a:rPr>
                <a:t>Device</a:t>
              </a:r>
              <a:endParaRPr lang="en-US" sz="675" dirty="0">
                <a:solidFill>
                  <a:schemeClr val="tx1">
                    <a:lumMod val="65000"/>
                    <a:lumOff val="35000"/>
                  </a:schemeClr>
                </a:solidFill>
                <a:latin typeface="Gotham Medium" charset="0"/>
                <a:ea typeface="Gotham Medium" charset="0"/>
                <a:cs typeface="Gotham Medium" charset="0"/>
                <a:sym typeface="Gotham Medium" charset="0"/>
              </a:endParaRP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Thread Router</a:t>
              </a: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Leader</a:t>
              </a: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Border Router</a:t>
              </a: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Thread Link</a:t>
              </a:r>
            </a:p>
          </p:txBody>
        </p:sp>
        <p:grpSp>
          <p:nvGrpSpPr>
            <p:cNvPr id="4" name="Group 7"/>
            <p:cNvGrpSpPr/>
            <p:nvPr/>
          </p:nvGrpSpPr>
          <p:grpSpPr>
            <a:xfrm>
              <a:off x="256828" y="4252042"/>
              <a:ext cx="106561" cy="599480"/>
              <a:chOff x="7638455" y="4752976"/>
              <a:chExt cx="106561" cy="599480"/>
            </a:xfrm>
          </p:grpSpPr>
          <p:sp>
            <p:nvSpPr>
              <p:cNvPr id="70" name="AutoShape 46"/>
              <p:cNvSpPr>
                <a:spLocks/>
              </p:cNvSpPr>
              <p:nvPr/>
            </p:nvSpPr>
            <p:spPr bwMode="auto">
              <a:xfrm>
                <a:off x="7651552" y="4752976"/>
                <a:ext cx="73819" cy="74414"/>
              </a:xfrm>
              <a:custGeom>
                <a:avLst/>
                <a:gdLst>
                  <a:gd name="T0" fmla="*/ 62 w 19679"/>
                  <a:gd name="T1" fmla="*/ 69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34925" cap="flat">
                <a:solidFill>
                  <a:srgbClr val="8499B0"/>
                </a:solidFill>
                <a:prstDash val="solid"/>
                <a:miter lim="800000"/>
                <a:headEnd type="none" w="med" len="med"/>
                <a:tailEnd type="none" w="med" len="med"/>
              </a:ln>
            </p:spPr>
            <p:txBody>
              <a:bodyPr lIns="0" tIns="0" rIns="0" bIns="0"/>
              <a:lstStyle/>
              <a:p>
                <a:endParaRPr lang="en-US"/>
              </a:p>
            </p:txBody>
          </p:sp>
          <p:sp>
            <p:nvSpPr>
              <p:cNvPr id="71" name="AutoShape 47"/>
              <p:cNvSpPr>
                <a:spLocks/>
              </p:cNvSpPr>
              <p:nvPr/>
            </p:nvSpPr>
            <p:spPr bwMode="auto">
              <a:xfrm>
                <a:off x="7640836" y="4892279"/>
                <a:ext cx="95250" cy="94655"/>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a:p>
            </p:txBody>
          </p:sp>
          <p:sp>
            <p:nvSpPr>
              <p:cNvPr id="72" name="AutoShape 48"/>
              <p:cNvSpPr>
                <a:spLocks/>
              </p:cNvSpPr>
              <p:nvPr/>
            </p:nvSpPr>
            <p:spPr bwMode="auto">
              <a:xfrm>
                <a:off x="7648575" y="5032773"/>
                <a:ext cx="79772" cy="80963"/>
              </a:xfrm>
              <a:custGeom>
                <a:avLst/>
                <a:gdLst>
                  <a:gd name="T0" fmla="*/ 67 w 19679"/>
                  <a:gd name="T1" fmla="*/ 75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8499B0"/>
              </a:solidFill>
              <a:ln w="12700" cap="flat">
                <a:noFill/>
                <a:miter lim="800000"/>
                <a:headEnd type="none" w="med" len="med"/>
                <a:tailEnd type="none" w="med" len="med"/>
              </a:ln>
            </p:spPr>
            <p:txBody>
              <a:bodyPr lIns="0" tIns="0" rIns="0" bIns="0"/>
              <a:lstStyle/>
              <a:p>
                <a:endParaRPr lang="en-US"/>
              </a:p>
            </p:txBody>
          </p:sp>
          <p:sp>
            <p:nvSpPr>
              <p:cNvPr id="73" name="Rectangle 49"/>
              <p:cNvSpPr>
                <a:spLocks/>
              </p:cNvSpPr>
              <p:nvPr/>
            </p:nvSpPr>
            <p:spPr bwMode="auto">
              <a:xfrm>
                <a:off x="7647980" y="5165528"/>
                <a:ext cx="80963" cy="80367"/>
              </a:xfrm>
              <a:prstGeom prst="rect">
                <a:avLst/>
              </a:prstGeom>
              <a:solidFill>
                <a:srgbClr val="494842"/>
              </a:solidFill>
              <a:ln w="12700">
                <a:noFill/>
                <a:miter lim="800000"/>
                <a:headEnd/>
                <a:tailEnd/>
              </a:ln>
            </p:spPr>
            <p:txBody>
              <a:bodyPr lIns="0" tIns="0" rIns="0" bIns="0"/>
              <a:lstStyle/>
              <a:p>
                <a:endParaRPr lang="en-US"/>
              </a:p>
            </p:txBody>
          </p:sp>
          <p:sp>
            <p:nvSpPr>
              <p:cNvPr id="75" name="Line 50"/>
              <p:cNvSpPr>
                <a:spLocks noChangeShapeType="1"/>
              </p:cNvSpPr>
              <p:nvPr/>
            </p:nvSpPr>
            <p:spPr bwMode="auto">
              <a:xfrm>
                <a:off x="7638455" y="5352456"/>
                <a:ext cx="106561" cy="0"/>
              </a:xfrm>
              <a:prstGeom prst="line">
                <a:avLst/>
              </a:prstGeom>
              <a:noFill/>
              <a:ln w="38100">
                <a:solidFill>
                  <a:srgbClr val="FB4E27"/>
                </a:solidFill>
                <a:miter lim="800000"/>
                <a:headEnd/>
                <a:tailEnd/>
              </a:ln>
            </p:spPr>
            <p:txBody>
              <a:bodyPr lIns="0" tIns="0" rIns="0" bIns="0"/>
              <a:lstStyle/>
              <a:p>
                <a:endParaRPr lang="en-US"/>
              </a:p>
            </p:txBody>
          </p:sp>
        </p:grpSp>
        <p:sp>
          <p:nvSpPr>
            <p:cNvPr id="97" name="AutoShape 21"/>
            <p:cNvSpPr>
              <a:spLocks/>
            </p:cNvSpPr>
            <p:nvPr/>
          </p:nvSpPr>
          <p:spPr bwMode="auto">
            <a:xfrm rot="5092341">
              <a:off x="2682586" y="2074852"/>
              <a:ext cx="318991" cy="874503"/>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sp>
          <p:nvSpPr>
            <p:cNvPr id="95" name="AutoShape 11"/>
            <p:cNvSpPr>
              <a:spLocks/>
            </p:cNvSpPr>
            <p:nvPr/>
          </p:nvSpPr>
          <p:spPr bwMode="auto">
            <a:xfrm>
              <a:off x="3295180" y="2554005"/>
              <a:ext cx="236339" cy="238125"/>
            </a:xfrm>
            <a:custGeom>
              <a:avLst/>
              <a:gdLst>
                <a:gd name="T0" fmla="*/ 315102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126" name="Rectangle 36"/>
            <p:cNvSpPr>
              <a:spLocks/>
            </p:cNvSpPr>
            <p:nvPr/>
          </p:nvSpPr>
          <p:spPr bwMode="auto">
            <a:xfrm>
              <a:off x="2297719" y="3555770"/>
              <a:ext cx="238125" cy="238125"/>
            </a:xfrm>
            <a:prstGeom prst="rect">
              <a:avLst/>
            </a:prstGeom>
            <a:solidFill>
              <a:srgbClr val="494842"/>
            </a:solidFill>
            <a:ln w="12700">
              <a:noFill/>
              <a:miter lim="800000"/>
              <a:headEnd/>
              <a:tailEnd/>
            </a:ln>
          </p:spPr>
          <p:txBody>
            <a:bodyPr lIns="0" tIns="0" rIns="0" bIns="0"/>
            <a:lstStyle/>
            <a:p>
              <a:endParaRPr lang="en-US"/>
            </a:p>
          </p:txBody>
        </p:sp>
      </p:grpSp>
      <p:sp>
        <p:nvSpPr>
          <p:cNvPr id="50" name="TextBox 49"/>
          <p:cNvSpPr txBox="1"/>
          <p:nvPr/>
        </p:nvSpPr>
        <p:spPr>
          <a:xfrm>
            <a:off x="4072069" y="5804391"/>
            <a:ext cx="279734" cy="306900"/>
          </a:xfrm>
          <a:prstGeom prst="rect">
            <a:avLst/>
          </a:prstGeom>
          <a:noFill/>
        </p:spPr>
        <p:txBody>
          <a:bodyPr wrap="none" lIns="68580" tIns="34290" rIns="68580" rtlCol="0" anchor="t">
            <a:noAutofit/>
          </a:bodyPr>
          <a:lstStyle/>
          <a:p>
            <a:r>
              <a:rPr lang="en-US" dirty="0">
                <a:solidFill>
                  <a:schemeClr val="tx1">
                    <a:lumMod val="50000"/>
                    <a:lumOff val="50000"/>
                  </a:schemeClr>
                </a:solidFill>
              </a:rPr>
              <a:t>+</a:t>
            </a:r>
          </a:p>
        </p:txBody>
      </p:sp>
      <p:sp>
        <p:nvSpPr>
          <p:cNvPr id="43" name="Title 42"/>
          <p:cNvSpPr>
            <a:spLocks noGrp="1"/>
          </p:cNvSpPr>
          <p:nvPr>
            <p:ph type="title"/>
          </p:nvPr>
        </p:nvSpPr>
        <p:spPr>
          <a:noFill/>
          <a:ln w="9525" algn="ctr">
            <a:noFill/>
            <a:miter lim="800000"/>
            <a:headEnd/>
            <a:tailEnd/>
          </a:ln>
          <a:effectLst/>
        </p:spPr>
        <p:txBody>
          <a:bodyPr vert="horz" wrap="square" lIns="68580" tIns="34290" rIns="68580" bIns="34290" numCol="1" anchor="ctr" anchorCtr="0" compatLnSpc="1">
            <a:prstTxWarp prst="textNoShape">
              <a:avLst/>
            </a:prstTxWarp>
          </a:bodyPr>
          <a:lstStyle/>
          <a:p>
            <a:r>
              <a:rPr lang="en-US" dirty="0" smtClean="0">
                <a:latin typeface="Arial" pitchFamily="34" charset="0"/>
                <a:cs typeface="Arial" pitchFamily="34" charset="0"/>
              </a:rPr>
              <a:t>NXP Thread Hardware Offering</a:t>
            </a:r>
            <a:endParaRPr lang="en-US" dirty="0">
              <a:latin typeface="Arial" pitchFamily="34" charset="0"/>
              <a:cs typeface="Arial" pitchFamily="34" charset="0"/>
            </a:endParaRPr>
          </a:p>
        </p:txBody>
      </p:sp>
      <p:sp>
        <p:nvSpPr>
          <p:cNvPr id="47" name="Rectangle 44"/>
          <p:cNvSpPr>
            <a:spLocks/>
          </p:cNvSpPr>
          <p:nvPr/>
        </p:nvSpPr>
        <p:spPr bwMode="auto">
          <a:xfrm>
            <a:off x="5262624" y="2322041"/>
            <a:ext cx="3768486" cy="1268418"/>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t" anchorCtr="0"/>
          <a:lstStyle/>
          <a:p>
            <a:pPr algn="l">
              <a:spcAft>
                <a:spcPts val="600"/>
              </a:spcAft>
              <a:defRPr/>
            </a:pPr>
            <a:r>
              <a:rPr lang="en-US" sz="1200" b="1" u="sng" dirty="0" smtClean="0">
                <a:solidFill>
                  <a:schemeClr val="tx1">
                    <a:lumMod val="65000"/>
                    <a:lumOff val="35000"/>
                  </a:schemeClr>
                </a:solidFill>
                <a:latin typeface="Helvetica" pitchFamily="34" charset="0"/>
                <a:ea typeface="Gotham Bold" charset="0"/>
                <a:cs typeface="Gotham Bold" charset="0"/>
                <a:sym typeface="Gotham Bold" charset="0"/>
              </a:rPr>
              <a:t>Kinetis KW2xD/Z</a:t>
            </a:r>
            <a:endParaRPr lang="en-US" sz="1200" b="1" u="sng" dirty="0">
              <a:solidFill>
                <a:schemeClr val="tx1">
                  <a:lumMod val="65000"/>
                  <a:lumOff val="35000"/>
                </a:schemeClr>
              </a:solidFill>
              <a:latin typeface="Helvetica" pitchFamily="34" charset="0"/>
              <a:ea typeface="Gotham Bold" charset="0"/>
              <a:cs typeface="Gotham Bold" charset="0"/>
              <a:sym typeface="Gotham Bold" charset="0"/>
            </a:endParaRPr>
          </a:p>
          <a:p>
            <a:pPr algn="l">
              <a:defRPr/>
            </a:pP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Border Router with RNDIS support</a:t>
            </a:r>
          </a:p>
          <a:p>
            <a:pPr algn="l">
              <a:defRPr/>
            </a:pP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Mesh </a:t>
            </a:r>
            <a:r>
              <a:rPr lang="en-US" sz="1100" dirty="0">
                <a:solidFill>
                  <a:schemeClr val="tx1">
                    <a:lumMod val="65000"/>
                    <a:lumOff val="35000"/>
                  </a:schemeClr>
                </a:solidFill>
                <a:latin typeface="Helvetica" pitchFamily="34" charset="0"/>
                <a:ea typeface="Gotham Bold" charset="0"/>
                <a:cs typeface="Gotham Bold" charset="0"/>
                <a:sym typeface="Gotham Bold" charset="0"/>
              </a:rPr>
              <a:t>Network Router / End Device</a:t>
            </a:r>
          </a:p>
          <a:p>
            <a:pPr algn="l">
              <a:defRPr/>
            </a:pPr>
            <a:r>
              <a:rPr lang="en-US" sz="1100" dirty="0">
                <a:solidFill>
                  <a:schemeClr val="tx1">
                    <a:lumMod val="65000"/>
                    <a:lumOff val="35000"/>
                  </a:schemeClr>
                </a:solidFill>
                <a:latin typeface="Helvetica" pitchFamily="34" charset="0"/>
                <a:ea typeface="Gotham Bold" charset="0"/>
                <a:cs typeface="Gotham Bold" charset="0"/>
                <a:sym typeface="Gotham Bold" charset="0"/>
              </a:rPr>
              <a:t>Thread and IEEE 802.15.4 compliant</a:t>
            </a:r>
          </a:p>
          <a:p>
            <a:pPr algn="l">
              <a:defRPr/>
            </a:pPr>
            <a:r>
              <a:rPr lang="en-US" sz="1100" dirty="0">
                <a:solidFill>
                  <a:schemeClr val="tx1">
                    <a:lumMod val="65000"/>
                    <a:lumOff val="35000"/>
                  </a:schemeClr>
                </a:solidFill>
                <a:latin typeface="Helvetica" pitchFamily="34" charset="0"/>
                <a:ea typeface="Gotham Bold" charset="0"/>
                <a:cs typeface="Gotham Bold" charset="0"/>
                <a:sym typeface="Gotham Bold" charset="0"/>
              </a:rPr>
              <a:t>Tower </a:t>
            </a: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Board, Freedom </a:t>
            </a:r>
            <a:r>
              <a:rPr lang="en-US" sz="1100" dirty="0">
                <a:solidFill>
                  <a:schemeClr val="tx1">
                    <a:lumMod val="65000"/>
                    <a:lumOff val="35000"/>
                  </a:schemeClr>
                </a:solidFill>
                <a:latin typeface="Helvetica" pitchFamily="34" charset="0"/>
                <a:ea typeface="Gotham Bold" charset="0"/>
                <a:cs typeface="Gotham Bold" charset="0"/>
                <a:sym typeface="Gotham Bold" charset="0"/>
              </a:rPr>
              <a:t>Board </a:t>
            </a: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 and USB Stick available</a:t>
            </a:r>
          </a:p>
          <a:p>
            <a:pPr algn="l">
              <a:defRPr/>
            </a:pP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Runs FreeRTOS and MQX </a:t>
            </a:r>
            <a:r>
              <a:rPr lang="en-US" sz="1100" dirty="0">
                <a:solidFill>
                  <a:schemeClr val="tx1">
                    <a:lumMod val="65000"/>
                    <a:lumOff val="35000"/>
                  </a:schemeClr>
                </a:solidFill>
                <a:latin typeface="Helvetica" pitchFamily="34" charset="0"/>
                <a:ea typeface="Gotham Bold" charset="0"/>
                <a:cs typeface="Gotham Bold" charset="0"/>
                <a:sym typeface="Gotham Bold" charset="0"/>
              </a:rPr>
              <a:t>for Kinetis </a:t>
            </a: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SDK</a:t>
            </a:r>
            <a:endParaRPr lang="en-US" sz="1050" dirty="0">
              <a:solidFill>
                <a:schemeClr val="tx1">
                  <a:lumMod val="65000"/>
                  <a:lumOff val="35000"/>
                </a:schemeClr>
              </a:solidFill>
              <a:latin typeface="Helvetica" pitchFamily="34" charset="0"/>
              <a:ea typeface="Gotham Bold" charset="0"/>
              <a:cs typeface="Gotham Bold" charset="0"/>
              <a:sym typeface="Gotham Bold" charset="0"/>
            </a:endParaRPr>
          </a:p>
        </p:txBody>
      </p:sp>
      <p:sp>
        <p:nvSpPr>
          <p:cNvPr id="48" name="Rectangle 44"/>
          <p:cNvSpPr>
            <a:spLocks/>
          </p:cNvSpPr>
          <p:nvPr/>
        </p:nvSpPr>
        <p:spPr bwMode="auto">
          <a:xfrm>
            <a:off x="5256481" y="5222907"/>
            <a:ext cx="3487620" cy="105266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t" anchorCtr="0"/>
          <a:lstStyle/>
          <a:p>
            <a:pPr>
              <a:spcAft>
                <a:spcPts val="600"/>
              </a:spcAft>
              <a:defRPr/>
            </a:pPr>
            <a:r>
              <a:rPr lang="en-US" sz="1200" b="1" u="sng" dirty="0" smtClean="0">
                <a:solidFill>
                  <a:schemeClr val="tx1">
                    <a:lumMod val="65000"/>
                    <a:lumOff val="35000"/>
                  </a:schemeClr>
                </a:solidFill>
                <a:latin typeface="Helvetica" pitchFamily="34" charset="0"/>
                <a:ea typeface="Gotham Bold" charset="0"/>
                <a:cs typeface="Gotham Bold" charset="0"/>
                <a:sym typeface="Gotham Bold" charset="0"/>
              </a:rPr>
              <a:t>i.MX6UL + FRDM-KW2xD/Z</a:t>
            </a:r>
          </a:p>
          <a:p>
            <a:pPr>
              <a:defRPr/>
            </a:pP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Linux Border Router / Cloud gateway</a:t>
            </a:r>
          </a:p>
          <a:p>
            <a:pPr algn="l">
              <a:defRPr/>
            </a:pP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Provides </a:t>
            </a:r>
            <a:r>
              <a:rPr lang="en-US" sz="1100" dirty="0">
                <a:solidFill>
                  <a:schemeClr val="tx1">
                    <a:lumMod val="65000"/>
                    <a:lumOff val="35000"/>
                  </a:schemeClr>
                </a:solidFill>
                <a:latin typeface="Helvetica" pitchFamily="34" charset="0"/>
                <a:ea typeface="Gotham Bold" charset="0"/>
                <a:cs typeface="Gotham Bold" charset="0"/>
                <a:sym typeface="Gotham Bold" charset="0"/>
              </a:rPr>
              <a:t>IP data routing and infrastructure integration</a:t>
            </a:r>
          </a:p>
          <a:p>
            <a:pPr algn="l">
              <a:defRPr/>
            </a:pPr>
            <a:r>
              <a:rPr lang="en-US" sz="1100" dirty="0">
                <a:solidFill>
                  <a:schemeClr val="tx1">
                    <a:lumMod val="65000"/>
                    <a:lumOff val="35000"/>
                  </a:schemeClr>
                </a:solidFill>
                <a:latin typeface="Helvetica" pitchFamily="34" charset="0"/>
                <a:ea typeface="Gotham Bold" charset="0"/>
                <a:cs typeface="Gotham Bold" charset="0"/>
                <a:sym typeface="Gotham Bold" charset="0"/>
              </a:rPr>
              <a:t>Runs Linux operating system </a:t>
            </a:r>
          </a:p>
          <a:p>
            <a:pPr algn="l">
              <a:defRPr/>
            </a:pPr>
            <a:endParaRPr lang="en-US" sz="900" dirty="0">
              <a:solidFill>
                <a:schemeClr val="tx1">
                  <a:lumMod val="65000"/>
                  <a:lumOff val="35000"/>
                </a:schemeClr>
              </a:solidFill>
              <a:latin typeface="Helvetica" pitchFamily="34" charset="0"/>
              <a:ea typeface="Gotham Bold" charset="0"/>
              <a:cs typeface="Gotham Bold" charset="0"/>
              <a:sym typeface="Gotham Bold" charset="0"/>
            </a:endParaRPr>
          </a:p>
        </p:txBody>
      </p:sp>
      <p:pic>
        <p:nvPicPr>
          <p:cNvPr id="1026" name="Picture 2" descr="C:\cotigac\Connectivity\MCR20\pictures\IMG_20150311_174110_crop.jpg"/>
          <p:cNvPicPr>
            <a:picLocks noChangeAspect="1" noChangeArrowheads="1"/>
          </p:cNvPicPr>
          <p:nvPr/>
        </p:nvPicPr>
        <p:blipFill>
          <a:blip r:embed="rId7" cstate="print"/>
          <a:srcRect/>
          <a:stretch>
            <a:fillRect/>
          </a:stretch>
        </p:blipFill>
        <p:spPr bwMode="auto">
          <a:xfrm>
            <a:off x="4094856" y="1173023"/>
            <a:ext cx="882906" cy="729941"/>
          </a:xfrm>
          <a:prstGeom prst="rect">
            <a:avLst/>
          </a:prstGeom>
          <a:noFill/>
        </p:spPr>
      </p:pic>
      <p:cxnSp>
        <p:nvCxnSpPr>
          <p:cNvPr id="65" name="Straight Connector 64"/>
          <p:cNvCxnSpPr>
            <a:stCxn id="1026" idx="1"/>
          </p:cNvCxnSpPr>
          <p:nvPr/>
        </p:nvCxnSpPr>
        <p:spPr>
          <a:xfrm flipH="1">
            <a:off x="2054578" y="1537994"/>
            <a:ext cx="2040278" cy="144050"/>
          </a:xfrm>
          <a:prstGeom prst="line">
            <a:avLst/>
          </a:prstGeom>
          <a:noFill/>
          <a:ln w="19050" cmpd="sng">
            <a:solidFill>
              <a:schemeClr val="bg1">
                <a:lumMod val="85000"/>
              </a:schemeClr>
            </a:solidFill>
            <a:prstDash val="dash"/>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5" name="Rectangle 44"/>
          <p:cNvSpPr>
            <a:spLocks/>
          </p:cNvSpPr>
          <p:nvPr/>
        </p:nvSpPr>
        <p:spPr bwMode="auto">
          <a:xfrm>
            <a:off x="5270575" y="1057189"/>
            <a:ext cx="3487620" cy="105266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t" anchorCtr="0"/>
          <a:lstStyle/>
          <a:p>
            <a:pPr>
              <a:spcAft>
                <a:spcPts val="600"/>
              </a:spcAft>
              <a:defRPr/>
            </a:pPr>
            <a:r>
              <a:rPr lang="en-US" sz="1200" b="1" u="sng" dirty="0" smtClean="0">
                <a:solidFill>
                  <a:schemeClr val="tx1">
                    <a:lumMod val="65000"/>
                    <a:lumOff val="35000"/>
                  </a:schemeClr>
                </a:solidFill>
                <a:latin typeface="Helvetica" pitchFamily="34" charset="0"/>
                <a:ea typeface="Gotham Bold" charset="0"/>
                <a:cs typeface="Gotham Bold" charset="0"/>
                <a:sym typeface="Gotham Bold" charset="0"/>
              </a:rPr>
              <a:t>Kinetis </a:t>
            </a:r>
            <a:r>
              <a:rPr lang="en-US" sz="1200" b="1" u="sng" dirty="0">
                <a:solidFill>
                  <a:schemeClr val="tx1">
                    <a:lumMod val="65000"/>
                    <a:lumOff val="35000"/>
                  </a:schemeClr>
                </a:solidFill>
                <a:latin typeface="Helvetica" pitchFamily="34" charset="0"/>
                <a:ea typeface="Gotham Bold" charset="0"/>
                <a:cs typeface="Gotham Bold" charset="0"/>
                <a:sym typeface="Gotham Bold" charset="0"/>
              </a:rPr>
              <a:t>KL46 + MCR20A Transceiver</a:t>
            </a:r>
          </a:p>
          <a:p>
            <a:pPr algn="l">
              <a:defRPr/>
            </a:pPr>
            <a:r>
              <a:rPr lang="en-US" sz="1100" dirty="0">
                <a:solidFill>
                  <a:schemeClr val="tx1">
                    <a:lumMod val="65000"/>
                    <a:lumOff val="35000"/>
                  </a:schemeClr>
                </a:solidFill>
                <a:latin typeface="Helvetica" pitchFamily="34" charset="0"/>
                <a:ea typeface="Gotham Bold" charset="0"/>
                <a:cs typeface="Gotham Bold" charset="0"/>
                <a:sym typeface="Gotham Bold" charset="0"/>
              </a:rPr>
              <a:t>Mesh Network </a:t>
            </a: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End </a:t>
            </a:r>
            <a:r>
              <a:rPr lang="en-US" sz="1100" dirty="0">
                <a:solidFill>
                  <a:schemeClr val="tx1">
                    <a:lumMod val="65000"/>
                    <a:lumOff val="35000"/>
                  </a:schemeClr>
                </a:solidFill>
                <a:latin typeface="Helvetica" pitchFamily="34" charset="0"/>
                <a:ea typeface="Gotham Bold" charset="0"/>
                <a:cs typeface="Gotham Bold" charset="0"/>
                <a:sym typeface="Gotham Bold" charset="0"/>
              </a:rPr>
              <a:t>Device</a:t>
            </a:r>
          </a:p>
          <a:p>
            <a:pPr>
              <a:defRPr/>
            </a:pPr>
            <a:r>
              <a:rPr lang="en-US" sz="1100" dirty="0">
                <a:solidFill>
                  <a:schemeClr val="tx1">
                    <a:lumMod val="65000"/>
                    <a:lumOff val="35000"/>
                  </a:schemeClr>
                </a:solidFill>
                <a:latin typeface="Helvetica" pitchFamily="34" charset="0"/>
                <a:ea typeface="Gotham Bold" charset="0"/>
                <a:cs typeface="Gotham Bold" charset="0"/>
                <a:sym typeface="Gotham Bold" charset="0"/>
              </a:rPr>
              <a:t>Thread and IEEE 802.15.4 compliant</a:t>
            </a:r>
          </a:p>
          <a:p>
            <a:pPr>
              <a:defRPr/>
            </a:pPr>
            <a:r>
              <a:rPr lang="en-US" sz="1100" dirty="0">
                <a:solidFill>
                  <a:schemeClr val="tx1">
                    <a:lumMod val="65000"/>
                    <a:lumOff val="35000"/>
                  </a:schemeClr>
                </a:solidFill>
                <a:latin typeface="Helvetica" pitchFamily="34" charset="0"/>
                <a:ea typeface="Gotham Bold" charset="0"/>
                <a:cs typeface="Gotham Bold" charset="0"/>
                <a:sym typeface="Gotham Bold" charset="0"/>
              </a:rPr>
              <a:t>Freedom Board format</a:t>
            </a:r>
          </a:p>
          <a:p>
            <a:pPr>
              <a:defRPr/>
            </a:pPr>
            <a:r>
              <a:rPr lang="en-US" sz="1100" dirty="0">
                <a:solidFill>
                  <a:schemeClr val="tx1">
                    <a:lumMod val="65000"/>
                    <a:lumOff val="35000"/>
                  </a:schemeClr>
                </a:solidFill>
                <a:latin typeface="Helvetica" pitchFamily="34" charset="0"/>
                <a:ea typeface="Gotham Bold" charset="0"/>
                <a:cs typeface="Gotham Bold" charset="0"/>
                <a:sym typeface="Gotham Bold" charset="0"/>
              </a:rPr>
              <a:t>Runs </a:t>
            </a: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FreeRTOS/MQX </a:t>
            </a:r>
            <a:r>
              <a:rPr lang="en-US" sz="1100" dirty="0">
                <a:solidFill>
                  <a:schemeClr val="tx1">
                    <a:lumMod val="65000"/>
                    <a:lumOff val="35000"/>
                  </a:schemeClr>
                </a:solidFill>
                <a:latin typeface="Helvetica" pitchFamily="34" charset="0"/>
                <a:ea typeface="Gotham Bold" charset="0"/>
                <a:cs typeface="Gotham Bold" charset="0"/>
                <a:sym typeface="Gotham Bold" charset="0"/>
              </a:rPr>
              <a:t>for Kinetis </a:t>
            </a: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SDK</a:t>
            </a:r>
            <a:endParaRPr lang="en-US" sz="1100" dirty="0">
              <a:solidFill>
                <a:schemeClr val="tx1">
                  <a:lumMod val="65000"/>
                  <a:lumOff val="35000"/>
                </a:schemeClr>
              </a:solidFill>
              <a:latin typeface="Helvetica" pitchFamily="34" charset="0"/>
              <a:ea typeface="Gotham Bold" charset="0"/>
              <a:cs typeface="Gotham Bold" charset="0"/>
              <a:sym typeface="Gotham Bold" charset="0"/>
            </a:endParaRPr>
          </a:p>
        </p:txBody>
      </p:sp>
      <p:pic>
        <p:nvPicPr>
          <p:cNvPr id="76" name="Picture 2" descr="C:\cotigac\MSS\Connectivity Strategy\PRDs\FRDM-KW24 Pictures\KW24 Board Top DSC00034.jpg"/>
          <p:cNvPicPr>
            <a:picLocks noChangeAspect="1" noChangeArrowheads="1"/>
          </p:cNvPicPr>
          <p:nvPr/>
        </p:nvPicPr>
        <p:blipFill>
          <a:blip r:embed="rId8" cstate="print">
            <a:clrChange>
              <a:clrFrom>
                <a:srgbClr val="FFFFFF"/>
              </a:clrFrom>
              <a:clrTo>
                <a:srgbClr val="FFFFFF">
                  <a:alpha val="0"/>
                </a:srgbClr>
              </a:clrTo>
            </a:clrChange>
          </a:blip>
          <a:srcRect l="26310" t="25026" r="27381" b="29842"/>
          <a:stretch>
            <a:fillRect/>
          </a:stretch>
        </p:blipFill>
        <p:spPr bwMode="auto">
          <a:xfrm>
            <a:off x="4321152" y="2178405"/>
            <a:ext cx="729344" cy="474355"/>
          </a:xfrm>
          <a:prstGeom prst="rect">
            <a:avLst/>
          </a:prstGeom>
          <a:noFill/>
        </p:spPr>
      </p:pic>
      <p:pic>
        <p:nvPicPr>
          <p:cNvPr id="93" name="Picture 92" descr="Thread-icon.jpg"/>
          <p:cNvPicPr>
            <a:picLocks noChangeAspect="1"/>
          </p:cNvPicPr>
          <p:nvPr/>
        </p:nvPicPr>
        <p:blipFill>
          <a:blip r:embed="rId9" cstate="print"/>
          <a:stretch>
            <a:fillRect/>
          </a:stretch>
        </p:blipFill>
        <p:spPr>
          <a:xfrm>
            <a:off x="8001000" y="206182"/>
            <a:ext cx="876300" cy="876300"/>
          </a:xfrm>
          <a:prstGeom prst="rect">
            <a:avLst/>
          </a:prstGeom>
        </p:spPr>
      </p:pic>
      <p:pic>
        <p:nvPicPr>
          <p:cNvPr id="66" name="Picture 65"/>
          <p:cNvPicPr>
            <a:picLocks noChangeAspect="1"/>
          </p:cNvPicPr>
          <p:nvPr/>
        </p:nvPicPr>
        <p:blipFill>
          <a:blip r:embed="rId10" cstate="print">
            <a:clrChange>
              <a:clrFrom>
                <a:srgbClr val="FEFEFE"/>
              </a:clrFrom>
              <a:clrTo>
                <a:srgbClr val="FEFEFE">
                  <a:alpha val="0"/>
                </a:srgbClr>
              </a:clrTo>
            </a:clrChange>
          </a:blip>
          <a:stretch>
            <a:fillRect/>
          </a:stretch>
        </p:blipFill>
        <p:spPr>
          <a:xfrm>
            <a:off x="3894445" y="2716643"/>
            <a:ext cx="1007674" cy="700457"/>
          </a:xfrm>
          <a:prstGeom prst="rect">
            <a:avLst/>
          </a:prstGeom>
          <a:effectLst/>
        </p:spPr>
      </p:pic>
      <p:pic>
        <p:nvPicPr>
          <p:cNvPr id="80" name="Picture 2" descr="http://cache.freescale.com/files/graphic/block_diagram/products/processors/MCIMX6UL-EVK-BD.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3157" y="5163672"/>
            <a:ext cx="1014280" cy="60856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http://sigma.octopart.com/27843946/image/Freescale-Semiconductor-USB-KW24D51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5400000">
            <a:off x="4723648" y="2933092"/>
            <a:ext cx="621990" cy="180767"/>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4"/>
          <p:cNvSpPr>
            <a:spLocks/>
          </p:cNvSpPr>
          <p:nvPr/>
        </p:nvSpPr>
        <p:spPr bwMode="auto">
          <a:xfrm>
            <a:off x="5265120" y="3777906"/>
            <a:ext cx="3765990" cy="1257923"/>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t" anchorCtr="0"/>
          <a:lstStyle/>
          <a:p>
            <a:pPr algn="l">
              <a:spcBef>
                <a:spcPts val="600"/>
              </a:spcBef>
              <a:spcAft>
                <a:spcPts val="0"/>
              </a:spcAft>
              <a:defRPr/>
            </a:pPr>
            <a:r>
              <a:rPr lang="en-US" sz="1200" b="1" u="sng" dirty="0" smtClean="0">
                <a:solidFill>
                  <a:schemeClr val="tx1">
                    <a:lumMod val="65000"/>
                    <a:lumOff val="35000"/>
                  </a:schemeClr>
                </a:solidFill>
                <a:latin typeface="Helvetica" pitchFamily="34" charset="0"/>
                <a:ea typeface="Gotham Bold" charset="0"/>
                <a:cs typeface="Gotham Bold" charset="0"/>
                <a:sym typeface="Gotham Bold" charset="0"/>
              </a:rPr>
              <a:t>Kinetis </a:t>
            </a:r>
            <a:r>
              <a:rPr lang="en-US" sz="1200" b="1" u="sng" dirty="0">
                <a:solidFill>
                  <a:schemeClr val="tx1">
                    <a:lumMod val="65000"/>
                    <a:lumOff val="35000"/>
                  </a:schemeClr>
                </a:solidFill>
                <a:latin typeface="Helvetica" pitchFamily="34" charset="0"/>
                <a:ea typeface="Gotham Bold" charset="0"/>
                <a:cs typeface="Gotham Bold" charset="0"/>
                <a:sym typeface="Gotham Bold" charset="0"/>
              </a:rPr>
              <a:t>K64F + MCR20A </a:t>
            </a:r>
            <a:r>
              <a:rPr lang="en-US" sz="1200" b="1" u="sng" dirty="0" smtClean="0">
                <a:solidFill>
                  <a:schemeClr val="tx1">
                    <a:lumMod val="65000"/>
                    <a:lumOff val="35000"/>
                  </a:schemeClr>
                </a:solidFill>
                <a:latin typeface="Helvetica" pitchFamily="34" charset="0"/>
                <a:ea typeface="Gotham Bold" charset="0"/>
                <a:cs typeface="Gotham Bold" charset="0"/>
                <a:sym typeface="Gotham Bold" charset="0"/>
              </a:rPr>
              <a:t>Transceiver</a:t>
            </a:r>
            <a:endParaRPr lang="en-US" sz="1200" b="1" u="sng" dirty="0">
              <a:solidFill>
                <a:schemeClr val="tx1">
                  <a:lumMod val="65000"/>
                  <a:lumOff val="35000"/>
                </a:schemeClr>
              </a:solidFill>
              <a:latin typeface="Helvetica" pitchFamily="34" charset="0"/>
              <a:ea typeface="Gotham Bold" charset="0"/>
              <a:cs typeface="Gotham Bold" charset="0"/>
              <a:sym typeface="Gotham Bold" charset="0"/>
            </a:endParaRPr>
          </a:p>
          <a:p>
            <a:pPr algn="l">
              <a:spcBef>
                <a:spcPts val="600"/>
              </a:spcBef>
              <a:defRPr/>
            </a:pP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Border </a:t>
            </a:r>
            <a:r>
              <a:rPr lang="en-US" sz="1100" dirty="0">
                <a:solidFill>
                  <a:schemeClr val="tx1">
                    <a:lumMod val="65000"/>
                    <a:lumOff val="35000"/>
                  </a:schemeClr>
                </a:solidFill>
                <a:latin typeface="Helvetica" pitchFamily="34" charset="0"/>
                <a:ea typeface="Gotham Bold" charset="0"/>
                <a:cs typeface="Gotham Bold" charset="0"/>
                <a:sym typeface="Gotham Bold" charset="0"/>
              </a:rPr>
              <a:t>Router with Ethernet </a:t>
            </a: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support</a:t>
            </a:r>
            <a:endParaRPr lang="en-US" sz="1100" dirty="0">
              <a:solidFill>
                <a:schemeClr val="tx1">
                  <a:lumMod val="65000"/>
                  <a:lumOff val="35000"/>
                </a:schemeClr>
              </a:solidFill>
              <a:latin typeface="Helvetica" pitchFamily="34" charset="0"/>
              <a:ea typeface="Gotham Bold" charset="0"/>
              <a:cs typeface="Gotham Bold" charset="0"/>
              <a:sym typeface="Gotham Bold" charset="0"/>
            </a:endParaRPr>
          </a:p>
          <a:p>
            <a:pPr>
              <a:defRPr/>
            </a:pP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Mesh Network Router / End Device</a:t>
            </a:r>
          </a:p>
          <a:p>
            <a:pPr>
              <a:defRPr/>
            </a:pP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Thread </a:t>
            </a:r>
            <a:r>
              <a:rPr lang="en-US" sz="1100" dirty="0">
                <a:solidFill>
                  <a:schemeClr val="tx1">
                    <a:lumMod val="65000"/>
                    <a:lumOff val="35000"/>
                  </a:schemeClr>
                </a:solidFill>
                <a:latin typeface="Helvetica" pitchFamily="34" charset="0"/>
                <a:ea typeface="Gotham Bold" charset="0"/>
                <a:cs typeface="Gotham Bold" charset="0"/>
                <a:sym typeface="Gotham Bold" charset="0"/>
              </a:rPr>
              <a:t>and IEEE 802.15.4 compliant</a:t>
            </a:r>
          </a:p>
          <a:p>
            <a:pPr>
              <a:defRPr/>
            </a:pPr>
            <a:r>
              <a:rPr lang="en-US" sz="1100" dirty="0">
                <a:solidFill>
                  <a:schemeClr val="tx1">
                    <a:lumMod val="65000"/>
                    <a:lumOff val="35000"/>
                  </a:schemeClr>
                </a:solidFill>
                <a:latin typeface="Helvetica" pitchFamily="34" charset="0"/>
                <a:ea typeface="Gotham Bold" charset="0"/>
                <a:cs typeface="Gotham Bold" charset="0"/>
                <a:sym typeface="Gotham Bold" charset="0"/>
              </a:rPr>
              <a:t>Freedom Board format</a:t>
            </a:r>
          </a:p>
          <a:p>
            <a:pPr>
              <a:defRPr/>
            </a:pPr>
            <a:r>
              <a:rPr lang="en-US" sz="1100" dirty="0">
                <a:solidFill>
                  <a:schemeClr val="tx1">
                    <a:lumMod val="65000"/>
                    <a:lumOff val="35000"/>
                  </a:schemeClr>
                </a:solidFill>
                <a:latin typeface="Helvetica" pitchFamily="34" charset="0"/>
                <a:ea typeface="Gotham Bold" charset="0"/>
                <a:cs typeface="Gotham Bold" charset="0"/>
                <a:sym typeface="Gotham Bold" charset="0"/>
              </a:rPr>
              <a:t>Runs </a:t>
            </a:r>
            <a:r>
              <a:rPr lang="en-US" sz="1100" dirty="0" err="1" smtClean="0">
                <a:solidFill>
                  <a:schemeClr val="tx1">
                    <a:lumMod val="65000"/>
                    <a:lumOff val="35000"/>
                  </a:schemeClr>
                </a:solidFill>
                <a:latin typeface="Helvetica" pitchFamily="34" charset="0"/>
                <a:ea typeface="Gotham Bold" charset="0"/>
                <a:cs typeface="Gotham Bold" charset="0"/>
                <a:sym typeface="Gotham Bold" charset="0"/>
              </a:rPr>
              <a:t>FreeRTOS</a:t>
            </a:r>
            <a:r>
              <a:rPr lang="en-US" sz="1100" dirty="0" smtClean="0">
                <a:solidFill>
                  <a:schemeClr val="tx1">
                    <a:lumMod val="65000"/>
                    <a:lumOff val="35000"/>
                  </a:schemeClr>
                </a:solidFill>
                <a:latin typeface="Helvetica" pitchFamily="34" charset="0"/>
                <a:ea typeface="Gotham Bold" charset="0"/>
                <a:cs typeface="Gotham Bold" charset="0"/>
                <a:sym typeface="Gotham Bold" charset="0"/>
              </a:rPr>
              <a:t> and MQX </a:t>
            </a:r>
            <a:r>
              <a:rPr lang="en-US" sz="1100" dirty="0">
                <a:solidFill>
                  <a:schemeClr val="tx1">
                    <a:lumMod val="65000"/>
                    <a:lumOff val="35000"/>
                  </a:schemeClr>
                </a:solidFill>
                <a:latin typeface="Helvetica" pitchFamily="34" charset="0"/>
                <a:ea typeface="Gotham Bold" charset="0"/>
                <a:cs typeface="Gotham Bold" charset="0"/>
                <a:sym typeface="Gotham Bold" charset="0"/>
              </a:rPr>
              <a:t>for </a:t>
            </a:r>
            <a:r>
              <a:rPr lang="en-US" sz="1100" dirty="0" err="1">
                <a:solidFill>
                  <a:schemeClr val="tx1">
                    <a:lumMod val="65000"/>
                    <a:lumOff val="35000"/>
                  </a:schemeClr>
                </a:solidFill>
                <a:latin typeface="Helvetica" pitchFamily="34" charset="0"/>
                <a:ea typeface="Gotham Bold" charset="0"/>
                <a:cs typeface="Gotham Bold" charset="0"/>
                <a:sym typeface="Gotham Bold" charset="0"/>
              </a:rPr>
              <a:t>Kinetis</a:t>
            </a:r>
            <a:r>
              <a:rPr lang="en-US" sz="1100" dirty="0">
                <a:solidFill>
                  <a:schemeClr val="tx1">
                    <a:lumMod val="65000"/>
                    <a:lumOff val="35000"/>
                  </a:schemeClr>
                </a:solidFill>
                <a:latin typeface="Helvetica" pitchFamily="34" charset="0"/>
                <a:ea typeface="Gotham Bold" charset="0"/>
                <a:cs typeface="Gotham Bold" charset="0"/>
                <a:sym typeface="Gotham Bold" charset="0"/>
              </a:rPr>
              <a:t> SDK</a:t>
            </a:r>
          </a:p>
        </p:txBody>
      </p:sp>
      <p:pic>
        <p:nvPicPr>
          <p:cNvPr id="68" name="Picture 67"/>
          <p:cNvPicPr>
            <a:picLocks noChangeAspect="1"/>
          </p:cNvPicPr>
          <p:nvPr/>
        </p:nvPicPr>
        <p:blipFill rotWithShape="1">
          <a:blip r:embed="rId13" cstate="print"/>
          <a:srcRect l="11208" r="9575"/>
          <a:stretch/>
        </p:blipFill>
        <p:spPr>
          <a:xfrm>
            <a:off x="4170510" y="3816289"/>
            <a:ext cx="860612" cy="1114094"/>
          </a:xfrm>
          <a:prstGeom prst="rect">
            <a:avLst/>
          </a:prstGeom>
        </p:spPr>
      </p:pic>
      <p:pic>
        <p:nvPicPr>
          <p:cNvPr id="79" name="Picture 78"/>
          <p:cNvPicPr>
            <a:picLocks noChangeAspect="1"/>
          </p:cNvPicPr>
          <p:nvPr/>
        </p:nvPicPr>
        <p:blipFill rotWithShape="1">
          <a:blip r:embed="rId14"/>
          <a:srcRect l="2090" t="10227" r="2644" b="5455"/>
          <a:stretch/>
        </p:blipFill>
        <p:spPr>
          <a:xfrm>
            <a:off x="4398282" y="5857586"/>
            <a:ext cx="456190" cy="295885"/>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3283929207"/>
      </p:ext>
    </p:extLst>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Connector 69"/>
          <p:cNvCxnSpPr>
            <a:endCxn id="69" idx="4"/>
          </p:cNvCxnSpPr>
          <p:nvPr/>
        </p:nvCxnSpPr>
        <p:spPr>
          <a:xfrm flipH="1" flipV="1">
            <a:off x="2426300" y="1853195"/>
            <a:ext cx="1140989" cy="528761"/>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p:txBody>
          <a:bodyPr/>
          <a:lstStyle/>
          <a:p>
            <a:r>
              <a:rPr lang="en-US" dirty="0" smtClean="0">
                <a:latin typeface="Arial" pitchFamily="34" charset="0"/>
                <a:cs typeface="Arial" pitchFamily="34" charset="0"/>
              </a:rPr>
              <a:t>KL46 Thread End Device</a:t>
            </a:r>
            <a:endParaRPr lang="en-US" dirty="0">
              <a:latin typeface="Arial" pitchFamily="34" charset="0"/>
              <a:cs typeface="Arial" pitchFamily="34" charset="0"/>
            </a:endParaRPr>
          </a:p>
        </p:txBody>
      </p:sp>
      <p:sp>
        <p:nvSpPr>
          <p:cNvPr id="18" name="TextBox 17"/>
          <p:cNvSpPr txBox="1"/>
          <p:nvPr/>
        </p:nvSpPr>
        <p:spPr>
          <a:xfrm>
            <a:off x="3076455" y="4099644"/>
            <a:ext cx="5403516" cy="1396147"/>
          </a:xfrm>
          <a:prstGeom prst="rect">
            <a:avLst/>
          </a:prstGeom>
          <a:noFill/>
        </p:spPr>
        <p:txBody>
          <a:bodyPr wrap="square" lIns="68580" tIns="34290" rIns="68580" rtlCol="0" anchor="ctr" anchorCtr="0">
            <a:noAutofit/>
          </a:bodyPr>
          <a:lstStyle/>
          <a:p>
            <a:r>
              <a:rPr lang="en-US" sz="1500" dirty="0" err="1" smtClean="0">
                <a:solidFill>
                  <a:schemeClr val="tx1">
                    <a:lumMod val="65000"/>
                    <a:lumOff val="35000"/>
                  </a:schemeClr>
                </a:solidFill>
                <a:latin typeface="Gotham Medium"/>
              </a:rPr>
              <a:t>Kinetis</a:t>
            </a:r>
            <a:r>
              <a:rPr lang="en-US" sz="1500" dirty="0" smtClean="0">
                <a:solidFill>
                  <a:schemeClr val="tx1">
                    <a:lumMod val="65000"/>
                    <a:lumOff val="35000"/>
                  </a:schemeClr>
                </a:solidFill>
                <a:latin typeface="Gotham Medium"/>
              </a:rPr>
              <a:t> L </a:t>
            </a:r>
            <a:r>
              <a:rPr lang="en-US" sz="1500" dirty="0">
                <a:solidFill>
                  <a:schemeClr val="tx1">
                    <a:lumMod val="65000"/>
                    <a:lumOff val="35000"/>
                  </a:schemeClr>
                </a:solidFill>
                <a:latin typeface="Gotham Medium"/>
              </a:rPr>
              <a:t>devices with 32K RAM can run 802.15.4 MAC/PHY, </a:t>
            </a:r>
            <a:endParaRPr lang="en-US" sz="1500" dirty="0" smtClean="0">
              <a:solidFill>
                <a:schemeClr val="tx1">
                  <a:lumMod val="65000"/>
                  <a:lumOff val="35000"/>
                </a:schemeClr>
              </a:solidFill>
              <a:latin typeface="Gotham Medium"/>
            </a:endParaRPr>
          </a:p>
          <a:p>
            <a:r>
              <a:rPr lang="en-US" sz="1500" dirty="0" smtClean="0">
                <a:solidFill>
                  <a:schemeClr val="tx1">
                    <a:lumMod val="65000"/>
                    <a:lumOff val="35000"/>
                  </a:schemeClr>
                </a:solidFill>
                <a:latin typeface="Gotham Medium"/>
              </a:rPr>
              <a:t>Thread </a:t>
            </a:r>
            <a:r>
              <a:rPr lang="en-US" sz="1500" dirty="0">
                <a:solidFill>
                  <a:schemeClr val="tx1">
                    <a:lumMod val="65000"/>
                    <a:lumOff val="35000"/>
                  </a:schemeClr>
                </a:solidFill>
                <a:latin typeface="Gotham Medium"/>
              </a:rPr>
              <a:t>Network and </a:t>
            </a:r>
            <a:r>
              <a:rPr lang="en-US" sz="1500" dirty="0" smtClean="0">
                <a:solidFill>
                  <a:schemeClr val="tx1">
                    <a:lumMod val="65000"/>
                    <a:lumOff val="35000"/>
                  </a:schemeClr>
                </a:solidFill>
                <a:latin typeface="Gotham Medium"/>
              </a:rPr>
              <a:t>Application as an End Node when paired with the MCR20A 2.4GHz Transceiver</a:t>
            </a:r>
            <a:endParaRPr lang="en-US" sz="1500" dirty="0">
              <a:solidFill>
                <a:schemeClr val="tx1">
                  <a:lumMod val="65000"/>
                  <a:lumOff val="35000"/>
                </a:schemeClr>
              </a:solidFill>
              <a:latin typeface="Gotham Medium"/>
            </a:endParaRPr>
          </a:p>
        </p:txBody>
      </p:sp>
      <p:grpSp>
        <p:nvGrpSpPr>
          <p:cNvPr id="3" name="Group 72"/>
          <p:cNvGrpSpPr/>
          <p:nvPr/>
        </p:nvGrpSpPr>
        <p:grpSpPr>
          <a:xfrm>
            <a:off x="354468" y="1263404"/>
            <a:ext cx="2535437" cy="4038005"/>
            <a:chOff x="3194844" y="1081088"/>
            <a:chExt cx="3380582" cy="5384006"/>
          </a:xfrm>
        </p:grpSpPr>
        <p:cxnSp>
          <p:nvCxnSpPr>
            <p:cNvPr id="22" name="AutoShape 3"/>
            <p:cNvCxnSpPr>
              <a:cxnSpLocks noChangeShapeType="1"/>
              <a:stCxn id="27" idx="0"/>
              <a:endCxn id="44" idx="0"/>
            </p:cNvCxnSpPr>
            <p:nvPr/>
          </p:nvCxnSpPr>
          <p:spPr bwMode="auto">
            <a:xfrm rot="10800000" flipH="1">
              <a:off x="4442619" y="2166938"/>
              <a:ext cx="678656" cy="661194"/>
            </a:xfrm>
            <a:prstGeom prst="straightConnector1">
              <a:avLst/>
            </a:prstGeom>
            <a:noFill/>
            <a:ln w="34925">
              <a:solidFill>
                <a:srgbClr val="FB4E27"/>
              </a:solidFill>
              <a:miter lim="800000"/>
              <a:headEnd/>
              <a:tailEnd/>
            </a:ln>
          </p:spPr>
        </p:cxnSp>
        <p:cxnSp>
          <p:nvCxnSpPr>
            <p:cNvPr id="23" name="AutoShape 4"/>
            <p:cNvCxnSpPr>
              <a:cxnSpLocks noChangeShapeType="1"/>
              <a:stCxn id="27" idx="0"/>
              <a:endCxn id="48" idx="0"/>
            </p:cNvCxnSpPr>
            <p:nvPr/>
          </p:nvCxnSpPr>
          <p:spPr bwMode="auto">
            <a:xfrm>
              <a:off x="4442619" y="2828132"/>
              <a:ext cx="678656" cy="558006"/>
            </a:xfrm>
            <a:prstGeom prst="straightConnector1">
              <a:avLst/>
            </a:prstGeom>
            <a:noFill/>
            <a:ln w="34925">
              <a:solidFill>
                <a:srgbClr val="FB4E27"/>
              </a:solidFill>
              <a:miter lim="800000"/>
              <a:headEnd/>
              <a:tailEnd/>
            </a:ln>
          </p:spPr>
        </p:cxnSp>
        <p:cxnSp>
          <p:nvCxnSpPr>
            <p:cNvPr id="24" name="AutoShape 5"/>
            <p:cNvCxnSpPr>
              <a:cxnSpLocks noChangeShapeType="1"/>
              <a:stCxn id="53" idx="0"/>
              <a:endCxn id="27" idx="0"/>
            </p:cNvCxnSpPr>
            <p:nvPr/>
          </p:nvCxnSpPr>
          <p:spPr bwMode="auto">
            <a:xfrm rot="10800000">
              <a:off x="4442619" y="2828132"/>
              <a:ext cx="275431" cy="1098550"/>
            </a:xfrm>
            <a:prstGeom prst="straightConnector1">
              <a:avLst/>
            </a:prstGeom>
            <a:noFill/>
            <a:ln w="34925">
              <a:solidFill>
                <a:srgbClr val="FB4E27"/>
              </a:solidFill>
              <a:miter lim="800000"/>
              <a:headEnd/>
              <a:tailEnd/>
            </a:ln>
          </p:spPr>
        </p:cxnSp>
        <p:cxnSp>
          <p:nvCxnSpPr>
            <p:cNvPr id="25" name="AutoShape 6"/>
            <p:cNvCxnSpPr>
              <a:cxnSpLocks noChangeShapeType="1"/>
              <a:stCxn id="27" idx="0"/>
              <a:endCxn id="51" idx="0"/>
            </p:cNvCxnSpPr>
            <p:nvPr/>
          </p:nvCxnSpPr>
          <p:spPr bwMode="auto">
            <a:xfrm flipH="1">
              <a:off x="4051300" y="2828132"/>
              <a:ext cx="391319" cy="1098550"/>
            </a:xfrm>
            <a:prstGeom prst="straightConnector1">
              <a:avLst/>
            </a:prstGeom>
            <a:noFill/>
            <a:ln w="34925">
              <a:solidFill>
                <a:srgbClr val="FB4E27"/>
              </a:solidFill>
              <a:miter lim="800000"/>
              <a:headEnd/>
              <a:tailEnd/>
            </a:ln>
          </p:spPr>
        </p:cxnSp>
        <p:cxnSp>
          <p:nvCxnSpPr>
            <p:cNvPr id="26" name="AutoShape 7"/>
            <p:cNvCxnSpPr>
              <a:cxnSpLocks noChangeShapeType="1"/>
              <a:stCxn id="27" idx="0"/>
              <a:endCxn id="41" idx="0"/>
            </p:cNvCxnSpPr>
            <p:nvPr/>
          </p:nvCxnSpPr>
          <p:spPr bwMode="auto">
            <a:xfrm rot="10800000">
              <a:off x="3869531" y="2170907"/>
              <a:ext cx="573088" cy="657225"/>
            </a:xfrm>
            <a:prstGeom prst="straightConnector1">
              <a:avLst/>
            </a:prstGeom>
            <a:noFill/>
            <a:ln w="34925">
              <a:solidFill>
                <a:srgbClr val="FB4E27"/>
              </a:solidFill>
              <a:miter lim="800000"/>
              <a:headEnd/>
              <a:tailEnd/>
            </a:ln>
          </p:spPr>
        </p:cxnSp>
        <p:sp>
          <p:nvSpPr>
            <p:cNvPr id="27" name="AutoShape 8"/>
            <p:cNvSpPr>
              <a:spLocks/>
            </p:cNvSpPr>
            <p:nvPr/>
          </p:nvSpPr>
          <p:spPr bwMode="auto">
            <a:xfrm>
              <a:off x="4285457" y="2669382"/>
              <a:ext cx="314325" cy="317500"/>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8499B0"/>
            </a:solidFill>
            <a:ln w="12700" cap="flat">
              <a:noFill/>
              <a:miter lim="800000"/>
              <a:headEnd type="none" w="med" len="med"/>
              <a:tailEnd type="none" w="med" len="med"/>
            </a:ln>
          </p:spPr>
          <p:txBody>
            <a:bodyPr lIns="0" tIns="0" rIns="0" bIns="0"/>
            <a:lstStyle/>
            <a:p>
              <a:endParaRPr lang="en-US"/>
            </a:p>
          </p:txBody>
        </p:sp>
        <p:sp>
          <p:nvSpPr>
            <p:cNvPr id="28" name="AutoShape 9"/>
            <p:cNvSpPr>
              <a:spLocks/>
            </p:cNvSpPr>
            <p:nvPr/>
          </p:nvSpPr>
          <p:spPr bwMode="auto">
            <a:xfrm>
              <a:off x="6260307" y="2488407"/>
              <a:ext cx="315119" cy="317500"/>
            </a:xfrm>
            <a:custGeom>
              <a:avLst/>
              <a:gdLst>
                <a:gd name="T0" fmla="*/ 315102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29" name="AutoShape 10"/>
            <p:cNvCxnSpPr>
              <a:cxnSpLocks noChangeShapeType="1"/>
              <a:stCxn id="30" idx="0"/>
              <a:endCxn id="46" idx="0"/>
            </p:cNvCxnSpPr>
            <p:nvPr/>
          </p:nvCxnSpPr>
          <p:spPr bwMode="auto">
            <a:xfrm rot="10800000">
              <a:off x="5747544" y="2844800"/>
              <a:ext cx="670719" cy="555625"/>
            </a:xfrm>
            <a:prstGeom prst="straightConnector1">
              <a:avLst/>
            </a:prstGeom>
            <a:noFill/>
            <a:ln w="34925">
              <a:solidFill>
                <a:srgbClr val="FB4E27"/>
              </a:solidFill>
              <a:miter lim="800000"/>
              <a:headEnd/>
              <a:tailEnd/>
            </a:ln>
          </p:spPr>
        </p:cxnSp>
        <p:sp>
          <p:nvSpPr>
            <p:cNvPr id="30" name="AutoShape 11"/>
            <p:cNvSpPr>
              <a:spLocks/>
            </p:cNvSpPr>
            <p:nvPr/>
          </p:nvSpPr>
          <p:spPr bwMode="auto">
            <a:xfrm>
              <a:off x="6260307" y="3241675"/>
              <a:ext cx="315119" cy="317500"/>
            </a:xfrm>
            <a:custGeom>
              <a:avLst/>
              <a:gdLst>
                <a:gd name="T0" fmla="*/ 315102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31" name="AutoShape 14"/>
            <p:cNvCxnSpPr>
              <a:cxnSpLocks noChangeShapeType="1"/>
              <a:stCxn id="41" idx="0"/>
              <a:endCxn id="32" idx="0"/>
            </p:cNvCxnSpPr>
            <p:nvPr/>
          </p:nvCxnSpPr>
          <p:spPr bwMode="auto">
            <a:xfrm flipH="1">
              <a:off x="3407569" y="2170907"/>
              <a:ext cx="461963" cy="656431"/>
            </a:xfrm>
            <a:prstGeom prst="straightConnector1">
              <a:avLst/>
            </a:prstGeom>
            <a:noFill/>
            <a:ln w="34925">
              <a:solidFill>
                <a:srgbClr val="FB4E27"/>
              </a:solidFill>
              <a:miter lim="800000"/>
              <a:headEnd/>
              <a:tailEnd/>
            </a:ln>
          </p:spPr>
        </p:cxnSp>
        <p:sp>
          <p:nvSpPr>
            <p:cNvPr id="32" name="AutoShape 15"/>
            <p:cNvSpPr>
              <a:spLocks/>
            </p:cNvSpPr>
            <p:nvPr/>
          </p:nvSpPr>
          <p:spPr bwMode="auto">
            <a:xfrm>
              <a:off x="3249613" y="2668588"/>
              <a:ext cx="315119" cy="317500"/>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33" name="AutoShape 16"/>
            <p:cNvCxnSpPr>
              <a:cxnSpLocks noChangeShapeType="1"/>
              <a:stCxn id="41" idx="0"/>
              <a:endCxn id="34" idx="0"/>
            </p:cNvCxnSpPr>
            <p:nvPr/>
          </p:nvCxnSpPr>
          <p:spPr bwMode="auto">
            <a:xfrm rot="10800000">
              <a:off x="3869532" y="1239838"/>
              <a:ext cx="0" cy="931069"/>
            </a:xfrm>
            <a:prstGeom prst="straightConnector1">
              <a:avLst/>
            </a:prstGeom>
            <a:noFill/>
            <a:ln w="34925">
              <a:solidFill>
                <a:srgbClr val="FB4E27"/>
              </a:solidFill>
              <a:miter lim="800000"/>
              <a:headEnd/>
              <a:tailEnd/>
            </a:ln>
          </p:spPr>
        </p:cxnSp>
        <p:sp>
          <p:nvSpPr>
            <p:cNvPr id="34" name="AutoShape 17"/>
            <p:cNvSpPr>
              <a:spLocks/>
            </p:cNvSpPr>
            <p:nvPr/>
          </p:nvSpPr>
          <p:spPr bwMode="auto">
            <a:xfrm>
              <a:off x="3712369" y="1081088"/>
              <a:ext cx="314325" cy="317500"/>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35" name="AutoShape 18"/>
            <p:cNvCxnSpPr>
              <a:cxnSpLocks noChangeShapeType="1"/>
              <a:stCxn id="41" idx="0"/>
              <a:endCxn id="36" idx="0"/>
            </p:cNvCxnSpPr>
            <p:nvPr/>
          </p:nvCxnSpPr>
          <p:spPr bwMode="auto">
            <a:xfrm rot="10800000" flipH="1">
              <a:off x="3869532" y="1239838"/>
              <a:ext cx="706438" cy="931069"/>
            </a:xfrm>
            <a:prstGeom prst="straightConnector1">
              <a:avLst/>
            </a:prstGeom>
            <a:noFill/>
            <a:ln w="34925">
              <a:solidFill>
                <a:srgbClr val="FB4E27"/>
              </a:solidFill>
              <a:miter lim="800000"/>
              <a:headEnd/>
              <a:tailEnd/>
            </a:ln>
          </p:spPr>
        </p:cxnSp>
        <p:sp>
          <p:nvSpPr>
            <p:cNvPr id="36" name="AutoShape 19"/>
            <p:cNvSpPr>
              <a:spLocks/>
            </p:cNvSpPr>
            <p:nvPr/>
          </p:nvSpPr>
          <p:spPr bwMode="auto">
            <a:xfrm>
              <a:off x="4418013" y="1081088"/>
              <a:ext cx="315119" cy="317500"/>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37" name="AutoShape 20"/>
            <p:cNvSpPr>
              <a:spLocks/>
            </p:cNvSpPr>
            <p:nvPr/>
          </p:nvSpPr>
          <p:spPr bwMode="auto">
            <a:xfrm>
              <a:off x="5463382" y="1434307"/>
              <a:ext cx="314325" cy="317500"/>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38" name="AutoShape 21"/>
            <p:cNvSpPr>
              <a:spLocks/>
            </p:cNvSpPr>
            <p:nvPr/>
          </p:nvSpPr>
          <p:spPr bwMode="auto">
            <a:xfrm>
              <a:off x="5126832" y="1721644"/>
              <a:ext cx="381000" cy="433388"/>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sp>
          <p:nvSpPr>
            <p:cNvPr id="39" name="AutoShape 22"/>
            <p:cNvSpPr>
              <a:spLocks/>
            </p:cNvSpPr>
            <p:nvPr/>
          </p:nvSpPr>
          <p:spPr bwMode="auto">
            <a:xfrm>
              <a:off x="5620544" y="2685257"/>
              <a:ext cx="631825" cy="142875"/>
            </a:xfrm>
            <a:custGeom>
              <a:avLst/>
              <a:gdLst>
                <a:gd name="T0" fmla="*/ 631825 w 21600"/>
                <a:gd name="T1" fmla="*/ 142875 h 21600"/>
                <a:gd name="T2" fmla="*/ 0 60000 65536"/>
                <a:gd name="T3" fmla="*/ 0 w 21600"/>
                <a:gd name="T4" fmla="*/ 0 h 21600"/>
                <a:gd name="T5" fmla="*/ 21600 w 21600"/>
                <a:gd name="T6" fmla="*/ 21600 h 21600"/>
              </a:gdLst>
              <a:ahLst/>
              <a:cxnLst>
                <a:cxn ang="T2">
                  <a:pos x="T0" y="T1"/>
                </a:cxn>
              </a:cxnLst>
              <a:rect l="T3" t="T4" r="T5" b="T6"/>
              <a:pathLst>
                <a:path w="21600" h="21600">
                  <a:moveTo>
                    <a:pt x="21600" y="0"/>
                  </a:moveTo>
                  <a:cubicBezTo>
                    <a:pt x="14400" y="7200"/>
                    <a:pt x="7200" y="14400"/>
                    <a:pt x="0" y="21600"/>
                  </a:cubicBezTo>
                </a:path>
              </a:pathLst>
            </a:custGeom>
            <a:noFill/>
            <a:ln w="34925">
              <a:solidFill>
                <a:srgbClr val="FB4E27"/>
              </a:solidFill>
              <a:miter lim="800000"/>
              <a:headEnd/>
              <a:tailEnd/>
            </a:ln>
          </p:spPr>
          <p:txBody>
            <a:bodyPr lIns="0" tIns="0" rIns="0" bIns="0"/>
            <a:lstStyle/>
            <a:p>
              <a:endParaRPr lang="en-US"/>
            </a:p>
          </p:txBody>
        </p:sp>
        <p:cxnSp>
          <p:nvCxnSpPr>
            <p:cNvPr id="40" name="AutoShape 23"/>
            <p:cNvCxnSpPr>
              <a:cxnSpLocks noChangeShapeType="1"/>
              <a:stCxn id="41" idx="0"/>
              <a:endCxn id="44" idx="0"/>
            </p:cNvCxnSpPr>
            <p:nvPr/>
          </p:nvCxnSpPr>
          <p:spPr bwMode="auto">
            <a:xfrm rot="10800000" flipH="1">
              <a:off x="3869532" y="2166938"/>
              <a:ext cx="1251744" cy="3969"/>
            </a:xfrm>
            <a:prstGeom prst="straightConnector1">
              <a:avLst/>
            </a:prstGeom>
            <a:noFill/>
            <a:ln w="34925">
              <a:solidFill>
                <a:srgbClr val="FB4E27"/>
              </a:solidFill>
              <a:miter lim="800000"/>
              <a:headEnd/>
              <a:tailEnd/>
            </a:ln>
          </p:spPr>
        </p:cxnSp>
        <p:sp>
          <p:nvSpPr>
            <p:cNvPr id="41" name="AutoShape 24"/>
            <p:cNvSpPr>
              <a:spLocks/>
            </p:cNvSpPr>
            <p:nvPr/>
          </p:nvSpPr>
          <p:spPr bwMode="auto">
            <a:xfrm>
              <a:off x="3701257" y="2002632"/>
              <a:ext cx="336550" cy="336550"/>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a:p>
          </p:txBody>
        </p:sp>
        <p:cxnSp>
          <p:nvCxnSpPr>
            <p:cNvPr id="42" name="AutoShape 25"/>
            <p:cNvCxnSpPr>
              <a:cxnSpLocks noChangeShapeType="1"/>
              <a:stCxn id="48" idx="0"/>
              <a:endCxn id="44" idx="0"/>
            </p:cNvCxnSpPr>
            <p:nvPr/>
          </p:nvCxnSpPr>
          <p:spPr bwMode="auto">
            <a:xfrm rot="10800000">
              <a:off x="5121275" y="2166938"/>
              <a:ext cx="0" cy="1219200"/>
            </a:xfrm>
            <a:prstGeom prst="straightConnector1">
              <a:avLst/>
            </a:prstGeom>
            <a:noFill/>
            <a:ln w="34925">
              <a:solidFill>
                <a:srgbClr val="FB4E27"/>
              </a:solidFill>
              <a:miter lim="800000"/>
              <a:headEnd/>
              <a:tailEnd/>
            </a:ln>
          </p:spPr>
        </p:cxnSp>
        <p:cxnSp>
          <p:nvCxnSpPr>
            <p:cNvPr id="43" name="AutoShape 26"/>
            <p:cNvCxnSpPr>
              <a:cxnSpLocks noChangeShapeType="1"/>
              <a:stCxn id="46" idx="0"/>
              <a:endCxn id="44" idx="0"/>
            </p:cNvCxnSpPr>
            <p:nvPr/>
          </p:nvCxnSpPr>
          <p:spPr bwMode="auto">
            <a:xfrm rot="10800000">
              <a:off x="5121275" y="2166938"/>
              <a:ext cx="626269" cy="677863"/>
            </a:xfrm>
            <a:prstGeom prst="straightConnector1">
              <a:avLst/>
            </a:prstGeom>
            <a:noFill/>
            <a:ln w="34925">
              <a:solidFill>
                <a:srgbClr val="FB4E27"/>
              </a:solidFill>
              <a:miter lim="800000"/>
              <a:headEnd/>
              <a:tailEnd/>
            </a:ln>
          </p:spPr>
        </p:cxnSp>
        <p:sp>
          <p:nvSpPr>
            <p:cNvPr id="44" name="AutoShape 27"/>
            <p:cNvSpPr>
              <a:spLocks/>
            </p:cNvSpPr>
            <p:nvPr/>
          </p:nvSpPr>
          <p:spPr bwMode="auto">
            <a:xfrm>
              <a:off x="4953000" y="1998663"/>
              <a:ext cx="336550" cy="336550"/>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a:p>
          </p:txBody>
        </p:sp>
        <p:cxnSp>
          <p:nvCxnSpPr>
            <p:cNvPr id="45" name="AutoShape 28"/>
            <p:cNvCxnSpPr>
              <a:cxnSpLocks noChangeShapeType="1"/>
              <a:stCxn id="46" idx="0"/>
              <a:endCxn id="48" idx="0"/>
            </p:cNvCxnSpPr>
            <p:nvPr/>
          </p:nvCxnSpPr>
          <p:spPr bwMode="auto">
            <a:xfrm flipH="1">
              <a:off x="5121275" y="2844800"/>
              <a:ext cx="626269" cy="541338"/>
            </a:xfrm>
            <a:prstGeom prst="straightConnector1">
              <a:avLst/>
            </a:prstGeom>
            <a:noFill/>
            <a:ln w="50800">
              <a:solidFill>
                <a:srgbClr val="FB4E27"/>
              </a:solidFill>
              <a:miter lim="800000"/>
              <a:headEnd/>
              <a:tailEnd/>
            </a:ln>
          </p:spPr>
        </p:cxnSp>
        <p:sp>
          <p:nvSpPr>
            <p:cNvPr id="46" name="AutoShape 29"/>
            <p:cNvSpPr>
              <a:spLocks/>
            </p:cNvSpPr>
            <p:nvPr/>
          </p:nvSpPr>
          <p:spPr bwMode="auto">
            <a:xfrm>
              <a:off x="5579269" y="2676525"/>
              <a:ext cx="336550" cy="336550"/>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a:p>
          </p:txBody>
        </p:sp>
        <p:cxnSp>
          <p:nvCxnSpPr>
            <p:cNvPr id="47" name="AutoShape 30"/>
            <p:cNvCxnSpPr>
              <a:cxnSpLocks noChangeShapeType="1"/>
              <a:stCxn id="53" idx="0"/>
              <a:endCxn id="48" idx="0"/>
            </p:cNvCxnSpPr>
            <p:nvPr/>
          </p:nvCxnSpPr>
          <p:spPr bwMode="auto">
            <a:xfrm rot="10800000" flipH="1">
              <a:off x="4718050" y="3386138"/>
              <a:ext cx="403225" cy="540544"/>
            </a:xfrm>
            <a:prstGeom prst="straightConnector1">
              <a:avLst/>
            </a:prstGeom>
            <a:noFill/>
            <a:ln w="50800">
              <a:solidFill>
                <a:srgbClr val="FB4E27"/>
              </a:solidFill>
              <a:miter lim="800000"/>
              <a:headEnd/>
              <a:tailEnd/>
            </a:ln>
          </p:spPr>
        </p:cxnSp>
        <p:sp>
          <p:nvSpPr>
            <p:cNvPr id="48" name="AutoShape 31"/>
            <p:cNvSpPr>
              <a:spLocks/>
            </p:cNvSpPr>
            <p:nvPr/>
          </p:nvSpPr>
          <p:spPr bwMode="auto">
            <a:xfrm>
              <a:off x="4953000" y="3217863"/>
              <a:ext cx="336550" cy="336550"/>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a:p>
          </p:txBody>
        </p:sp>
        <p:cxnSp>
          <p:nvCxnSpPr>
            <p:cNvPr id="49" name="AutoShape 32"/>
            <p:cNvCxnSpPr>
              <a:cxnSpLocks noChangeShapeType="1"/>
              <a:stCxn id="51" idx="0"/>
              <a:endCxn id="53" idx="0"/>
            </p:cNvCxnSpPr>
            <p:nvPr/>
          </p:nvCxnSpPr>
          <p:spPr bwMode="auto">
            <a:xfrm rot="10800000" flipH="1">
              <a:off x="4051300" y="3926681"/>
              <a:ext cx="666750" cy="0"/>
            </a:xfrm>
            <a:prstGeom prst="straightConnector1">
              <a:avLst/>
            </a:prstGeom>
            <a:noFill/>
            <a:ln w="34925">
              <a:solidFill>
                <a:srgbClr val="FB4E27"/>
              </a:solidFill>
              <a:miter lim="800000"/>
              <a:headEnd/>
              <a:tailEnd/>
            </a:ln>
          </p:spPr>
        </p:cxnSp>
        <p:cxnSp>
          <p:nvCxnSpPr>
            <p:cNvPr id="50" name="AutoShape 33"/>
            <p:cNvCxnSpPr>
              <a:cxnSpLocks noChangeShapeType="1"/>
              <a:stCxn id="51" idx="0"/>
              <a:endCxn id="54" idx="0"/>
            </p:cNvCxnSpPr>
            <p:nvPr/>
          </p:nvCxnSpPr>
          <p:spPr bwMode="auto">
            <a:xfrm>
              <a:off x="4051300" y="3926682"/>
              <a:ext cx="333375" cy="824706"/>
            </a:xfrm>
            <a:prstGeom prst="straightConnector1">
              <a:avLst/>
            </a:prstGeom>
            <a:noFill/>
            <a:ln w="34925">
              <a:solidFill>
                <a:schemeClr val="tx1">
                  <a:lumMod val="65000"/>
                  <a:lumOff val="35000"/>
                </a:schemeClr>
              </a:solidFill>
              <a:prstDash val="sysDot"/>
              <a:miter lim="800000"/>
              <a:headEnd/>
              <a:tailEnd/>
            </a:ln>
          </p:spPr>
        </p:cxnSp>
        <p:sp>
          <p:nvSpPr>
            <p:cNvPr id="51" name="Rectangle 34"/>
            <p:cNvSpPr>
              <a:spLocks/>
            </p:cNvSpPr>
            <p:nvPr/>
          </p:nvSpPr>
          <p:spPr bwMode="auto">
            <a:xfrm>
              <a:off x="3892550" y="3767931"/>
              <a:ext cx="317500" cy="317500"/>
            </a:xfrm>
            <a:prstGeom prst="rect">
              <a:avLst/>
            </a:prstGeom>
            <a:solidFill>
              <a:srgbClr val="494842"/>
            </a:solidFill>
            <a:ln w="12700">
              <a:noFill/>
              <a:miter lim="800000"/>
              <a:headEnd/>
              <a:tailEnd/>
            </a:ln>
          </p:spPr>
          <p:txBody>
            <a:bodyPr lIns="0" tIns="0" rIns="0" bIns="0"/>
            <a:lstStyle/>
            <a:p>
              <a:endParaRPr lang="en-US"/>
            </a:p>
          </p:txBody>
        </p:sp>
        <p:cxnSp>
          <p:nvCxnSpPr>
            <p:cNvPr id="52" name="AutoShape 35"/>
            <p:cNvCxnSpPr>
              <a:cxnSpLocks noChangeShapeType="1"/>
              <a:stCxn id="53" idx="0"/>
              <a:endCxn id="54" idx="0"/>
            </p:cNvCxnSpPr>
            <p:nvPr/>
          </p:nvCxnSpPr>
          <p:spPr bwMode="auto">
            <a:xfrm flipH="1">
              <a:off x="4384675" y="3926682"/>
              <a:ext cx="333375" cy="824706"/>
            </a:xfrm>
            <a:prstGeom prst="straightConnector1">
              <a:avLst/>
            </a:prstGeom>
            <a:noFill/>
            <a:ln w="34925">
              <a:solidFill>
                <a:schemeClr val="tx1">
                  <a:lumMod val="65000"/>
                  <a:lumOff val="35000"/>
                </a:schemeClr>
              </a:solidFill>
              <a:prstDash val="sysDot"/>
              <a:miter lim="800000"/>
              <a:headEnd/>
              <a:tailEnd/>
            </a:ln>
          </p:spPr>
        </p:cxnSp>
        <p:sp>
          <p:nvSpPr>
            <p:cNvPr id="53" name="Rectangle 36"/>
            <p:cNvSpPr>
              <a:spLocks/>
            </p:cNvSpPr>
            <p:nvPr/>
          </p:nvSpPr>
          <p:spPr bwMode="auto">
            <a:xfrm>
              <a:off x="4559300" y="3767931"/>
              <a:ext cx="317500" cy="317500"/>
            </a:xfrm>
            <a:prstGeom prst="rect">
              <a:avLst/>
            </a:prstGeom>
            <a:solidFill>
              <a:srgbClr val="494842"/>
            </a:solidFill>
            <a:ln w="12700">
              <a:noFill/>
              <a:miter lim="800000"/>
              <a:headEnd/>
              <a:tailEnd/>
            </a:ln>
          </p:spPr>
          <p:txBody>
            <a:bodyPr lIns="0" tIns="0" rIns="0" bIns="0"/>
            <a:lstStyle/>
            <a:p>
              <a:endParaRPr lang="en-US"/>
            </a:p>
          </p:txBody>
        </p:sp>
        <p:sp>
          <p:nvSpPr>
            <p:cNvPr id="54" name="AutoShape 37"/>
            <p:cNvSpPr>
              <a:spLocks/>
            </p:cNvSpPr>
            <p:nvPr/>
          </p:nvSpPr>
          <p:spPr bwMode="auto">
            <a:xfrm>
              <a:off x="4227513" y="4592638"/>
              <a:ext cx="315119" cy="317500"/>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w="12700" cap="flat">
              <a:noFill/>
              <a:miter lim="800000"/>
              <a:headEnd type="none" w="med" len="med"/>
              <a:tailEnd type="none" w="med" len="med"/>
            </a:ln>
          </p:spPr>
          <p:txBody>
            <a:bodyPr lIns="0" tIns="0" rIns="0" bIns="0"/>
            <a:lstStyle/>
            <a:p>
              <a:endParaRPr lang="en-US"/>
            </a:p>
          </p:txBody>
        </p:sp>
        <p:grpSp>
          <p:nvGrpSpPr>
            <p:cNvPr id="4" name="Group 44"/>
            <p:cNvGrpSpPr>
              <a:grpSpLocks/>
            </p:cNvGrpSpPr>
            <p:nvPr/>
          </p:nvGrpSpPr>
          <p:grpSpPr bwMode="auto">
            <a:xfrm>
              <a:off x="3194844" y="4591050"/>
              <a:ext cx="2168525" cy="1874044"/>
              <a:chOff x="0" y="0"/>
              <a:chExt cx="2732" cy="2361"/>
            </a:xfrm>
          </p:grpSpPr>
          <p:pic>
            <p:nvPicPr>
              <p:cNvPr id="56" name="Picture 38"/>
              <p:cNvPicPr>
                <a:picLocks noChangeAspect="1" noChangeArrowheads="1"/>
              </p:cNvPicPr>
              <p:nvPr/>
            </p:nvPicPr>
            <p:blipFill>
              <a:blip r:embed="rId4" cstate="print"/>
              <a:srcRect/>
              <a:stretch>
                <a:fillRect/>
              </a:stretch>
            </p:blipFill>
            <p:spPr bwMode="auto">
              <a:xfrm>
                <a:off x="0" y="1241"/>
                <a:ext cx="1704" cy="1120"/>
              </a:xfrm>
              <a:prstGeom prst="rect">
                <a:avLst/>
              </a:prstGeom>
              <a:noFill/>
              <a:ln w="12700">
                <a:noFill/>
                <a:miter lim="800000"/>
                <a:headEnd/>
                <a:tailEnd/>
              </a:ln>
            </p:spPr>
          </p:pic>
          <p:pic>
            <p:nvPicPr>
              <p:cNvPr id="57" name="Picture 39"/>
              <p:cNvPicPr>
                <a:picLocks noChangeAspect="1" noChangeArrowheads="1"/>
              </p:cNvPicPr>
              <p:nvPr/>
            </p:nvPicPr>
            <p:blipFill>
              <a:blip r:embed="rId5" cstate="print"/>
              <a:srcRect/>
              <a:stretch>
                <a:fillRect/>
              </a:stretch>
            </p:blipFill>
            <p:spPr bwMode="auto">
              <a:xfrm>
                <a:off x="2135" y="1239"/>
                <a:ext cx="600" cy="1128"/>
              </a:xfrm>
              <a:prstGeom prst="rect">
                <a:avLst/>
              </a:prstGeom>
              <a:noFill/>
              <a:ln w="12700">
                <a:noFill/>
                <a:miter lim="800000"/>
                <a:headEnd/>
                <a:tailEnd/>
              </a:ln>
            </p:spPr>
          </p:pic>
          <p:pic>
            <p:nvPicPr>
              <p:cNvPr id="58" name="Picture 40"/>
              <p:cNvPicPr>
                <a:picLocks noChangeAspect="1" noChangeArrowheads="1"/>
              </p:cNvPicPr>
              <p:nvPr/>
            </p:nvPicPr>
            <p:blipFill>
              <a:blip r:embed="rId6" cstate="print"/>
              <a:srcRect/>
              <a:stretch>
                <a:fillRect/>
              </a:stretch>
            </p:blipFill>
            <p:spPr bwMode="auto">
              <a:xfrm>
                <a:off x="911" y="0"/>
                <a:ext cx="1328" cy="984"/>
              </a:xfrm>
              <a:prstGeom prst="rect">
                <a:avLst/>
              </a:prstGeom>
              <a:noFill/>
              <a:ln w="12700">
                <a:noFill/>
                <a:miter lim="800000"/>
                <a:headEnd/>
                <a:tailEnd/>
              </a:ln>
            </p:spPr>
          </p:pic>
          <p:sp>
            <p:nvSpPr>
              <p:cNvPr id="59" name="Line 41"/>
              <p:cNvSpPr>
                <a:spLocks noChangeShapeType="1"/>
              </p:cNvSpPr>
              <p:nvPr/>
            </p:nvSpPr>
            <p:spPr bwMode="auto">
              <a:xfrm>
                <a:off x="1610" y="918"/>
                <a:ext cx="580" cy="372"/>
              </a:xfrm>
              <a:prstGeom prst="line">
                <a:avLst/>
              </a:prstGeom>
              <a:noFill/>
              <a:ln w="34925">
                <a:solidFill>
                  <a:schemeClr val="tx1">
                    <a:lumMod val="65000"/>
                    <a:lumOff val="35000"/>
                  </a:schemeClr>
                </a:solidFill>
                <a:prstDash val="sysDot"/>
                <a:miter lim="800000"/>
                <a:headEnd/>
                <a:tailEnd/>
              </a:ln>
            </p:spPr>
            <p:txBody>
              <a:bodyPr lIns="0" tIns="0" rIns="0" bIns="0"/>
              <a:lstStyle/>
              <a:p>
                <a:endParaRPr lang="en-US"/>
              </a:p>
            </p:txBody>
          </p:sp>
          <p:sp>
            <p:nvSpPr>
              <p:cNvPr id="60" name="Line 42"/>
              <p:cNvSpPr>
                <a:spLocks noChangeShapeType="1"/>
              </p:cNvSpPr>
              <p:nvPr/>
            </p:nvSpPr>
            <p:spPr bwMode="auto">
              <a:xfrm flipH="1">
                <a:off x="1089" y="906"/>
                <a:ext cx="361" cy="361"/>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sp>
            <p:nvSpPr>
              <p:cNvPr id="61" name="Line 43"/>
              <p:cNvSpPr>
                <a:spLocks noChangeShapeType="1"/>
              </p:cNvSpPr>
              <p:nvPr/>
            </p:nvSpPr>
            <p:spPr bwMode="auto">
              <a:xfrm>
                <a:off x="1682" y="2005"/>
                <a:ext cx="472" cy="0"/>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grpSp>
      </p:grpSp>
      <p:sp>
        <p:nvSpPr>
          <p:cNvPr id="68" name="Oval 67"/>
          <p:cNvSpPr/>
          <p:nvPr/>
        </p:nvSpPr>
        <p:spPr>
          <a:xfrm rot="18658669">
            <a:off x="1358840" y="1358408"/>
            <a:ext cx="1733112" cy="56078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a:spLocks noChangeAspect="1"/>
          </p:cNvSpPr>
          <p:nvPr/>
        </p:nvSpPr>
        <p:spPr>
          <a:xfrm rot="18504192">
            <a:off x="1855458" y="1334349"/>
            <a:ext cx="640080" cy="64008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66"/>
          <p:cNvGrpSpPr>
            <a:grpSpLocks/>
          </p:cNvGrpSpPr>
          <p:nvPr/>
        </p:nvGrpSpPr>
        <p:grpSpPr bwMode="auto">
          <a:xfrm>
            <a:off x="5444823" y="2600294"/>
            <a:ext cx="881642" cy="849590"/>
            <a:chOff x="2834258" y="4843119"/>
            <a:chExt cx="631979" cy="624276"/>
          </a:xfrm>
        </p:grpSpPr>
        <p:sp>
          <p:nvSpPr>
            <p:cNvPr id="5" name="Rectangle 4"/>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6" name="Picture 43"/>
            <p:cNvPicPr>
              <a:picLocks noChangeAspect="1" noChangeArrowheads="1"/>
            </p:cNvPicPr>
            <p:nvPr/>
          </p:nvPicPr>
          <p:blipFill>
            <a:blip r:embed="rId7" cstate="print"/>
            <a:srcRect/>
            <a:stretch>
              <a:fillRect/>
            </a:stretch>
          </p:blipFill>
          <p:spPr bwMode="auto">
            <a:xfrm>
              <a:off x="3026485" y="5038970"/>
              <a:ext cx="238092" cy="254460"/>
            </a:xfrm>
            <a:prstGeom prst="rect">
              <a:avLst/>
            </a:prstGeom>
            <a:noFill/>
            <a:ln w="9525">
              <a:noFill/>
              <a:miter lim="800000"/>
              <a:headEnd/>
              <a:tailEnd/>
            </a:ln>
          </p:spPr>
        </p:pic>
      </p:grpSp>
      <p:sp>
        <p:nvSpPr>
          <p:cNvPr id="7" name="TextBox 6"/>
          <p:cNvSpPr txBox="1"/>
          <p:nvPr/>
        </p:nvSpPr>
        <p:spPr>
          <a:xfrm>
            <a:off x="5454129" y="3207112"/>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KL46</a:t>
            </a:r>
            <a:endParaRPr lang="en-US" sz="1200" b="1" dirty="0">
              <a:solidFill>
                <a:schemeClr val="bg1">
                  <a:lumMod val="85000"/>
                </a:schemeClr>
              </a:solidFill>
              <a:latin typeface="Gotham Medium"/>
            </a:endParaRPr>
          </a:p>
        </p:txBody>
      </p:sp>
      <p:sp>
        <p:nvSpPr>
          <p:cNvPr id="9" name="Rounded Rectangle 8"/>
          <p:cNvSpPr/>
          <p:nvPr/>
        </p:nvSpPr>
        <p:spPr>
          <a:xfrm>
            <a:off x="3872980" y="2423716"/>
            <a:ext cx="1193403" cy="361950"/>
          </a:xfrm>
          <a:prstGeom prst="roundRect">
            <a:avLst/>
          </a:prstGeom>
          <a:solidFill>
            <a:srgbClr val="D9E1EC"/>
          </a:solidFill>
          <a:ln w="38100">
            <a:solidFill>
              <a:srgbClr val="F649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Application</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0" name="Rounded Rectangle 9"/>
          <p:cNvSpPr/>
          <p:nvPr/>
        </p:nvSpPr>
        <p:spPr>
          <a:xfrm>
            <a:off x="3872980" y="2853041"/>
            <a:ext cx="117993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Thread Stack</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2" name="Rounded Rectangle 11"/>
          <p:cNvSpPr/>
          <p:nvPr/>
        </p:nvSpPr>
        <p:spPr>
          <a:xfrm>
            <a:off x="3872980" y="3295824"/>
            <a:ext cx="118551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802.15.4 MAC/PHY</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3" name="Right Brace 12"/>
          <p:cNvSpPr/>
          <p:nvPr/>
        </p:nvSpPr>
        <p:spPr>
          <a:xfrm>
            <a:off x="5113867" y="2346578"/>
            <a:ext cx="285427" cy="1401336"/>
          </a:xfrm>
          <a:prstGeom prst="rightBrace">
            <a:avLst>
              <a:gd name="adj1" fmla="val 8333"/>
              <a:gd name="adj2" fmla="val 49746"/>
            </a:avLst>
          </a:prstGeom>
          <a:solidFill>
            <a:schemeClr val="bg1"/>
          </a:solidFill>
          <a:ln w="28575" cap="flat" cmpd="sng" algn="ctr">
            <a:solidFill>
              <a:schemeClr val="tx1">
                <a:lumMod val="65000"/>
                <a:lumOff val="35000"/>
              </a:schemeClr>
            </a:solidFill>
            <a:prstDash val="solid"/>
            <a:round/>
            <a:headEnd type="none" w="med" len="med"/>
            <a:tailEnd type="none" w="med" len="med"/>
          </a:ln>
          <a:effectLst/>
        </p:spPr>
        <p:txBody>
          <a:bodyPr rtlCol="0" anchor="ctr"/>
          <a:lstStyle/>
          <a:p>
            <a:pPr algn="ctr"/>
            <a:endParaRPr lang="en-US"/>
          </a:p>
        </p:txBody>
      </p:sp>
      <p:grpSp>
        <p:nvGrpSpPr>
          <p:cNvPr id="11" name="Group 73"/>
          <p:cNvGrpSpPr/>
          <p:nvPr/>
        </p:nvGrpSpPr>
        <p:grpSpPr>
          <a:xfrm>
            <a:off x="7468387" y="2630566"/>
            <a:ext cx="529166" cy="410615"/>
            <a:chOff x="5199196" y="2546358"/>
            <a:chExt cx="781121" cy="606124"/>
          </a:xfrm>
        </p:grpSpPr>
        <p:cxnSp>
          <p:nvCxnSpPr>
            <p:cNvPr id="63" name="Straight Connector 62"/>
            <p:cNvCxnSpPr/>
            <p:nvPr/>
          </p:nvCxnSpPr>
          <p:spPr bwMode="auto">
            <a:xfrm>
              <a:off x="5199196" y="3137939"/>
              <a:ext cx="663966" cy="2154"/>
            </a:xfrm>
            <a:prstGeom prst="line">
              <a:avLst/>
            </a:prstGeom>
            <a:solidFill>
              <a:srgbClr val="F4F4F4"/>
            </a:solidFill>
            <a:ln w="38100">
              <a:solidFill>
                <a:schemeClr val="tx1">
                  <a:lumMod val="65000"/>
                  <a:lumOff val="35000"/>
                </a:schemeClr>
              </a:solidFill>
              <a:miter lim="800000"/>
              <a:headEnd/>
              <a:tailEnd/>
            </a:ln>
          </p:spPr>
        </p:cxnSp>
        <p:cxnSp>
          <p:nvCxnSpPr>
            <p:cNvPr id="64" name="Straight Connector 63"/>
            <p:cNvCxnSpPr/>
            <p:nvPr/>
          </p:nvCxnSpPr>
          <p:spPr bwMode="auto">
            <a:xfrm rot="5400000" flipH="1" flipV="1">
              <a:off x="5614202" y="2902685"/>
              <a:ext cx="497935" cy="1660"/>
            </a:xfrm>
            <a:prstGeom prst="line">
              <a:avLst/>
            </a:prstGeom>
            <a:solidFill>
              <a:srgbClr val="F4F4F4"/>
            </a:solidFill>
            <a:ln w="38100">
              <a:solidFill>
                <a:schemeClr val="tx1">
                  <a:lumMod val="65000"/>
                  <a:lumOff val="35000"/>
                </a:schemeClr>
              </a:solidFill>
              <a:miter lim="800000"/>
              <a:headEnd/>
              <a:tailEnd/>
            </a:ln>
          </p:spPr>
        </p:cxnSp>
        <p:sp>
          <p:nvSpPr>
            <p:cNvPr id="65" name="Isosceles Triangle 64"/>
            <p:cNvSpPr/>
            <p:nvPr/>
          </p:nvSpPr>
          <p:spPr>
            <a:xfrm rot="10800000">
              <a:off x="5747860" y="2546358"/>
              <a:ext cx="232457" cy="190206"/>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sp>
        <p:nvSpPr>
          <p:cNvPr id="66" name="Text Box 36"/>
          <p:cNvSpPr txBox="1">
            <a:spLocks noChangeArrowheads="1"/>
          </p:cNvSpPr>
          <p:nvPr/>
        </p:nvSpPr>
        <p:spPr bwMode="auto">
          <a:xfrm>
            <a:off x="6231106" y="2761738"/>
            <a:ext cx="670167" cy="297517"/>
          </a:xfrm>
          <a:prstGeom prst="rect">
            <a:avLst/>
          </a:prstGeom>
          <a:noFill/>
          <a:ln w="9525">
            <a:noFill/>
            <a:miter lim="800000"/>
            <a:headEnd/>
            <a:tailEnd/>
          </a:ln>
        </p:spPr>
        <p:txBody>
          <a:bodyPr wrap="square">
            <a:spAutoFit/>
          </a:bodyPr>
          <a:lstStyle/>
          <a:p>
            <a:pPr algn="ctr" fontAlgn="auto">
              <a:lnSpc>
                <a:spcPts val="1590"/>
              </a:lnSpc>
              <a:spcBef>
                <a:spcPts val="0"/>
              </a:spcBef>
              <a:spcAft>
                <a:spcPts val="0"/>
              </a:spcAft>
            </a:pPr>
            <a:r>
              <a:rPr lang="en-US" sz="900" b="1" dirty="0">
                <a:solidFill>
                  <a:schemeClr val="tx1">
                    <a:lumMod val="65000"/>
                    <a:lumOff val="35000"/>
                  </a:schemeClr>
                </a:solidFill>
                <a:latin typeface="Qualcomm Office Regular"/>
                <a:cs typeface="Qualcomm Office Regular"/>
              </a:rPr>
              <a:t>SPI</a:t>
            </a:r>
          </a:p>
        </p:txBody>
      </p:sp>
      <p:cxnSp>
        <p:nvCxnSpPr>
          <p:cNvPr id="67" name="Straight Arrow Connector 66"/>
          <p:cNvCxnSpPr/>
          <p:nvPr/>
        </p:nvCxnSpPr>
        <p:spPr bwMode="auto">
          <a:xfrm rot="10800000">
            <a:off x="6317376" y="3036725"/>
            <a:ext cx="535924" cy="1076"/>
          </a:xfrm>
          <a:prstGeom prst="straightConnector1">
            <a:avLst/>
          </a:prstGeom>
          <a:solidFill>
            <a:schemeClr val="accent1"/>
          </a:solidFill>
          <a:ln w="28575" cap="flat" cmpd="sng" algn="ctr">
            <a:solidFill>
              <a:schemeClr val="tx1">
                <a:lumMod val="65000"/>
                <a:lumOff val="35000"/>
              </a:schemeClr>
            </a:solidFill>
            <a:prstDash val="solid"/>
            <a:round/>
            <a:headEnd type="triangle" w="med" len="med"/>
            <a:tailEnd type="triangle" w="med" len="med"/>
          </a:ln>
          <a:effectLst/>
        </p:spPr>
      </p:cxnSp>
      <p:grpSp>
        <p:nvGrpSpPr>
          <p:cNvPr id="14" name="Group 66"/>
          <p:cNvGrpSpPr>
            <a:grpSpLocks/>
          </p:cNvGrpSpPr>
          <p:nvPr/>
        </p:nvGrpSpPr>
        <p:grpSpPr bwMode="auto">
          <a:xfrm>
            <a:off x="6882159" y="2755497"/>
            <a:ext cx="647480" cy="587768"/>
            <a:chOff x="2834258" y="4843119"/>
            <a:chExt cx="631979" cy="624276"/>
          </a:xfrm>
        </p:grpSpPr>
        <p:sp>
          <p:nvSpPr>
            <p:cNvPr id="71" name="Rectangle 70"/>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72" name="Picture 43"/>
            <p:cNvPicPr>
              <a:picLocks noChangeAspect="1" noChangeArrowheads="1"/>
            </p:cNvPicPr>
            <p:nvPr/>
          </p:nvPicPr>
          <p:blipFill>
            <a:blip r:embed="rId7" cstate="print"/>
            <a:srcRect/>
            <a:stretch>
              <a:fillRect/>
            </a:stretch>
          </p:blipFill>
          <p:spPr bwMode="auto">
            <a:xfrm>
              <a:off x="3026485" y="5038970"/>
              <a:ext cx="238092" cy="254460"/>
            </a:xfrm>
            <a:prstGeom prst="rect">
              <a:avLst/>
            </a:prstGeom>
            <a:noFill/>
            <a:ln w="9525">
              <a:noFill/>
              <a:miter lim="800000"/>
              <a:headEnd/>
              <a:tailEnd/>
            </a:ln>
          </p:spPr>
        </p:pic>
      </p:grpSp>
      <p:sp>
        <p:nvSpPr>
          <p:cNvPr id="73" name="TextBox 72"/>
          <p:cNvSpPr txBox="1"/>
          <p:nvPr/>
        </p:nvSpPr>
        <p:spPr>
          <a:xfrm>
            <a:off x="6758113" y="3143240"/>
            <a:ext cx="885825" cy="238125"/>
          </a:xfrm>
          <a:prstGeom prst="rect">
            <a:avLst/>
          </a:prstGeom>
          <a:noFill/>
        </p:spPr>
        <p:txBody>
          <a:bodyPr wrap="none" lIns="68580" tIns="34290" rIns="68580" rtlCol="0" anchor="t">
            <a:noAutofit/>
          </a:bodyPr>
          <a:lstStyle/>
          <a:p>
            <a:pPr algn="ctr"/>
            <a:r>
              <a:rPr lang="en-US" sz="900" b="1" dirty="0">
                <a:solidFill>
                  <a:schemeClr val="bg1">
                    <a:lumMod val="85000"/>
                  </a:schemeClr>
                </a:solidFill>
                <a:latin typeface="Gotham Medium"/>
              </a:rPr>
              <a:t>MCR20</a:t>
            </a:r>
          </a:p>
        </p:txBody>
      </p:sp>
      <p:pic>
        <p:nvPicPr>
          <p:cNvPr id="75" name="Picture 74" descr="Thread-icon.jpg"/>
          <p:cNvPicPr>
            <a:picLocks noChangeAspect="1"/>
          </p:cNvPicPr>
          <p:nvPr/>
        </p:nvPicPr>
        <p:blipFill>
          <a:blip r:embed="rId8" cstate="print"/>
          <a:stretch>
            <a:fillRect/>
          </a:stretch>
        </p:blipFill>
        <p:spPr>
          <a:xfrm>
            <a:off x="8001000" y="206182"/>
            <a:ext cx="876300" cy="876300"/>
          </a:xfrm>
          <a:prstGeom prst="rect">
            <a:avLst/>
          </a:prstGeom>
        </p:spPr>
      </p:pic>
      <p:sp>
        <p:nvSpPr>
          <p:cNvPr id="78" name="TextBox 77"/>
          <p:cNvSpPr txBox="1"/>
          <p:nvPr/>
        </p:nvSpPr>
        <p:spPr>
          <a:xfrm>
            <a:off x="5504553" y="3728537"/>
            <a:ext cx="2397669" cy="516085"/>
          </a:xfrm>
          <a:prstGeom prst="rect">
            <a:avLst/>
          </a:prstGeom>
          <a:noFill/>
        </p:spPr>
        <p:txBody>
          <a:bodyPr wrap="square" lIns="91440" tIns="45720" rIns="91440" rtlCol="0" anchor="t">
            <a:noAutofit/>
          </a:bodyPr>
          <a:lstStyle/>
          <a:p>
            <a:r>
              <a:rPr lang="en-US" sz="1100" dirty="0" smtClean="0">
                <a:solidFill>
                  <a:schemeClr val="accent4">
                    <a:lumMod val="50000"/>
                  </a:schemeClr>
                </a:solidFill>
              </a:rPr>
              <a:t>Memory is typical for Data Collector End node application</a:t>
            </a:r>
          </a:p>
        </p:txBody>
      </p:sp>
    </p:spTree>
    <p:extLst>
      <p:ext uri="{BB962C8B-B14F-4D97-AF65-F5344CB8AC3E}">
        <p14:creationId xmlns:p14="http://schemas.microsoft.com/office/powerpoint/2010/main" val="52734046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www.premierfarnell.com/sites/default/files/attachments/Freescale%20Freedom%20KL46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8049" y="2549958"/>
            <a:ext cx="1677282" cy="148918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134472" y="2648497"/>
            <a:ext cx="7020948" cy="1668827"/>
            <a:chOff x="388999" y="1113722"/>
            <a:chExt cx="9517367" cy="2263548"/>
          </a:xfrm>
        </p:grpSpPr>
        <p:sp>
          <p:nvSpPr>
            <p:cNvPr id="15" name="Plus 14"/>
            <p:cNvSpPr/>
            <p:nvPr/>
          </p:nvSpPr>
          <p:spPr>
            <a:xfrm>
              <a:off x="2975784" y="1711384"/>
              <a:ext cx="606457" cy="557259"/>
            </a:xfrm>
            <a:prstGeom prst="mathPlus">
              <a:avLst/>
            </a:prstGeom>
            <a:gradFill>
              <a:gsLst>
                <a:gs pos="100000">
                  <a:srgbClr val="EA4300"/>
                </a:gs>
                <a:gs pos="9000">
                  <a:srgbClr val="FC9300"/>
                </a:gs>
                <a:gs pos="0">
                  <a:srgbClr val="FFC000"/>
                </a:gs>
                <a:gs pos="49000">
                  <a:schemeClr val="accent2">
                    <a:shade val="100000"/>
                    <a:satMod val="115000"/>
                  </a:schemeClr>
                </a:gs>
              </a:gsLst>
              <a:lin ang="18900000" scaled="1"/>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44"/>
            <p:cNvSpPr>
              <a:spLocks/>
            </p:cNvSpPr>
            <p:nvPr/>
          </p:nvSpPr>
          <p:spPr bwMode="auto">
            <a:xfrm>
              <a:off x="3871105" y="3049260"/>
              <a:ext cx="1944986" cy="328010"/>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l">
                <a:defRPr/>
              </a:pPr>
              <a:r>
                <a:rPr lang="en-US" sz="1500" b="1" dirty="0">
                  <a:solidFill>
                    <a:schemeClr val="tx1">
                      <a:lumMod val="65000"/>
                      <a:lumOff val="35000"/>
                    </a:schemeClr>
                  </a:solidFill>
                  <a:latin typeface="Helvetica" pitchFamily="34" charset="0"/>
                  <a:ea typeface="Gotham Bold" charset="0"/>
                  <a:cs typeface="Gotham Bold" charset="0"/>
                  <a:sym typeface="Gotham Bold" charset="0"/>
                </a:rPr>
                <a:t>FRDM-MCR20A</a:t>
              </a:r>
            </a:p>
          </p:txBody>
        </p:sp>
        <p:pic>
          <p:nvPicPr>
            <p:cNvPr id="21" name="Picture 20"/>
            <p:cNvPicPr>
              <a:picLocks noChangeAspect="1"/>
            </p:cNvPicPr>
            <p:nvPr/>
          </p:nvPicPr>
          <p:blipFill>
            <a:blip r:embed="rId4" cstate="print"/>
            <a:stretch>
              <a:fillRect/>
            </a:stretch>
          </p:blipFill>
          <p:spPr>
            <a:xfrm>
              <a:off x="3699203" y="1113722"/>
              <a:ext cx="2288790" cy="1641303"/>
            </a:xfrm>
            <a:prstGeom prst="rect">
              <a:avLst/>
            </a:prstGeom>
          </p:spPr>
        </p:pic>
        <p:sp>
          <p:nvSpPr>
            <p:cNvPr id="6" name="Equal 5"/>
            <p:cNvSpPr/>
            <p:nvPr/>
          </p:nvSpPr>
          <p:spPr>
            <a:xfrm>
              <a:off x="6113573" y="1802283"/>
              <a:ext cx="628600" cy="396726"/>
            </a:xfrm>
            <a:prstGeom prst="mathEqual">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749627" y="1768757"/>
              <a:ext cx="3156739" cy="469903"/>
            </a:xfrm>
            <a:prstGeom prst="rect">
              <a:avLst/>
            </a:prstGeom>
            <a:noFill/>
          </p:spPr>
          <p:txBody>
            <a:bodyPr wrap="none" lIns="68580" tIns="34290" rIns="68580" rtlCol="0" anchor="t">
              <a:noAutofit/>
            </a:bodyPr>
            <a:lstStyle/>
            <a:p>
              <a:r>
                <a:rPr lang="en-US" b="1" dirty="0" smtClean="0">
                  <a:solidFill>
                    <a:schemeClr val="tx1">
                      <a:lumMod val="50000"/>
                      <a:lumOff val="50000"/>
                    </a:schemeClr>
                  </a:solidFill>
                  <a:latin typeface="Gotham Medium"/>
                </a:rPr>
                <a:t>THREAD End </a:t>
              </a:r>
              <a:r>
                <a:rPr lang="en-US" b="1" dirty="0">
                  <a:solidFill>
                    <a:schemeClr val="tx1">
                      <a:lumMod val="50000"/>
                      <a:lumOff val="50000"/>
                    </a:schemeClr>
                  </a:solidFill>
                  <a:latin typeface="Gotham Medium"/>
                </a:rPr>
                <a:t>Node</a:t>
              </a:r>
            </a:p>
          </p:txBody>
        </p:sp>
        <p:sp>
          <p:nvSpPr>
            <p:cNvPr id="26" name="Rectangle 44"/>
            <p:cNvSpPr>
              <a:spLocks/>
            </p:cNvSpPr>
            <p:nvPr/>
          </p:nvSpPr>
          <p:spPr bwMode="auto">
            <a:xfrm>
              <a:off x="388999" y="3049260"/>
              <a:ext cx="1944986" cy="328010"/>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l">
                <a:defRPr/>
              </a:pP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FRDM-KL46Z</a:t>
              </a:r>
              <a:endParaRPr lang="en-US" sz="1500" b="1" dirty="0">
                <a:solidFill>
                  <a:schemeClr val="tx1">
                    <a:lumMod val="65000"/>
                    <a:lumOff val="35000"/>
                  </a:schemeClr>
                </a:solidFill>
                <a:latin typeface="Helvetica" pitchFamily="34" charset="0"/>
                <a:ea typeface="Gotham Bold" charset="0"/>
                <a:cs typeface="Gotham Bold" charset="0"/>
                <a:sym typeface="Gotham Bold" charset="0"/>
              </a:endParaRPr>
            </a:p>
          </p:txBody>
        </p:sp>
      </p:grpSp>
      <p:pic>
        <p:nvPicPr>
          <p:cNvPr id="24" name="Picture 1"/>
          <p:cNvPicPr>
            <a:picLocks noChangeAspect="1" noChangeArrowheads="1"/>
          </p:cNvPicPr>
          <p:nvPr/>
        </p:nvPicPr>
        <p:blipFill>
          <a:blip r:embed="rId5" cstate="print"/>
          <a:srcRect/>
          <a:stretch>
            <a:fillRect/>
          </a:stretch>
        </p:blipFill>
        <p:spPr bwMode="auto">
          <a:xfrm>
            <a:off x="342221" y="415736"/>
            <a:ext cx="1866900" cy="345281"/>
          </a:xfrm>
          <a:prstGeom prst="rect">
            <a:avLst/>
          </a:prstGeom>
          <a:noFill/>
          <a:ln w="12700">
            <a:noFill/>
            <a:miter lim="800000"/>
            <a:headEnd/>
            <a:tailEnd/>
          </a:ln>
        </p:spPr>
      </p:pic>
      <p:sp>
        <p:nvSpPr>
          <p:cNvPr id="28" name="Rectangle 2"/>
          <p:cNvSpPr>
            <a:spLocks/>
          </p:cNvSpPr>
          <p:nvPr/>
        </p:nvSpPr>
        <p:spPr bwMode="auto">
          <a:xfrm>
            <a:off x="2375810" y="517146"/>
            <a:ext cx="5182441" cy="26941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defRPr/>
            </a:pPr>
            <a:r>
              <a:rPr lang="en-US" sz="2600" b="1" dirty="0" err="1" smtClean="0">
                <a:solidFill>
                  <a:schemeClr val="tx2">
                    <a:lumMod val="75000"/>
                  </a:schemeClr>
                </a:solidFill>
                <a:latin typeface="Arial" pitchFamily="34" charset="0"/>
                <a:cs typeface="Arial" pitchFamily="34" charset="0"/>
              </a:rPr>
              <a:t>KLxx</a:t>
            </a:r>
            <a:r>
              <a:rPr lang="en-US" sz="2600" b="1" dirty="0" smtClean="0">
                <a:solidFill>
                  <a:schemeClr val="tx2">
                    <a:lumMod val="75000"/>
                  </a:schemeClr>
                </a:solidFill>
                <a:latin typeface="Arial" pitchFamily="34" charset="0"/>
                <a:cs typeface="Arial" pitchFamily="34" charset="0"/>
              </a:rPr>
              <a:t> Combo Solutions </a:t>
            </a:r>
            <a:endParaRPr lang="en-US" sz="2600" b="1" dirty="0">
              <a:solidFill>
                <a:schemeClr val="tx2">
                  <a:lumMod val="75000"/>
                </a:schemeClr>
              </a:solidFill>
              <a:latin typeface="Arial" pitchFamily="34" charset="0"/>
              <a:cs typeface="Arial" pitchFamily="34" charset="0"/>
              <a:sym typeface="Gotham Bold" charset="0"/>
            </a:endParaRPr>
          </a:p>
        </p:txBody>
      </p:sp>
      <p:pic>
        <p:nvPicPr>
          <p:cNvPr id="29" name="Picture 28" descr="Thread-icon.jpg"/>
          <p:cNvPicPr>
            <a:picLocks noChangeAspect="1"/>
          </p:cNvPicPr>
          <p:nvPr/>
        </p:nvPicPr>
        <p:blipFill>
          <a:blip r:embed="rId6" cstate="print"/>
          <a:stretch>
            <a:fillRect/>
          </a:stretch>
        </p:blipFill>
        <p:spPr>
          <a:xfrm>
            <a:off x="8001000" y="206182"/>
            <a:ext cx="876300" cy="876300"/>
          </a:xfrm>
          <a:prstGeom prst="rect">
            <a:avLst/>
          </a:prstGeom>
        </p:spPr>
      </p:pic>
    </p:spTree>
    <p:extLst>
      <p:ext uri="{BB962C8B-B14F-4D97-AF65-F5344CB8AC3E}">
        <p14:creationId xmlns:p14="http://schemas.microsoft.com/office/powerpoint/2010/main" val="336721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KW2xD Thread Border Router, Router and End Node</a:t>
            </a:r>
            <a:endParaRPr lang="en-US" dirty="0">
              <a:latin typeface="Arial" pitchFamily="34" charset="0"/>
              <a:cs typeface="Arial" pitchFamily="34" charset="0"/>
            </a:endParaRPr>
          </a:p>
        </p:txBody>
      </p:sp>
      <p:grpSp>
        <p:nvGrpSpPr>
          <p:cNvPr id="3" name="Group 73"/>
          <p:cNvGrpSpPr/>
          <p:nvPr/>
        </p:nvGrpSpPr>
        <p:grpSpPr>
          <a:xfrm>
            <a:off x="6845273" y="1402566"/>
            <a:ext cx="529166" cy="410615"/>
            <a:chOff x="5199196" y="2546358"/>
            <a:chExt cx="781121" cy="606124"/>
          </a:xfrm>
        </p:grpSpPr>
        <p:cxnSp>
          <p:nvCxnSpPr>
            <p:cNvPr id="15" name="Straight Connector 14"/>
            <p:cNvCxnSpPr/>
            <p:nvPr/>
          </p:nvCxnSpPr>
          <p:spPr bwMode="auto">
            <a:xfrm>
              <a:off x="5199196" y="3137939"/>
              <a:ext cx="663966" cy="2154"/>
            </a:xfrm>
            <a:prstGeom prst="line">
              <a:avLst/>
            </a:prstGeom>
            <a:solidFill>
              <a:srgbClr val="F4F4F4"/>
            </a:solidFill>
            <a:ln w="38100">
              <a:solidFill>
                <a:schemeClr val="tx1">
                  <a:lumMod val="65000"/>
                  <a:lumOff val="35000"/>
                </a:schemeClr>
              </a:solidFill>
              <a:miter lim="800000"/>
              <a:headEnd/>
              <a:tailEnd/>
            </a:ln>
          </p:spPr>
        </p:cxnSp>
        <p:cxnSp>
          <p:nvCxnSpPr>
            <p:cNvPr id="16" name="Straight Connector 15"/>
            <p:cNvCxnSpPr/>
            <p:nvPr/>
          </p:nvCxnSpPr>
          <p:spPr bwMode="auto">
            <a:xfrm rot="5400000" flipH="1" flipV="1">
              <a:off x="5614202" y="2902685"/>
              <a:ext cx="497935" cy="1660"/>
            </a:xfrm>
            <a:prstGeom prst="line">
              <a:avLst/>
            </a:prstGeom>
            <a:solidFill>
              <a:srgbClr val="F4F4F4"/>
            </a:solidFill>
            <a:ln w="38100">
              <a:solidFill>
                <a:schemeClr val="tx1">
                  <a:lumMod val="65000"/>
                  <a:lumOff val="35000"/>
                </a:schemeClr>
              </a:solidFill>
              <a:miter lim="800000"/>
              <a:headEnd/>
              <a:tailEnd/>
            </a:ln>
          </p:spPr>
        </p:cxnSp>
        <p:sp>
          <p:nvSpPr>
            <p:cNvPr id="17" name="Isosceles Triangle 16"/>
            <p:cNvSpPr/>
            <p:nvPr/>
          </p:nvSpPr>
          <p:spPr>
            <a:xfrm rot="10800000">
              <a:off x="5747860" y="2546358"/>
              <a:ext cx="232457" cy="190206"/>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grpSp>
        <p:nvGrpSpPr>
          <p:cNvPr id="4" name="Group 66"/>
          <p:cNvGrpSpPr>
            <a:grpSpLocks/>
          </p:cNvGrpSpPr>
          <p:nvPr/>
        </p:nvGrpSpPr>
        <p:grpSpPr bwMode="auto">
          <a:xfrm>
            <a:off x="6144743" y="1403672"/>
            <a:ext cx="881642" cy="849590"/>
            <a:chOff x="2834258" y="4843119"/>
            <a:chExt cx="631979" cy="624276"/>
          </a:xfrm>
        </p:grpSpPr>
        <p:sp>
          <p:nvSpPr>
            <p:cNvPr id="5" name="Rectangle 4"/>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6"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7" name="TextBox 6"/>
          <p:cNvSpPr txBox="1"/>
          <p:nvPr/>
        </p:nvSpPr>
        <p:spPr>
          <a:xfrm>
            <a:off x="6154049" y="2010490"/>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KW2xD/Z</a:t>
            </a:r>
            <a:endParaRPr lang="en-US" sz="1200" b="1" dirty="0">
              <a:solidFill>
                <a:schemeClr val="bg1">
                  <a:lumMod val="85000"/>
                </a:schemeClr>
              </a:solidFill>
              <a:latin typeface="Gotham Medium"/>
            </a:endParaRPr>
          </a:p>
        </p:txBody>
      </p:sp>
      <p:sp>
        <p:nvSpPr>
          <p:cNvPr id="13" name="Right Brace 12"/>
          <p:cNvSpPr/>
          <p:nvPr/>
        </p:nvSpPr>
        <p:spPr>
          <a:xfrm>
            <a:off x="5779911" y="1116088"/>
            <a:ext cx="319304" cy="1412625"/>
          </a:xfrm>
          <a:prstGeom prst="rightBrace">
            <a:avLst>
              <a:gd name="adj1" fmla="val 8333"/>
              <a:gd name="adj2" fmla="val 49746"/>
            </a:avLst>
          </a:prstGeom>
          <a:solidFill>
            <a:schemeClr val="bg1"/>
          </a:solidFill>
          <a:ln w="28575" cap="flat" cmpd="sng" algn="ctr">
            <a:solidFill>
              <a:schemeClr val="tx1">
                <a:lumMod val="65000"/>
                <a:lumOff val="35000"/>
              </a:schemeClr>
            </a:solidFill>
            <a:prstDash val="solid"/>
            <a:round/>
            <a:headEnd type="none" w="med" len="med"/>
            <a:tailEnd type="none" w="med" len="med"/>
          </a:ln>
          <a:effectLst/>
        </p:spPr>
        <p:txBody>
          <a:bodyPr rtlCol="0" anchor="ctr"/>
          <a:lstStyle/>
          <a:p>
            <a:pPr algn="ctr"/>
            <a:endParaRPr lang="en-US"/>
          </a:p>
        </p:txBody>
      </p:sp>
      <p:sp>
        <p:nvSpPr>
          <p:cNvPr id="18" name="TextBox 17"/>
          <p:cNvSpPr txBox="1"/>
          <p:nvPr/>
        </p:nvSpPr>
        <p:spPr>
          <a:xfrm>
            <a:off x="963617" y="5515747"/>
            <a:ext cx="6982954" cy="1059750"/>
          </a:xfrm>
          <a:prstGeom prst="rect">
            <a:avLst/>
          </a:prstGeom>
          <a:noFill/>
        </p:spPr>
        <p:txBody>
          <a:bodyPr wrap="square" lIns="68580" tIns="34290" rIns="68580" rtlCol="0" anchor="ctr" anchorCtr="0">
            <a:noAutofit/>
          </a:bodyPr>
          <a:lstStyle/>
          <a:p>
            <a:r>
              <a:rPr lang="en-US" sz="1500" dirty="0" smtClean="0">
                <a:solidFill>
                  <a:schemeClr val="tx1">
                    <a:lumMod val="65000"/>
                    <a:lumOff val="35000"/>
                  </a:schemeClr>
                </a:solidFill>
                <a:latin typeface="Gotham Medium"/>
              </a:rPr>
              <a:t>KW2xD/Z </a:t>
            </a:r>
            <a:r>
              <a:rPr lang="en-US" sz="1500" dirty="0">
                <a:solidFill>
                  <a:schemeClr val="tx1">
                    <a:lumMod val="65000"/>
                    <a:lumOff val="35000"/>
                  </a:schemeClr>
                </a:solidFill>
                <a:latin typeface="Gotham Medium"/>
              </a:rPr>
              <a:t>devices with </a:t>
            </a:r>
            <a:r>
              <a:rPr lang="en-US" sz="1500" dirty="0" smtClean="0">
                <a:solidFill>
                  <a:schemeClr val="tx1">
                    <a:lumMod val="65000"/>
                    <a:lumOff val="35000"/>
                  </a:schemeClr>
                </a:solidFill>
                <a:latin typeface="Gotham Medium"/>
              </a:rPr>
              <a:t>64K </a:t>
            </a:r>
            <a:r>
              <a:rPr lang="en-US" sz="1500" dirty="0">
                <a:solidFill>
                  <a:schemeClr val="tx1">
                    <a:lumMod val="65000"/>
                    <a:lumOff val="35000"/>
                  </a:schemeClr>
                </a:solidFill>
                <a:latin typeface="Gotham Medium"/>
              </a:rPr>
              <a:t>RAM can run </a:t>
            </a:r>
            <a:r>
              <a:rPr lang="en-US" sz="1500" dirty="0" smtClean="0">
                <a:solidFill>
                  <a:schemeClr val="tx1">
                    <a:lumMod val="65000"/>
                    <a:lumOff val="35000"/>
                  </a:schemeClr>
                </a:solidFill>
                <a:latin typeface="Gotham Medium"/>
              </a:rPr>
              <a:t>as a Border Router, Router or End Device configurations with an Application.</a:t>
            </a:r>
            <a:endParaRPr lang="en-US" sz="1500" dirty="0">
              <a:solidFill>
                <a:schemeClr val="tx1">
                  <a:lumMod val="65000"/>
                  <a:lumOff val="35000"/>
                </a:schemeClr>
              </a:solidFill>
              <a:latin typeface="Gotham Medium"/>
            </a:endParaRPr>
          </a:p>
        </p:txBody>
      </p:sp>
      <p:sp>
        <p:nvSpPr>
          <p:cNvPr id="68" name="Oval 67"/>
          <p:cNvSpPr/>
          <p:nvPr/>
        </p:nvSpPr>
        <p:spPr>
          <a:xfrm rot="18658669">
            <a:off x="1358840" y="1358408"/>
            <a:ext cx="1733112" cy="56078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18941244">
            <a:off x="1859026" y="2762435"/>
            <a:ext cx="2043811" cy="88065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AutoShape 4"/>
          <p:cNvCxnSpPr>
            <a:cxnSpLocks noChangeShapeType="1"/>
            <a:stCxn id="89" idx="2"/>
            <a:endCxn id="93" idx="0"/>
          </p:cNvCxnSpPr>
          <p:nvPr/>
        </p:nvCxnSpPr>
        <p:spPr bwMode="auto">
          <a:xfrm flipH="1">
            <a:off x="2416782" y="3257685"/>
            <a:ext cx="272127" cy="298085"/>
          </a:xfrm>
          <a:prstGeom prst="straightConnector1">
            <a:avLst/>
          </a:prstGeom>
          <a:noFill/>
          <a:ln w="34925">
            <a:solidFill>
              <a:srgbClr val="FB4E27"/>
            </a:solidFill>
            <a:miter lim="800000"/>
            <a:headEnd/>
            <a:tailEnd/>
          </a:ln>
        </p:spPr>
      </p:cxnSp>
      <p:sp>
        <p:nvSpPr>
          <p:cNvPr id="67" name="AutoShape 21"/>
          <p:cNvSpPr>
            <a:spLocks/>
          </p:cNvSpPr>
          <p:nvPr/>
        </p:nvSpPr>
        <p:spPr bwMode="auto">
          <a:xfrm rot="20977990">
            <a:off x="2757057" y="2779630"/>
            <a:ext cx="575940" cy="365285"/>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cxnSp>
        <p:nvCxnSpPr>
          <p:cNvPr id="71" name="Straight Connector 70"/>
          <p:cNvCxnSpPr>
            <a:stCxn id="149" idx="1"/>
            <a:endCxn id="93" idx="3"/>
          </p:cNvCxnSpPr>
          <p:nvPr/>
        </p:nvCxnSpPr>
        <p:spPr>
          <a:xfrm flipH="1" flipV="1">
            <a:off x="2535844" y="3674833"/>
            <a:ext cx="2014471" cy="1379898"/>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AutoShape 3"/>
          <p:cNvCxnSpPr>
            <a:cxnSpLocks noChangeShapeType="1"/>
            <a:stCxn id="76" idx="0"/>
            <a:endCxn id="88" idx="0"/>
          </p:cNvCxnSpPr>
          <p:nvPr/>
        </p:nvCxnSpPr>
        <p:spPr bwMode="auto">
          <a:xfrm rot="10800000" flipH="1">
            <a:off x="1860351" y="2368154"/>
            <a:ext cx="508992" cy="495896"/>
          </a:xfrm>
          <a:prstGeom prst="straightConnector1">
            <a:avLst/>
          </a:prstGeom>
          <a:noFill/>
          <a:ln w="34925">
            <a:solidFill>
              <a:srgbClr val="FB4E27"/>
            </a:solidFill>
            <a:miter lim="800000"/>
            <a:headEnd/>
            <a:tailEnd/>
          </a:ln>
        </p:spPr>
      </p:cxnSp>
      <p:cxnSp>
        <p:nvCxnSpPr>
          <p:cNvPr id="73" name="AutoShape 4"/>
          <p:cNvCxnSpPr>
            <a:cxnSpLocks noChangeShapeType="1"/>
            <a:endCxn id="93" idx="0"/>
          </p:cNvCxnSpPr>
          <p:nvPr/>
        </p:nvCxnSpPr>
        <p:spPr bwMode="auto">
          <a:xfrm>
            <a:off x="1868557" y="2984515"/>
            <a:ext cx="548225" cy="571255"/>
          </a:xfrm>
          <a:prstGeom prst="straightConnector1">
            <a:avLst/>
          </a:prstGeom>
          <a:noFill/>
          <a:ln w="34925">
            <a:solidFill>
              <a:srgbClr val="FB4E27"/>
            </a:solidFill>
            <a:miter lim="800000"/>
            <a:headEnd/>
            <a:tailEnd/>
          </a:ln>
        </p:spPr>
      </p:cxnSp>
      <p:cxnSp>
        <p:nvCxnSpPr>
          <p:cNvPr id="74" name="AutoShape 6"/>
          <p:cNvCxnSpPr>
            <a:cxnSpLocks noChangeShapeType="1"/>
            <a:stCxn id="76" idx="0"/>
            <a:endCxn id="92" idx="0"/>
          </p:cNvCxnSpPr>
          <p:nvPr/>
        </p:nvCxnSpPr>
        <p:spPr bwMode="auto">
          <a:xfrm flipH="1">
            <a:off x="1566862" y="2864049"/>
            <a:ext cx="293489" cy="823913"/>
          </a:xfrm>
          <a:prstGeom prst="straightConnector1">
            <a:avLst/>
          </a:prstGeom>
          <a:noFill/>
          <a:ln w="34925">
            <a:solidFill>
              <a:srgbClr val="FB4E27"/>
            </a:solidFill>
            <a:miter lim="800000"/>
            <a:headEnd/>
            <a:tailEnd/>
          </a:ln>
        </p:spPr>
      </p:cxnSp>
      <p:cxnSp>
        <p:nvCxnSpPr>
          <p:cNvPr id="75" name="AutoShape 7"/>
          <p:cNvCxnSpPr>
            <a:cxnSpLocks noChangeShapeType="1"/>
            <a:stCxn id="76" idx="0"/>
            <a:endCxn id="86" idx="0"/>
          </p:cNvCxnSpPr>
          <p:nvPr/>
        </p:nvCxnSpPr>
        <p:spPr bwMode="auto">
          <a:xfrm rot="10800000">
            <a:off x="1430535" y="2371130"/>
            <a:ext cx="429816" cy="492919"/>
          </a:xfrm>
          <a:prstGeom prst="straightConnector1">
            <a:avLst/>
          </a:prstGeom>
          <a:noFill/>
          <a:ln w="34925">
            <a:solidFill>
              <a:srgbClr val="FB4E27"/>
            </a:solidFill>
            <a:miter lim="800000"/>
            <a:headEnd/>
            <a:tailEnd/>
          </a:ln>
        </p:spPr>
      </p:cxnSp>
      <p:sp>
        <p:nvSpPr>
          <p:cNvPr id="76" name="AutoShape 8"/>
          <p:cNvSpPr>
            <a:spLocks/>
          </p:cNvSpPr>
          <p:nvPr/>
        </p:nvSpPr>
        <p:spPr bwMode="auto">
          <a:xfrm>
            <a:off x="1742480" y="2744987"/>
            <a:ext cx="235744" cy="238125"/>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8499B0"/>
          </a:solidFill>
          <a:ln w="12700" cap="flat">
            <a:noFill/>
            <a:miter lim="800000"/>
            <a:headEnd type="none" w="med" len="med"/>
            <a:tailEnd type="none" w="med" len="med"/>
          </a:ln>
        </p:spPr>
        <p:txBody>
          <a:bodyPr lIns="0" tIns="0" rIns="0" bIns="0"/>
          <a:lstStyle/>
          <a:p>
            <a:endParaRPr lang="en-US"/>
          </a:p>
        </p:txBody>
      </p:sp>
      <p:cxnSp>
        <p:nvCxnSpPr>
          <p:cNvPr id="77" name="AutoShape 14"/>
          <p:cNvCxnSpPr>
            <a:cxnSpLocks noChangeShapeType="1"/>
            <a:stCxn id="86" idx="0"/>
            <a:endCxn id="78" idx="0"/>
          </p:cNvCxnSpPr>
          <p:nvPr/>
        </p:nvCxnSpPr>
        <p:spPr bwMode="auto">
          <a:xfrm flipH="1">
            <a:off x="1084064" y="2371130"/>
            <a:ext cx="346472" cy="492323"/>
          </a:xfrm>
          <a:prstGeom prst="straightConnector1">
            <a:avLst/>
          </a:prstGeom>
          <a:noFill/>
          <a:ln w="34925">
            <a:solidFill>
              <a:srgbClr val="FB4E27"/>
            </a:solidFill>
            <a:miter lim="800000"/>
            <a:headEnd/>
            <a:tailEnd/>
          </a:ln>
        </p:spPr>
      </p:cxnSp>
      <p:sp>
        <p:nvSpPr>
          <p:cNvPr id="78" name="AutoShape 15"/>
          <p:cNvSpPr>
            <a:spLocks/>
          </p:cNvSpPr>
          <p:nvPr/>
        </p:nvSpPr>
        <p:spPr bwMode="auto">
          <a:xfrm>
            <a:off x="965597" y="2744391"/>
            <a:ext cx="236339" cy="238125"/>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79" name="AutoShape 16"/>
          <p:cNvCxnSpPr>
            <a:cxnSpLocks noChangeShapeType="1"/>
          </p:cNvCxnSpPr>
          <p:nvPr/>
        </p:nvCxnSpPr>
        <p:spPr bwMode="auto">
          <a:xfrm>
            <a:off x="893135" y="1977656"/>
            <a:ext cx="537402" cy="373598"/>
          </a:xfrm>
          <a:prstGeom prst="straightConnector1">
            <a:avLst/>
          </a:prstGeom>
          <a:noFill/>
          <a:ln w="34925">
            <a:solidFill>
              <a:srgbClr val="FB4E27"/>
            </a:solidFill>
            <a:miter lim="800000"/>
            <a:headEnd/>
            <a:tailEnd/>
          </a:ln>
        </p:spPr>
      </p:cxnSp>
      <p:sp>
        <p:nvSpPr>
          <p:cNvPr id="80" name="AutoShape 17"/>
          <p:cNvSpPr>
            <a:spLocks/>
          </p:cNvSpPr>
          <p:nvPr/>
        </p:nvSpPr>
        <p:spPr bwMode="auto">
          <a:xfrm>
            <a:off x="727873" y="1808947"/>
            <a:ext cx="235744" cy="238125"/>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81" name="AutoShape 18"/>
          <p:cNvCxnSpPr>
            <a:cxnSpLocks noChangeShapeType="1"/>
            <a:stCxn id="86" idx="0"/>
            <a:endCxn id="82" idx="0"/>
          </p:cNvCxnSpPr>
          <p:nvPr/>
        </p:nvCxnSpPr>
        <p:spPr bwMode="auto">
          <a:xfrm rot="10800000" flipH="1">
            <a:off x="1430536" y="1672829"/>
            <a:ext cx="529829" cy="698302"/>
          </a:xfrm>
          <a:prstGeom prst="straightConnector1">
            <a:avLst/>
          </a:prstGeom>
          <a:noFill/>
          <a:ln w="34925">
            <a:solidFill>
              <a:srgbClr val="FB4E27"/>
            </a:solidFill>
            <a:miter lim="800000"/>
            <a:headEnd/>
            <a:tailEnd/>
          </a:ln>
        </p:spPr>
      </p:cxnSp>
      <p:sp>
        <p:nvSpPr>
          <p:cNvPr id="82" name="AutoShape 19"/>
          <p:cNvSpPr>
            <a:spLocks/>
          </p:cNvSpPr>
          <p:nvPr/>
        </p:nvSpPr>
        <p:spPr bwMode="auto">
          <a:xfrm>
            <a:off x="1841897" y="1553766"/>
            <a:ext cx="236339" cy="238125"/>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83" name="AutoShape 20"/>
          <p:cNvSpPr>
            <a:spLocks/>
          </p:cNvSpPr>
          <p:nvPr/>
        </p:nvSpPr>
        <p:spPr bwMode="auto">
          <a:xfrm>
            <a:off x="2625924" y="1818680"/>
            <a:ext cx="235744" cy="238125"/>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84" name="AutoShape 21"/>
          <p:cNvSpPr>
            <a:spLocks/>
          </p:cNvSpPr>
          <p:nvPr/>
        </p:nvSpPr>
        <p:spPr bwMode="auto">
          <a:xfrm>
            <a:off x="2373511" y="2034183"/>
            <a:ext cx="285750" cy="325041"/>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cxnSp>
        <p:nvCxnSpPr>
          <p:cNvPr id="85" name="AutoShape 23"/>
          <p:cNvCxnSpPr>
            <a:cxnSpLocks noChangeShapeType="1"/>
            <a:stCxn id="86" idx="0"/>
            <a:endCxn id="88" idx="0"/>
          </p:cNvCxnSpPr>
          <p:nvPr/>
        </p:nvCxnSpPr>
        <p:spPr bwMode="auto">
          <a:xfrm rot="10800000" flipH="1">
            <a:off x="1430536" y="2368154"/>
            <a:ext cx="938808" cy="2977"/>
          </a:xfrm>
          <a:prstGeom prst="straightConnector1">
            <a:avLst/>
          </a:prstGeom>
          <a:noFill/>
          <a:ln w="34925">
            <a:solidFill>
              <a:srgbClr val="FB4E27"/>
            </a:solidFill>
            <a:miter lim="800000"/>
            <a:headEnd/>
            <a:tailEnd/>
          </a:ln>
        </p:spPr>
      </p:cxnSp>
      <p:sp>
        <p:nvSpPr>
          <p:cNvPr id="86" name="AutoShape 24"/>
          <p:cNvSpPr>
            <a:spLocks/>
          </p:cNvSpPr>
          <p:nvPr/>
        </p:nvSpPr>
        <p:spPr bwMode="auto">
          <a:xfrm>
            <a:off x="1304330" y="2244924"/>
            <a:ext cx="252413" cy="252413"/>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cxnSp>
        <p:nvCxnSpPr>
          <p:cNvPr id="87" name="AutoShape 25"/>
          <p:cNvCxnSpPr>
            <a:cxnSpLocks noChangeShapeType="1"/>
          </p:cNvCxnSpPr>
          <p:nvPr/>
        </p:nvCxnSpPr>
        <p:spPr bwMode="auto">
          <a:xfrm flipH="1" flipV="1">
            <a:off x="2316179" y="2305745"/>
            <a:ext cx="397565" cy="763326"/>
          </a:xfrm>
          <a:prstGeom prst="straightConnector1">
            <a:avLst/>
          </a:prstGeom>
          <a:noFill/>
          <a:ln w="34925">
            <a:solidFill>
              <a:srgbClr val="FB4E27"/>
            </a:solidFill>
            <a:miter lim="800000"/>
            <a:headEnd/>
            <a:tailEnd/>
          </a:ln>
        </p:spPr>
      </p:cxnSp>
      <p:sp>
        <p:nvSpPr>
          <p:cNvPr id="88" name="AutoShape 27"/>
          <p:cNvSpPr>
            <a:spLocks/>
          </p:cNvSpPr>
          <p:nvPr/>
        </p:nvSpPr>
        <p:spPr bwMode="auto">
          <a:xfrm>
            <a:off x="2243137" y="2241947"/>
            <a:ext cx="252413" cy="252413"/>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sp>
        <p:nvSpPr>
          <p:cNvPr id="89" name="AutoShape 31"/>
          <p:cNvSpPr>
            <a:spLocks/>
          </p:cNvSpPr>
          <p:nvPr/>
        </p:nvSpPr>
        <p:spPr bwMode="auto">
          <a:xfrm>
            <a:off x="2640702" y="3005273"/>
            <a:ext cx="252413" cy="252413"/>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cxnSp>
        <p:nvCxnSpPr>
          <p:cNvPr id="90" name="AutoShape 32"/>
          <p:cNvCxnSpPr>
            <a:cxnSpLocks noChangeShapeType="1"/>
            <a:stCxn id="92" idx="3"/>
            <a:endCxn id="93" idx="3"/>
          </p:cNvCxnSpPr>
          <p:nvPr/>
        </p:nvCxnSpPr>
        <p:spPr bwMode="auto">
          <a:xfrm flipV="1">
            <a:off x="1685925" y="3674833"/>
            <a:ext cx="849919" cy="13128"/>
          </a:xfrm>
          <a:prstGeom prst="straightConnector1">
            <a:avLst/>
          </a:prstGeom>
          <a:noFill/>
          <a:ln w="34925">
            <a:solidFill>
              <a:srgbClr val="FB4E27"/>
            </a:solidFill>
            <a:miter lim="800000"/>
            <a:headEnd/>
            <a:tailEnd/>
          </a:ln>
        </p:spPr>
      </p:cxnSp>
      <p:cxnSp>
        <p:nvCxnSpPr>
          <p:cNvPr id="91" name="AutoShape 33"/>
          <p:cNvCxnSpPr>
            <a:cxnSpLocks noChangeShapeType="1"/>
            <a:stCxn id="92" idx="0"/>
            <a:endCxn id="94" idx="0"/>
          </p:cNvCxnSpPr>
          <p:nvPr/>
        </p:nvCxnSpPr>
        <p:spPr bwMode="auto">
          <a:xfrm>
            <a:off x="1566862" y="3687962"/>
            <a:ext cx="250031" cy="618530"/>
          </a:xfrm>
          <a:prstGeom prst="straightConnector1">
            <a:avLst/>
          </a:prstGeom>
          <a:noFill/>
          <a:ln w="34925">
            <a:solidFill>
              <a:schemeClr val="tx1">
                <a:lumMod val="65000"/>
                <a:lumOff val="35000"/>
              </a:schemeClr>
            </a:solidFill>
            <a:prstDash val="sysDot"/>
            <a:miter lim="800000"/>
            <a:headEnd/>
            <a:tailEnd/>
          </a:ln>
        </p:spPr>
      </p:cxnSp>
      <p:sp>
        <p:nvSpPr>
          <p:cNvPr id="92" name="Rectangle 34"/>
          <p:cNvSpPr>
            <a:spLocks/>
          </p:cNvSpPr>
          <p:nvPr/>
        </p:nvSpPr>
        <p:spPr bwMode="auto">
          <a:xfrm>
            <a:off x="1447800" y="3568898"/>
            <a:ext cx="238125" cy="238125"/>
          </a:xfrm>
          <a:prstGeom prst="rect">
            <a:avLst/>
          </a:prstGeom>
          <a:solidFill>
            <a:srgbClr val="494842"/>
          </a:solidFill>
          <a:ln w="12700">
            <a:noFill/>
            <a:miter lim="800000"/>
            <a:headEnd/>
            <a:tailEnd/>
          </a:ln>
        </p:spPr>
        <p:txBody>
          <a:bodyPr lIns="0" tIns="0" rIns="0" bIns="0"/>
          <a:lstStyle/>
          <a:p>
            <a:endParaRPr lang="en-US"/>
          </a:p>
        </p:txBody>
      </p:sp>
      <p:sp>
        <p:nvSpPr>
          <p:cNvPr id="93" name="Rectangle 36"/>
          <p:cNvSpPr>
            <a:spLocks/>
          </p:cNvSpPr>
          <p:nvPr/>
        </p:nvSpPr>
        <p:spPr bwMode="auto">
          <a:xfrm>
            <a:off x="2297719" y="3555770"/>
            <a:ext cx="238125" cy="238125"/>
          </a:xfrm>
          <a:prstGeom prst="rect">
            <a:avLst/>
          </a:prstGeom>
          <a:solidFill>
            <a:srgbClr val="494842"/>
          </a:solidFill>
          <a:ln w="12700">
            <a:noFill/>
            <a:miter lim="800000"/>
            <a:headEnd/>
            <a:tailEnd/>
          </a:ln>
        </p:spPr>
        <p:txBody>
          <a:bodyPr lIns="0" tIns="0" rIns="0" bIns="0"/>
          <a:lstStyle/>
          <a:p>
            <a:endParaRPr lang="en-US"/>
          </a:p>
        </p:txBody>
      </p:sp>
      <p:sp>
        <p:nvSpPr>
          <p:cNvPr id="94" name="AutoShape 37"/>
          <p:cNvSpPr>
            <a:spLocks/>
          </p:cNvSpPr>
          <p:nvPr/>
        </p:nvSpPr>
        <p:spPr bwMode="auto">
          <a:xfrm>
            <a:off x="1699022" y="4187429"/>
            <a:ext cx="236339" cy="238125"/>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w="12700" cap="flat">
            <a:noFill/>
            <a:miter lim="800000"/>
            <a:headEnd type="none" w="med" len="med"/>
            <a:tailEnd type="none" w="med" len="med"/>
          </a:ln>
        </p:spPr>
        <p:txBody>
          <a:bodyPr lIns="0" tIns="0" rIns="0" bIns="0"/>
          <a:lstStyle/>
          <a:p>
            <a:endParaRPr lang="en-US"/>
          </a:p>
        </p:txBody>
      </p:sp>
      <p:grpSp>
        <p:nvGrpSpPr>
          <p:cNvPr id="8" name="Group 44"/>
          <p:cNvGrpSpPr>
            <a:grpSpLocks/>
          </p:cNvGrpSpPr>
          <p:nvPr/>
        </p:nvGrpSpPr>
        <p:grpSpPr bwMode="auto">
          <a:xfrm>
            <a:off x="924520" y="4186238"/>
            <a:ext cx="1626394" cy="1405533"/>
            <a:chOff x="0" y="0"/>
            <a:chExt cx="2732" cy="2361"/>
          </a:xfrm>
        </p:grpSpPr>
        <p:pic>
          <p:nvPicPr>
            <p:cNvPr id="105" name="Picture 38"/>
            <p:cNvPicPr>
              <a:picLocks noChangeAspect="1" noChangeArrowheads="1"/>
            </p:cNvPicPr>
            <p:nvPr/>
          </p:nvPicPr>
          <p:blipFill>
            <a:blip r:embed="rId5" cstate="print"/>
            <a:srcRect/>
            <a:stretch>
              <a:fillRect/>
            </a:stretch>
          </p:blipFill>
          <p:spPr bwMode="auto">
            <a:xfrm>
              <a:off x="0" y="1241"/>
              <a:ext cx="1704" cy="1120"/>
            </a:xfrm>
            <a:prstGeom prst="rect">
              <a:avLst/>
            </a:prstGeom>
            <a:noFill/>
            <a:ln w="12700">
              <a:noFill/>
              <a:miter lim="800000"/>
              <a:headEnd/>
              <a:tailEnd/>
            </a:ln>
          </p:spPr>
        </p:pic>
        <p:pic>
          <p:nvPicPr>
            <p:cNvPr id="106" name="Picture 39"/>
            <p:cNvPicPr>
              <a:picLocks noChangeAspect="1" noChangeArrowheads="1"/>
            </p:cNvPicPr>
            <p:nvPr/>
          </p:nvPicPr>
          <p:blipFill>
            <a:blip r:embed="rId6" cstate="print"/>
            <a:srcRect/>
            <a:stretch>
              <a:fillRect/>
            </a:stretch>
          </p:blipFill>
          <p:spPr bwMode="auto">
            <a:xfrm>
              <a:off x="2135" y="1239"/>
              <a:ext cx="600" cy="1128"/>
            </a:xfrm>
            <a:prstGeom prst="rect">
              <a:avLst/>
            </a:prstGeom>
            <a:noFill/>
            <a:ln w="12700">
              <a:noFill/>
              <a:miter lim="800000"/>
              <a:headEnd/>
              <a:tailEnd/>
            </a:ln>
          </p:spPr>
        </p:pic>
        <p:pic>
          <p:nvPicPr>
            <p:cNvPr id="107" name="Picture 40"/>
            <p:cNvPicPr>
              <a:picLocks noChangeAspect="1" noChangeArrowheads="1"/>
            </p:cNvPicPr>
            <p:nvPr/>
          </p:nvPicPr>
          <p:blipFill>
            <a:blip r:embed="rId7" cstate="print"/>
            <a:srcRect/>
            <a:stretch>
              <a:fillRect/>
            </a:stretch>
          </p:blipFill>
          <p:spPr bwMode="auto">
            <a:xfrm>
              <a:off x="911" y="0"/>
              <a:ext cx="1328" cy="984"/>
            </a:xfrm>
            <a:prstGeom prst="rect">
              <a:avLst/>
            </a:prstGeom>
            <a:noFill/>
            <a:ln w="12700">
              <a:noFill/>
              <a:miter lim="800000"/>
              <a:headEnd/>
              <a:tailEnd/>
            </a:ln>
          </p:spPr>
        </p:pic>
        <p:sp>
          <p:nvSpPr>
            <p:cNvPr id="108" name="Line 41"/>
            <p:cNvSpPr>
              <a:spLocks noChangeShapeType="1"/>
            </p:cNvSpPr>
            <p:nvPr/>
          </p:nvSpPr>
          <p:spPr bwMode="auto">
            <a:xfrm>
              <a:off x="1610" y="918"/>
              <a:ext cx="580" cy="372"/>
            </a:xfrm>
            <a:prstGeom prst="line">
              <a:avLst/>
            </a:prstGeom>
            <a:noFill/>
            <a:ln w="34925">
              <a:solidFill>
                <a:schemeClr val="tx1">
                  <a:lumMod val="65000"/>
                  <a:lumOff val="35000"/>
                </a:schemeClr>
              </a:solidFill>
              <a:prstDash val="sysDot"/>
              <a:miter lim="800000"/>
              <a:headEnd/>
              <a:tailEnd/>
            </a:ln>
          </p:spPr>
          <p:txBody>
            <a:bodyPr lIns="0" tIns="0" rIns="0" bIns="0"/>
            <a:lstStyle/>
            <a:p>
              <a:endParaRPr lang="en-US"/>
            </a:p>
          </p:txBody>
        </p:sp>
        <p:sp>
          <p:nvSpPr>
            <p:cNvPr id="109" name="Line 42"/>
            <p:cNvSpPr>
              <a:spLocks noChangeShapeType="1"/>
            </p:cNvSpPr>
            <p:nvPr/>
          </p:nvSpPr>
          <p:spPr bwMode="auto">
            <a:xfrm flipH="1">
              <a:off x="1089" y="906"/>
              <a:ext cx="361" cy="361"/>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sp>
          <p:nvSpPr>
            <p:cNvPr id="110" name="Line 43"/>
            <p:cNvSpPr>
              <a:spLocks noChangeShapeType="1"/>
            </p:cNvSpPr>
            <p:nvPr/>
          </p:nvSpPr>
          <p:spPr bwMode="auto">
            <a:xfrm>
              <a:off x="1682" y="2005"/>
              <a:ext cx="472" cy="0"/>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grpSp>
      <p:sp>
        <p:nvSpPr>
          <p:cNvPr id="96" name="Rectangle 52"/>
          <p:cNvSpPr>
            <a:spLocks/>
          </p:cNvSpPr>
          <p:nvPr/>
        </p:nvSpPr>
        <p:spPr bwMode="auto">
          <a:xfrm>
            <a:off x="450651" y="4256112"/>
            <a:ext cx="1204913" cy="638175"/>
          </a:xfrm>
          <a:prstGeom prst="rect">
            <a:avLst/>
          </a:prstGeom>
          <a:noFill/>
          <a:ln w="9525">
            <a:noFill/>
            <a:round/>
            <a:headEnd/>
            <a:tailEnd/>
          </a:ln>
        </p:spPr>
        <p:txBody>
          <a:bodyPr lIns="0" tIns="0" rIns="0" bIns="0" anchor="ctr"/>
          <a:lstStyle/>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End </a:t>
            </a:r>
            <a:r>
              <a:rPr lang="en-US" sz="675" dirty="0" smtClean="0">
                <a:solidFill>
                  <a:schemeClr val="tx1">
                    <a:lumMod val="65000"/>
                    <a:lumOff val="35000"/>
                  </a:schemeClr>
                </a:solidFill>
                <a:latin typeface="Gotham Medium" charset="0"/>
                <a:ea typeface="Gotham Medium" charset="0"/>
                <a:cs typeface="Gotham Medium" charset="0"/>
                <a:sym typeface="Gotham Medium" charset="0"/>
              </a:rPr>
              <a:t>Device</a:t>
            </a:r>
            <a:endParaRPr lang="en-US" sz="675" dirty="0">
              <a:solidFill>
                <a:schemeClr val="tx1">
                  <a:lumMod val="65000"/>
                  <a:lumOff val="35000"/>
                </a:schemeClr>
              </a:solidFill>
              <a:latin typeface="Gotham Medium" charset="0"/>
              <a:ea typeface="Gotham Medium" charset="0"/>
              <a:cs typeface="Gotham Medium" charset="0"/>
              <a:sym typeface="Gotham Medium" charset="0"/>
            </a:endParaRP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Thread Router</a:t>
            </a: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Leader</a:t>
            </a: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Border Router</a:t>
            </a: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Thread Link</a:t>
            </a:r>
          </a:p>
        </p:txBody>
      </p:sp>
      <p:grpSp>
        <p:nvGrpSpPr>
          <p:cNvPr id="9" name="Group 7"/>
          <p:cNvGrpSpPr/>
          <p:nvPr/>
        </p:nvGrpSpPr>
        <p:grpSpPr>
          <a:xfrm>
            <a:off x="256828" y="4252042"/>
            <a:ext cx="106561" cy="599480"/>
            <a:chOff x="7638455" y="4752976"/>
            <a:chExt cx="106561" cy="599480"/>
          </a:xfrm>
        </p:grpSpPr>
        <p:sp>
          <p:nvSpPr>
            <p:cNvPr id="100" name="AutoShape 46"/>
            <p:cNvSpPr>
              <a:spLocks/>
            </p:cNvSpPr>
            <p:nvPr/>
          </p:nvSpPr>
          <p:spPr bwMode="auto">
            <a:xfrm>
              <a:off x="7651552" y="4752976"/>
              <a:ext cx="73819" cy="74414"/>
            </a:xfrm>
            <a:custGeom>
              <a:avLst/>
              <a:gdLst>
                <a:gd name="T0" fmla="*/ 62 w 19679"/>
                <a:gd name="T1" fmla="*/ 69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34925" cap="flat">
              <a:solidFill>
                <a:srgbClr val="8499B0"/>
              </a:solidFill>
              <a:prstDash val="solid"/>
              <a:miter lim="800000"/>
              <a:headEnd type="none" w="med" len="med"/>
              <a:tailEnd type="none" w="med" len="med"/>
            </a:ln>
          </p:spPr>
          <p:txBody>
            <a:bodyPr lIns="0" tIns="0" rIns="0" bIns="0"/>
            <a:lstStyle/>
            <a:p>
              <a:endParaRPr lang="en-US"/>
            </a:p>
          </p:txBody>
        </p:sp>
        <p:sp>
          <p:nvSpPr>
            <p:cNvPr id="101" name="AutoShape 47"/>
            <p:cNvSpPr>
              <a:spLocks/>
            </p:cNvSpPr>
            <p:nvPr/>
          </p:nvSpPr>
          <p:spPr bwMode="auto">
            <a:xfrm>
              <a:off x="7640836" y="4892279"/>
              <a:ext cx="95250" cy="94655"/>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sp>
          <p:nvSpPr>
            <p:cNvPr id="102" name="AutoShape 48"/>
            <p:cNvSpPr>
              <a:spLocks/>
            </p:cNvSpPr>
            <p:nvPr/>
          </p:nvSpPr>
          <p:spPr bwMode="auto">
            <a:xfrm>
              <a:off x="7648575" y="5032773"/>
              <a:ext cx="79772" cy="80963"/>
            </a:xfrm>
            <a:custGeom>
              <a:avLst/>
              <a:gdLst>
                <a:gd name="T0" fmla="*/ 67 w 19679"/>
                <a:gd name="T1" fmla="*/ 75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8499B0"/>
            </a:solidFill>
            <a:ln w="12700" cap="flat">
              <a:noFill/>
              <a:miter lim="800000"/>
              <a:headEnd type="none" w="med" len="med"/>
              <a:tailEnd type="none" w="med" len="med"/>
            </a:ln>
          </p:spPr>
          <p:txBody>
            <a:bodyPr lIns="0" tIns="0" rIns="0" bIns="0"/>
            <a:lstStyle/>
            <a:p>
              <a:endParaRPr lang="en-US"/>
            </a:p>
          </p:txBody>
        </p:sp>
        <p:sp>
          <p:nvSpPr>
            <p:cNvPr id="103" name="Rectangle 49"/>
            <p:cNvSpPr>
              <a:spLocks/>
            </p:cNvSpPr>
            <p:nvPr/>
          </p:nvSpPr>
          <p:spPr bwMode="auto">
            <a:xfrm>
              <a:off x="7647980" y="5165528"/>
              <a:ext cx="80963" cy="80367"/>
            </a:xfrm>
            <a:prstGeom prst="rect">
              <a:avLst/>
            </a:prstGeom>
            <a:solidFill>
              <a:srgbClr val="494842"/>
            </a:solidFill>
            <a:ln w="12700">
              <a:noFill/>
              <a:miter lim="800000"/>
              <a:headEnd/>
              <a:tailEnd/>
            </a:ln>
          </p:spPr>
          <p:txBody>
            <a:bodyPr lIns="0" tIns="0" rIns="0" bIns="0"/>
            <a:lstStyle/>
            <a:p>
              <a:endParaRPr lang="en-US"/>
            </a:p>
          </p:txBody>
        </p:sp>
        <p:sp>
          <p:nvSpPr>
            <p:cNvPr id="104" name="Line 50"/>
            <p:cNvSpPr>
              <a:spLocks noChangeShapeType="1"/>
            </p:cNvSpPr>
            <p:nvPr/>
          </p:nvSpPr>
          <p:spPr bwMode="auto">
            <a:xfrm>
              <a:off x="7638455" y="5352456"/>
              <a:ext cx="106561" cy="0"/>
            </a:xfrm>
            <a:prstGeom prst="line">
              <a:avLst/>
            </a:prstGeom>
            <a:noFill/>
            <a:ln w="38100">
              <a:solidFill>
                <a:srgbClr val="FB4E27"/>
              </a:solidFill>
              <a:miter lim="800000"/>
              <a:headEnd/>
              <a:tailEnd/>
            </a:ln>
          </p:spPr>
          <p:txBody>
            <a:bodyPr lIns="0" tIns="0" rIns="0" bIns="0"/>
            <a:lstStyle/>
            <a:p>
              <a:endParaRPr lang="en-US"/>
            </a:p>
          </p:txBody>
        </p:sp>
      </p:grpSp>
      <p:sp>
        <p:nvSpPr>
          <p:cNvPr id="98" name="AutoShape 21"/>
          <p:cNvSpPr>
            <a:spLocks/>
          </p:cNvSpPr>
          <p:nvPr/>
        </p:nvSpPr>
        <p:spPr bwMode="auto">
          <a:xfrm rot="5092341">
            <a:off x="2682586" y="2074852"/>
            <a:ext cx="318991" cy="874503"/>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sp>
        <p:nvSpPr>
          <p:cNvPr id="99" name="AutoShape 11"/>
          <p:cNvSpPr>
            <a:spLocks/>
          </p:cNvSpPr>
          <p:nvPr/>
        </p:nvSpPr>
        <p:spPr bwMode="auto">
          <a:xfrm>
            <a:off x="3295180" y="2554005"/>
            <a:ext cx="236339" cy="238125"/>
          </a:xfrm>
          <a:custGeom>
            <a:avLst/>
            <a:gdLst>
              <a:gd name="T0" fmla="*/ 315102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113" name="Rounded Rectangle 112"/>
          <p:cNvSpPr/>
          <p:nvPr/>
        </p:nvSpPr>
        <p:spPr>
          <a:xfrm>
            <a:off x="4584180" y="1193229"/>
            <a:ext cx="1193403"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Application</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14" name="Rounded Rectangle 113"/>
          <p:cNvSpPr/>
          <p:nvPr/>
        </p:nvSpPr>
        <p:spPr>
          <a:xfrm>
            <a:off x="4584180" y="1622554"/>
            <a:ext cx="117993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Thread Stack</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15" name="Rounded Rectangle 114"/>
          <p:cNvSpPr/>
          <p:nvPr/>
        </p:nvSpPr>
        <p:spPr>
          <a:xfrm>
            <a:off x="4584180" y="2065337"/>
            <a:ext cx="118551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802.15.4 MAC/PHY</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grpSp>
        <p:nvGrpSpPr>
          <p:cNvPr id="10" name="Group 73"/>
          <p:cNvGrpSpPr/>
          <p:nvPr/>
        </p:nvGrpSpPr>
        <p:grpSpPr>
          <a:xfrm>
            <a:off x="6828341" y="2998270"/>
            <a:ext cx="529166" cy="410615"/>
            <a:chOff x="5199196" y="2546358"/>
            <a:chExt cx="781121" cy="606124"/>
          </a:xfrm>
        </p:grpSpPr>
        <p:cxnSp>
          <p:nvCxnSpPr>
            <p:cNvPr id="119" name="Straight Connector 118"/>
            <p:cNvCxnSpPr/>
            <p:nvPr/>
          </p:nvCxnSpPr>
          <p:spPr bwMode="auto">
            <a:xfrm>
              <a:off x="5199196" y="3137939"/>
              <a:ext cx="663966" cy="2154"/>
            </a:xfrm>
            <a:prstGeom prst="line">
              <a:avLst/>
            </a:prstGeom>
            <a:solidFill>
              <a:srgbClr val="F4F4F4"/>
            </a:solidFill>
            <a:ln w="38100">
              <a:solidFill>
                <a:schemeClr val="tx1">
                  <a:lumMod val="65000"/>
                  <a:lumOff val="35000"/>
                </a:schemeClr>
              </a:solidFill>
              <a:miter lim="800000"/>
              <a:headEnd/>
              <a:tailEnd/>
            </a:ln>
          </p:spPr>
        </p:cxnSp>
        <p:cxnSp>
          <p:nvCxnSpPr>
            <p:cNvPr id="120" name="Straight Connector 119"/>
            <p:cNvCxnSpPr/>
            <p:nvPr/>
          </p:nvCxnSpPr>
          <p:spPr bwMode="auto">
            <a:xfrm rot="5400000" flipH="1" flipV="1">
              <a:off x="5614202" y="2902685"/>
              <a:ext cx="497935" cy="1660"/>
            </a:xfrm>
            <a:prstGeom prst="line">
              <a:avLst/>
            </a:prstGeom>
            <a:solidFill>
              <a:srgbClr val="F4F4F4"/>
            </a:solidFill>
            <a:ln w="38100">
              <a:solidFill>
                <a:schemeClr val="tx1">
                  <a:lumMod val="65000"/>
                  <a:lumOff val="35000"/>
                </a:schemeClr>
              </a:solidFill>
              <a:miter lim="800000"/>
              <a:headEnd/>
              <a:tailEnd/>
            </a:ln>
          </p:spPr>
        </p:cxnSp>
        <p:sp>
          <p:nvSpPr>
            <p:cNvPr id="121" name="Isosceles Triangle 120"/>
            <p:cNvSpPr/>
            <p:nvPr/>
          </p:nvSpPr>
          <p:spPr>
            <a:xfrm rot="10800000">
              <a:off x="5747860" y="2546358"/>
              <a:ext cx="232457" cy="190206"/>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grpSp>
        <p:nvGrpSpPr>
          <p:cNvPr id="11" name="Group 66"/>
          <p:cNvGrpSpPr>
            <a:grpSpLocks/>
          </p:cNvGrpSpPr>
          <p:nvPr/>
        </p:nvGrpSpPr>
        <p:grpSpPr bwMode="auto">
          <a:xfrm>
            <a:off x="6127811" y="2999376"/>
            <a:ext cx="881642" cy="849590"/>
            <a:chOff x="2834258" y="4843119"/>
            <a:chExt cx="631979" cy="624276"/>
          </a:xfrm>
        </p:grpSpPr>
        <p:sp>
          <p:nvSpPr>
            <p:cNvPr id="123" name="Rectangle 122"/>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124"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125" name="TextBox 124"/>
          <p:cNvSpPr txBox="1"/>
          <p:nvPr/>
        </p:nvSpPr>
        <p:spPr>
          <a:xfrm>
            <a:off x="6137117" y="3606194"/>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KW2xD/Z</a:t>
            </a:r>
            <a:endParaRPr lang="en-US" sz="1200" b="1" dirty="0">
              <a:solidFill>
                <a:schemeClr val="bg1">
                  <a:lumMod val="85000"/>
                </a:schemeClr>
              </a:solidFill>
              <a:latin typeface="Gotham Medium"/>
            </a:endParaRPr>
          </a:p>
        </p:txBody>
      </p:sp>
      <p:sp>
        <p:nvSpPr>
          <p:cNvPr id="126" name="Right Brace 125"/>
          <p:cNvSpPr/>
          <p:nvPr/>
        </p:nvSpPr>
        <p:spPr>
          <a:xfrm>
            <a:off x="5762979" y="2711792"/>
            <a:ext cx="319304" cy="1412625"/>
          </a:xfrm>
          <a:prstGeom prst="rightBrace">
            <a:avLst>
              <a:gd name="adj1" fmla="val 8333"/>
              <a:gd name="adj2" fmla="val 49746"/>
            </a:avLst>
          </a:prstGeom>
          <a:solidFill>
            <a:schemeClr val="bg1"/>
          </a:solidFill>
          <a:ln w="28575" cap="flat" cmpd="sng" algn="ctr">
            <a:solidFill>
              <a:schemeClr val="tx1">
                <a:lumMod val="65000"/>
                <a:lumOff val="35000"/>
              </a:schemeClr>
            </a:solidFill>
            <a:prstDash val="solid"/>
            <a:round/>
            <a:headEnd type="none" w="med" len="med"/>
            <a:tailEnd type="none" w="med" len="med"/>
          </a:ln>
          <a:effectLst/>
        </p:spPr>
        <p:txBody>
          <a:bodyPr rtlCol="0" anchor="ctr"/>
          <a:lstStyle/>
          <a:p>
            <a:pPr algn="ctr"/>
            <a:endParaRPr lang="en-US"/>
          </a:p>
        </p:txBody>
      </p:sp>
      <p:sp>
        <p:nvSpPr>
          <p:cNvPr id="127" name="Rounded Rectangle 126"/>
          <p:cNvSpPr/>
          <p:nvPr/>
        </p:nvSpPr>
        <p:spPr>
          <a:xfrm>
            <a:off x="4567248" y="2788933"/>
            <a:ext cx="1193403"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Application</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28" name="Rounded Rectangle 127"/>
          <p:cNvSpPr/>
          <p:nvPr/>
        </p:nvSpPr>
        <p:spPr>
          <a:xfrm>
            <a:off x="4567248" y="3218258"/>
            <a:ext cx="117993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Thread Stack</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29" name="Rounded Rectangle 128"/>
          <p:cNvSpPr/>
          <p:nvPr/>
        </p:nvSpPr>
        <p:spPr>
          <a:xfrm>
            <a:off x="4567248" y="3661041"/>
            <a:ext cx="118551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802.15.4 MAC/PHY</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cxnSp>
        <p:nvCxnSpPr>
          <p:cNvPr id="131" name="Straight Connector 130"/>
          <p:cNvCxnSpPr>
            <a:stCxn id="114" idx="1"/>
            <a:endCxn id="69" idx="6"/>
          </p:cNvCxnSpPr>
          <p:nvPr/>
        </p:nvCxnSpPr>
        <p:spPr>
          <a:xfrm flipH="1">
            <a:off x="3612145" y="1803529"/>
            <a:ext cx="972035" cy="685360"/>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p:cNvCxnSpPr>
            <a:endCxn id="89" idx="3"/>
          </p:cNvCxnSpPr>
          <p:nvPr/>
        </p:nvCxnSpPr>
        <p:spPr>
          <a:xfrm flipH="1" flipV="1">
            <a:off x="2766909" y="3257686"/>
            <a:ext cx="1845494" cy="7755"/>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37" name="TextBox 136"/>
          <p:cNvSpPr txBox="1"/>
          <p:nvPr/>
        </p:nvSpPr>
        <p:spPr>
          <a:xfrm>
            <a:off x="7507885" y="1587787"/>
            <a:ext cx="1478071" cy="610599"/>
          </a:xfrm>
          <a:prstGeom prst="rect">
            <a:avLst/>
          </a:prstGeom>
          <a:noFill/>
        </p:spPr>
        <p:txBody>
          <a:bodyPr wrap="none" lIns="91440" tIns="45720" rIns="91440" rtlCol="0" anchor="t">
            <a:noAutofit/>
          </a:bodyPr>
          <a:lstStyle/>
          <a:p>
            <a:r>
              <a:rPr lang="en-US" sz="1400" b="1" u="sng" dirty="0" smtClean="0">
                <a:solidFill>
                  <a:schemeClr val="accent4">
                    <a:lumMod val="50000"/>
                  </a:schemeClr>
                </a:solidFill>
              </a:rPr>
              <a:t>End Device</a:t>
            </a:r>
          </a:p>
        </p:txBody>
      </p:sp>
      <p:sp>
        <p:nvSpPr>
          <p:cNvPr id="138" name="TextBox 137"/>
          <p:cNvSpPr txBox="1"/>
          <p:nvPr/>
        </p:nvSpPr>
        <p:spPr>
          <a:xfrm>
            <a:off x="7468374" y="3070139"/>
            <a:ext cx="1478071" cy="748096"/>
          </a:xfrm>
          <a:prstGeom prst="rect">
            <a:avLst/>
          </a:prstGeom>
          <a:noFill/>
        </p:spPr>
        <p:txBody>
          <a:bodyPr wrap="none" lIns="91440" tIns="45720" rIns="91440" rtlCol="0" anchor="t">
            <a:noAutofit/>
          </a:bodyPr>
          <a:lstStyle/>
          <a:p>
            <a:r>
              <a:rPr lang="en-US" sz="1400" b="1" u="sng" dirty="0" smtClean="0">
                <a:solidFill>
                  <a:schemeClr val="accent4">
                    <a:lumMod val="50000"/>
                  </a:schemeClr>
                </a:solidFill>
              </a:rPr>
              <a:t>Router Device</a:t>
            </a:r>
          </a:p>
        </p:txBody>
      </p:sp>
      <p:grpSp>
        <p:nvGrpSpPr>
          <p:cNvPr id="12" name="Group 73"/>
          <p:cNvGrpSpPr/>
          <p:nvPr/>
        </p:nvGrpSpPr>
        <p:grpSpPr>
          <a:xfrm>
            <a:off x="6811408" y="4653768"/>
            <a:ext cx="529166" cy="410615"/>
            <a:chOff x="5199196" y="2546358"/>
            <a:chExt cx="781121" cy="606124"/>
          </a:xfrm>
        </p:grpSpPr>
        <p:cxnSp>
          <p:nvCxnSpPr>
            <p:cNvPr id="140" name="Straight Connector 139"/>
            <p:cNvCxnSpPr/>
            <p:nvPr/>
          </p:nvCxnSpPr>
          <p:spPr bwMode="auto">
            <a:xfrm>
              <a:off x="5199196" y="3137939"/>
              <a:ext cx="663966" cy="2154"/>
            </a:xfrm>
            <a:prstGeom prst="line">
              <a:avLst/>
            </a:prstGeom>
            <a:solidFill>
              <a:srgbClr val="F4F4F4"/>
            </a:solidFill>
            <a:ln w="38100">
              <a:solidFill>
                <a:schemeClr val="tx1">
                  <a:lumMod val="65000"/>
                  <a:lumOff val="35000"/>
                </a:schemeClr>
              </a:solidFill>
              <a:miter lim="800000"/>
              <a:headEnd/>
              <a:tailEnd/>
            </a:ln>
          </p:spPr>
        </p:cxnSp>
        <p:cxnSp>
          <p:nvCxnSpPr>
            <p:cNvPr id="141" name="Straight Connector 140"/>
            <p:cNvCxnSpPr/>
            <p:nvPr/>
          </p:nvCxnSpPr>
          <p:spPr bwMode="auto">
            <a:xfrm rot="5400000" flipH="1" flipV="1">
              <a:off x="5614202" y="2902685"/>
              <a:ext cx="497935" cy="1660"/>
            </a:xfrm>
            <a:prstGeom prst="line">
              <a:avLst/>
            </a:prstGeom>
            <a:solidFill>
              <a:srgbClr val="F4F4F4"/>
            </a:solidFill>
            <a:ln w="38100">
              <a:solidFill>
                <a:schemeClr val="tx1">
                  <a:lumMod val="65000"/>
                  <a:lumOff val="35000"/>
                </a:schemeClr>
              </a:solidFill>
              <a:miter lim="800000"/>
              <a:headEnd/>
              <a:tailEnd/>
            </a:ln>
          </p:spPr>
        </p:cxnSp>
        <p:sp>
          <p:nvSpPr>
            <p:cNvPr id="142" name="Isosceles Triangle 141"/>
            <p:cNvSpPr/>
            <p:nvPr/>
          </p:nvSpPr>
          <p:spPr>
            <a:xfrm rot="10800000">
              <a:off x="5747860" y="2546358"/>
              <a:ext cx="232457" cy="190206"/>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grpSp>
        <p:nvGrpSpPr>
          <p:cNvPr id="14" name="Group 66"/>
          <p:cNvGrpSpPr>
            <a:grpSpLocks/>
          </p:cNvGrpSpPr>
          <p:nvPr/>
        </p:nvGrpSpPr>
        <p:grpSpPr bwMode="auto">
          <a:xfrm>
            <a:off x="6110878" y="4654874"/>
            <a:ext cx="881642" cy="849590"/>
            <a:chOff x="2834258" y="4843119"/>
            <a:chExt cx="631979" cy="624276"/>
          </a:xfrm>
        </p:grpSpPr>
        <p:sp>
          <p:nvSpPr>
            <p:cNvPr id="144" name="Rectangle 143"/>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145"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146" name="TextBox 145"/>
          <p:cNvSpPr txBox="1"/>
          <p:nvPr/>
        </p:nvSpPr>
        <p:spPr>
          <a:xfrm>
            <a:off x="6120184" y="5261692"/>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KW2xD/Z</a:t>
            </a:r>
            <a:endParaRPr lang="en-US" sz="1200" b="1" dirty="0">
              <a:solidFill>
                <a:schemeClr val="bg1">
                  <a:lumMod val="85000"/>
                </a:schemeClr>
              </a:solidFill>
              <a:latin typeface="Gotham Medium"/>
            </a:endParaRPr>
          </a:p>
        </p:txBody>
      </p:sp>
      <p:sp>
        <p:nvSpPr>
          <p:cNvPr id="147" name="Right Brace 146"/>
          <p:cNvSpPr/>
          <p:nvPr/>
        </p:nvSpPr>
        <p:spPr>
          <a:xfrm>
            <a:off x="5746046" y="4367290"/>
            <a:ext cx="319304" cy="1412625"/>
          </a:xfrm>
          <a:prstGeom prst="rightBrace">
            <a:avLst>
              <a:gd name="adj1" fmla="val 8333"/>
              <a:gd name="adj2" fmla="val 49746"/>
            </a:avLst>
          </a:prstGeom>
          <a:solidFill>
            <a:schemeClr val="bg1"/>
          </a:solidFill>
          <a:ln w="28575" cap="flat" cmpd="sng" algn="ctr">
            <a:solidFill>
              <a:schemeClr val="tx1">
                <a:lumMod val="65000"/>
                <a:lumOff val="35000"/>
              </a:schemeClr>
            </a:solidFill>
            <a:prstDash val="solid"/>
            <a:round/>
            <a:headEnd type="none" w="med" len="med"/>
            <a:tailEnd type="none" w="med" len="med"/>
          </a:ln>
          <a:effectLst/>
        </p:spPr>
        <p:txBody>
          <a:bodyPr rtlCol="0" anchor="ctr"/>
          <a:lstStyle/>
          <a:p>
            <a:pPr algn="ctr"/>
            <a:endParaRPr lang="en-US"/>
          </a:p>
        </p:txBody>
      </p:sp>
      <p:sp>
        <p:nvSpPr>
          <p:cNvPr id="148" name="Rounded Rectangle 147"/>
          <p:cNvSpPr/>
          <p:nvPr/>
        </p:nvSpPr>
        <p:spPr>
          <a:xfrm>
            <a:off x="4550315" y="4444431"/>
            <a:ext cx="1193403"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Application</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49" name="Rounded Rectangle 148"/>
          <p:cNvSpPr/>
          <p:nvPr/>
        </p:nvSpPr>
        <p:spPr>
          <a:xfrm>
            <a:off x="4550315" y="4873756"/>
            <a:ext cx="117993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Thread Stack</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50" name="Rounded Rectangle 149"/>
          <p:cNvSpPr/>
          <p:nvPr/>
        </p:nvSpPr>
        <p:spPr>
          <a:xfrm>
            <a:off x="4550315" y="5316539"/>
            <a:ext cx="118551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802.15.4 MAC/PHY</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51" name="TextBox 150"/>
          <p:cNvSpPr txBox="1"/>
          <p:nvPr/>
        </p:nvSpPr>
        <p:spPr>
          <a:xfrm>
            <a:off x="7451441" y="4676209"/>
            <a:ext cx="1478071" cy="797831"/>
          </a:xfrm>
          <a:prstGeom prst="rect">
            <a:avLst/>
          </a:prstGeom>
          <a:noFill/>
        </p:spPr>
        <p:txBody>
          <a:bodyPr wrap="none" lIns="91440" tIns="45720" rIns="91440" rtlCol="0" anchor="t">
            <a:noAutofit/>
          </a:bodyPr>
          <a:lstStyle/>
          <a:p>
            <a:r>
              <a:rPr lang="en-US" sz="1400" b="1" u="sng" dirty="0" smtClean="0">
                <a:solidFill>
                  <a:schemeClr val="accent4">
                    <a:lumMod val="50000"/>
                  </a:schemeClr>
                </a:solidFill>
              </a:rPr>
              <a:t>Border Router</a:t>
            </a:r>
          </a:p>
        </p:txBody>
      </p:sp>
    </p:spTree>
    <p:extLst>
      <p:ext uri="{BB962C8B-B14F-4D97-AF65-F5344CB8AC3E}">
        <p14:creationId xmlns:p14="http://schemas.microsoft.com/office/powerpoint/2010/main" val="52734046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a:xfrm>
            <a:off x="5922345" y="2406996"/>
            <a:ext cx="2511772" cy="1392906"/>
            <a:chOff x="4765156" y="1795148"/>
            <a:chExt cx="3349029" cy="1857208"/>
          </a:xfrm>
        </p:grpSpPr>
        <p:sp>
          <p:nvSpPr>
            <p:cNvPr id="48" name="Rectangle 44"/>
            <p:cNvSpPr>
              <a:spLocks/>
            </p:cNvSpPr>
            <p:nvPr/>
          </p:nvSpPr>
          <p:spPr bwMode="auto">
            <a:xfrm>
              <a:off x="4765156" y="3337240"/>
              <a:ext cx="3349029" cy="315116"/>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ctr">
                <a:defRPr/>
              </a:pP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USB-KW2xD/Z</a:t>
              </a:r>
              <a:endParaRPr lang="en-US" sz="1500" b="1" dirty="0">
                <a:solidFill>
                  <a:schemeClr val="tx1">
                    <a:lumMod val="65000"/>
                    <a:lumOff val="35000"/>
                  </a:schemeClr>
                </a:solidFill>
                <a:latin typeface="Helvetica" pitchFamily="34" charset="0"/>
                <a:ea typeface="Gotham Bold" charset="0"/>
                <a:cs typeface="Gotham Bold" charset="0"/>
                <a:sym typeface="Gotham Bold" charset="0"/>
              </a:endParaRPr>
            </a:p>
          </p:txBody>
        </p:sp>
        <p:pic>
          <p:nvPicPr>
            <p:cNvPr id="17410" name="Picture 2" descr="http://www.element14.com/community/dtss-images/uploads/devtool/image/large/260a0f2e3185f0d3808f68128e004c50.png"/>
            <p:cNvPicPr>
              <a:picLocks noChangeAspect="1" noChangeArrowheads="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287240" y="1795148"/>
              <a:ext cx="2314300" cy="1240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12"/>
          <p:cNvGrpSpPr/>
          <p:nvPr/>
        </p:nvGrpSpPr>
        <p:grpSpPr>
          <a:xfrm>
            <a:off x="997279" y="2324056"/>
            <a:ext cx="2157413" cy="1938425"/>
            <a:chOff x="1444454" y="1123815"/>
            <a:chExt cx="2876550" cy="2584567"/>
          </a:xfrm>
        </p:grpSpPr>
        <p:sp>
          <p:nvSpPr>
            <p:cNvPr id="47" name="Rectangle 44"/>
            <p:cNvSpPr>
              <a:spLocks/>
            </p:cNvSpPr>
            <p:nvPr/>
          </p:nvSpPr>
          <p:spPr bwMode="auto">
            <a:xfrm>
              <a:off x="1538617" y="3393266"/>
              <a:ext cx="2688224" cy="315116"/>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ctr">
                <a:defRPr/>
              </a:pP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TWR-KW2xD</a:t>
              </a:r>
              <a:endParaRPr lang="en-US" sz="1500" dirty="0">
                <a:solidFill>
                  <a:schemeClr val="tx1">
                    <a:lumMod val="65000"/>
                    <a:lumOff val="35000"/>
                  </a:schemeClr>
                </a:solidFill>
                <a:latin typeface="Helvetica" pitchFamily="34" charset="0"/>
                <a:ea typeface="Gotham Bold" charset="0"/>
                <a:cs typeface="Gotham Bold" charset="0"/>
                <a:sym typeface="Gotham Bold" charset="0"/>
              </a:endParaRPr>
            </a:p>
          </p:txBody>
        </p:sp>
        <p:pic>
          <p:nvPicPr>
            <p:cNvPr id="12" name="Picture 11"/>
            <p:cNvPicPr>
              <a:picLocks noChangeAspect="1"/>
            </p:cNvPicPr>
            <p:nvPr/>
          </p:nvPicPr>
          <p:blipFill>
            <a:blip r:embed="rId4" cstate="print"/>
            <a:stretch>
              <a:fillRect/>
            </a:stretch>
          </p:blipFill>
          <p:spPr>
            <a:xfrm>
              <a:off x="1444454" y="1123815"/>
              <a:ext cx="2876550" cy="2181225"/>
            </a:xfrm>
            <a:prstGeom prst="rect">
              <a:avLst/>
            </a:prstGeom>
          </p:spPr>
        </p:pic>
      </p:grpSp>
      <p:pic>
        <p:nvPicPr>
          <p:cNvPr id="15" name="Picture 1"/>
          <p:cNvPicPr>
            <a:picLocks noChangeAspect="1" noChangeArrowheads="1"/>
          </p:cNvPicPr>
          <p:nvPr/>
        </p:nvPicPr>
        <p:blipFill>
          <a:blip r:embed="rId5" cstate="print"/>
          <a:srcRect/>
          <a:stretch>
            <a:fillRect/>
          </a:stretch>
        </p:blipFill>
        <p:spPr bwMode="auto">
          <a:xfrm>
            <a:off x="342221" y="415734"/>
            <a:ext cx="1866900" cy="345281"/>
          </a:xfrm>
          <a:prstGeom prst="rect">
            <a:avLst/>
          </a:prstGeom>
          <a:noFill/>
          <a:ln w="12700">
            <a:noFill/>
            <a:miter lim="800000"/>
            <a:headEnd/>
            <a:tailEnd/>
          </a:ln>
        </p:spPr>
      </p:pic>
      <p:sp>
        <p:nvSpPr>
          <p:cNvPr id="16" name="Rectangle 2"/>
          <p:cNvSpPr>
            <a:spLocks/>
          </p:cNvSpPr>
          <p:nvPr/>
        </p:nvSpPr>
        <p:spPr bwMode="auto">
          <a:xfrm>
            <a:off x="2375810" y="517144"/>
            <a:ext cx="5413233" cy="26941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defRPr/>
            </a:pPr>
            <a:r>
              <a:rPr lang="en-US" sz="2600" b="1" dirty="0" smtClean="0">
                <a:solidFill>
                  <a:schemeClr val="tx2">
                    <a:lumMod val="75000"/>
                  </a:schemeClr>
                </a:solidFill>
                <a:latin typeface="Arial" pitchFamily="34" charset="0"/>
                <a:cs typeface="Arial" pitchFamily="34" charset="0"/>
              </a:rPr>
              <a:t>KW2xD Solutions</a:t>
            </a:r>
            <a:endParaRPr lang="en-US" sz="2600" b="1" dirty="0">
              <a:solidFill>
                <a:schemeClr val="tx2">
                  <a:lumMod val="75000"/>
                </a:schemeClr>
              </a:solidFill>
              <a:latin typeface="Arial" pitchFamily="34" charset="0"/>
              <a:cs typeface="Arial" pitchFamily="34" charset="0"/>
              <a:sym typeface="Gotham Bold" charset="0"/>
            </a:endParaRPr>
          </a:p>
        </p:txBody>
      </p:sp>
      <p:pic>
        <p:nvPicPr>
          <p:cNvPr id="17" name="Picture 16" descr="Thread-icon.jpg"/>
          <p:cNvPicPr>
            <a:picLocks noChangeAspect="1"/>
          </p:cNvPicPr>
          <p:nvPr/>
        </p:nvPicPr>
        <p:blipFill>
          <a:blip r:embed="rId6" cstate="print"/>
          <a:stretch>
            <a:fillRect/>
          </a:stretch>
        </p:blipFill>
        <p:spPr>
          <a:xfrm>
            <a:off x="8001000" y="206182"/>
            <a:ext cx="876300" cy="876300"/>
          </a:xfrm>
          <a:prstGeom prst="rect">
            <a:avLst/>
          </a:prstGeom>
        </p:spPr>
      </p:pic>
      <p:grpSp>
        <p:nvGrpSpPr>
          <p:cNvPr id="4" name="Group 18"/>
          <p:cNvGrpSpPr/>
          <p:nvPr/>
        </p:nvGrpSpPr>
        <p:grpSpPr>
          <a:xfrm>
            <a:off x="2209121" y="4038598"/>
            <a:ext cx="3728153" cy="1426029"/>
            <a:chOff x="2209121" y="4038598"/>
            <a:chExt cx="3728153" cy="1426029"/>
          </a:xfrm>
        </p:grpSpPr>
        <p:sp>
          <p:nvSpPr>
            <p:cNvPr id="49" name="Rectangle 44"/>
            <p:cNvSpPr>
              <a:spLocks/>
            </p:cNvSpPr>
            <p:nvPr/>
          </p:nvSpPr>
          <p:spPr bwMode="auto">
            <a:xfrm>
              <a:off x="2209121" y="4628608"/>
              <a:ext cx="1458739" cy="246008"/>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l">
                <a:defRPr/>
              </a:pP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FRDM-KW2xD/Z</a:t>
              </a:r>
              <a:endParaRPr lang="en-US" sz="1500" b="1" dirty="0">
                <a:solidFill>
                  <a:schemeClr val="tx1">
                    <a:lumMod val="65000"/>
                    <a:lumOff val="35000"/>
                  </a:schemeClr>
                </a:solidFill>
                <a:latin typeface="Helvetica" pitchFamily="34" charset="0"/>
                <a:ea typeface="Gotham Bold" charset="0"/>
                <a:cs typeface="Gotham Bold" charset="0"/>
                <a:sym typeface="Gotham Bold" charset="0"/>
              </a:endParaRPr>
            </a:p>
          </p:txBody>
        </p:sp>
        <p:pic>
          <p:nvPicPr>
            <p:cNvPr id="1026" name="Picture 2" descr="C:\cotigac\MSS\Connectivity Strategy\PRDs\FRDM-KW24 Pictures\KW24 Board Top DSC00034.jpg"/>
            <p:cNvPicPr>
              <a:picLocks noChangeAspect="1" noChangeArrowheads="1"/>
            </p:cNvPicPr>
            <p:nvPr/>
          </p:nvPicPr>
          <p:blipFill>
            <a:blip r:embed="rId7" cstate="print">
              <a:clrChange>
                <a:clrFrom>
                  <a:srgbClr val="FFFFFF"/>
                </a:clrFrom>
                <a:clrTo>
                  <a:srgbClr val="FFFFFF">
                    <a:alpha val="0"/>
                  </a:srgbClr>
                </a:clrTo>
              </a:clrChange>
            </a:blip>
            <a:srcRect l="26310" t="25026" r="27381" b="29842"/>
            <a:stretch>
              <a:fillRect/>
            </a:stretch>
          </p:blipFill>
          <p:spPr bwMode="auto">
            <a:xfrm>
              <a:off x="3744685" y="4038598"/>
              <a:ext cx="2192589" cy="1426029"/>
            </a:xfrm>
            <a:prstGeom prst="rect">
              <a:avLst/>
            </a:prstGeom>
            <a:noFill/>
          </p:spPr>
        </p:pic>
      </p:grpSp>
      <p:sp>
        <p:nvSpPr>
          <p:cNvPr id="14" name="TextBox 13"/>
          <p:cNvSpPr txBox="1"/>
          <p:nvPr/>
        </p:nvSpPr>
        <p:spPr>
          <a:xfrm>
            <a:off x="2316852" y="1575185"/>
            <a:ext cx="5312923" cy="840093"/>
          </a:xfrm>
          <a:prstGeom prst="rect">
            <a:avLst/>
          </a:prstGeom>
          <a:noFill/>
        </p:spPr>
        <p:txBody>
          <a:bodyPr wrap="none" lIns="91440" tIns="45720" rIns="91440" rtlCol="0" anchor="t">
            <a:noAutofit/>
          </a:bodyPr>
          <a:lstStyle/>
          <a:p>
            <a:r>
              <a:rPr lang="en-US" sz="1600" b="1" dirty="0" smtClean="0">
                <a:solidFill>
                  <a:schemeClr val="tx1">
                    <a:lumMod val="65000"/>
                    <a:lumOff val="35000"/>
                  </a:schemeClr>
                </a:solidFill>
                <a:latin typeface="Helvetica" pitchFamily="34" charset="0"/>
                <a:ea typeface="Gotham Bold" charset="0"/>
                <a:cs typeface="Gotham Bold" charset="0"/>
                <a:sym typeface="Gotham Bold" charset="0"/>
              </a:rPr>
              <a:t>End Device / Router Eligible Device / Border Router</a:t>
            </a:r>
          </a:p>
          <a:p>
            <a:endParaRPr lang="en-US" sz="1500" dirty="0" err="1" smtClean="0">
              <a:solidFill>
                <a:schemeClr val="accent4">
                  <a:lumMod val="50000"/>
                </a:schemeClr>
              </a:solidFill>
            </a:endParaRPr>
          </a:p>
        </p:txBody>
      </p:sp>
    </p:spTree>
    <p:extLst>
      <p:ext uri="{BB962C8B-B14F-4D97-AF65-F5344CB8AC3E}">
        <p14:creationId xmlns:p14="http://schemas.microsoft.com/office/powerpoint/2010/main" val="42382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Attributes</a:t>
            </a:r>
            <a:endParaRPr lang="en-US" dirty="0"/>
          </a:p>
        </p:txBody>
      </p:sp>
      <p:sp>
        <p:nvSpPr>
          <p:cNvPr id="3" name="Text Placeholder 2"/>
          <p:cNvSpPr>
            <a:spLocks noGrp="1"/>
          </p:cNvSpPr>
          <p:nvPr>
            <p:ph type="body" sz="quarter" idx="10"/>
          </p:nvPr>
        </p:nvSpPr>
        <p:spPr/>
        <p:txBody>
          <a:bodyPr>
            <a:normAutofit fontScale="92500" lnSpcReduction="10000"/>
          </a:bodyPr>
          <a:lstStyle/>
          <a:p>
            <a:pPr marL="0" indent="0">
              <a:buNone/>
              <a:defRPr/>
            </a:pPr>
            <a:r>
              <a:rPr lang="en-US" sz="2400" b="1" dirty="0">
                <a:solidFill>
                  <a:schemeClr val="accent2"/>
                </a:solidFill>
              </a:rPr>
              <a:t>Security</a:t>
            </a:r>
          </a:p>
          <a:p>
            <a:pPr marL="0" indent="0">
              <a:buNone/>
            </a:pPr>
            <a:r>
              <a:rPr lang="en-US" dirty="0" smtClean="0"/>
              <a:t>Driving </a:t>
            </a:r>
            <a:r>
              <a:rPr lang="en-US" dirty="0"/>
              <a:t>enhanced protection for </a:t>
            </a:r>
            <a:r>
              <a:rPr lang="en-US" dirty="0" smtClean="0"/>
              <a:t>customer </a:t>
            </a:r>
            <a:r>
              <a:rPr lang="en-US" dirty="0"/>
              <a:t>IP and </a:t>
            </a:r>
            <a:r>
              <a:rPr lang="en-US" dirty="0" smtClean="0"/>
              <a:t>end customer </a:t>
            </a:r>
            <a:r>
              <a:rPr lang="en-US" dirty="0"/>
              <a:t>personal information with standard on-chip cryptographic accelerators and industry-leading security </a:t>
            </a:r>
            <a:r>
              <a:rPr lang="en-US" dirty="0" smtClean="0"/>
              <a:t>mechanisms</a:t>
            </a:r>
          </a:p>
          <a:p>
            <a:endParaRPr lang="en-US" dirty="0"/>
          </a:p>
          <a:p>
            <a:pPr marL="0" indent="0">
              <a:buNone/>
              <a:defRPr/>
            </a:pPr>
            <a:r>
              <a:rPr lang="en-US" sz="2400" b="1" dirty="0">
                <a:solidFill>
                  <a:schemeClr val="accent2"/>
                </a:solidFill>
              </a:rPr>
              <a:t>Connectivity</a:t>
            </a:r>
          </a:p>
          <a:p>
            <a:pPr marL="0" indent="0">
              <a:spcBef>
                <a:spcPts val="323"/>
              </a:spcBef>
              <a:spcAft>
                <a:spcPts val="42"/>
              </a:spcAft>
              <a:buClr>
                <a:prstClr val="black">
                  <a:lumMod val="85000"/>
                  <a:lumOff val="15000"/>
                </a:prstClr>
              </a:buClr>
              <a:buNone/>
              <a:defRPr/>
            </a:pPr>
            <a:r>
              <a:rPr lang="en-US" dirty="0" smtClean="0">
                <a:solidFill>
                  <a:prstClr val="black"/>
                </a:solidFill>
              </a:rPr>
              <a:t>Improving </a:t>
            </a:r>
            <a:r>
              <a:rPr lang="en-US" dirty="0">
                <a:solidFill>
                  <a:prstClr val="black"/>
                </a:solidFill>
              </a:rPr>
              <a:t>customer time to market with rapid and easy </a:t>
            </a:r>
            <a:r>
              <a:rPr lang="en-US" dirty="0" smtClean="0">
                <a:solidFill>
                  <a:prstClr val="black"/>
                </a:solidFill>
              </a:rPr>
              <a:t>prototyping </a:t>
            </a:r>
            <a:r>
              <a:rPr lang="en-US" dirty="0">
                <a:solidFill>
                  <a:prstClr val="black"/>
                </a:solidFill>
              </a:rPr>
              <a:t>and development tools and software </a:t>
            </a:r>
            <a:r>
              <a:rPr lang="en-US" dirty="0" smtClean="0">
                <a:solidFill>
                  <a:prstClr val="black"/>
                </a:solidFill>
              </a:rPr>
              <a:t>(RTOS</a:t>
            </a:r>
            <a:r>
              <a:rPr lang="en-US" dirty="0">
                <a:solidFill>
                  <a:prstClr val="black"/>
                </a:solidFill>
              </a:rPr>
              <a:t>, SDK, </a:t>
            </a:r>
            <a:r>
              <a:rPr lang="en-US" dirty="0" smtClean="0">
                <a:solidFill>
                  <a:prstClr val="black"/>
                </a:solidFill>
              </a:rPr>
              <a:t>Design </a:t>
            </a:r>
            <a:r>
              <a:rPr lang="en-US" dirty="0">
                <a:solidFill>
                  <a:prstClr val="black"/>
                </a:solidFill>
              </a:rPr>
              <a:t>Studio IDE), turnkey </a:t>
            </a:r>
            <a:r>
              <a:rPr lang="en-US" dirty="0" smtClean="0">
                <a:solidFill>
                  <a:prstClr val="black"/>
                </a:solidFill>
              </a:rPr>
              <a:t>designs </a:t>
            </a:r>
            <a:r>
              <a:rPr lang="en-US" dirty="0">
                <a:solidFill>
                  <a:prstClr val="black"/>
                </a:solidFill>
              </a:rPr>
              <a:t>and strategic ecosystem</a:t>
            </a:r>
            <a:endParaRPr lang="en-US" sz="1600" dirty="0">
              <a:solidFill>
                <a:prstClr val="black"/>
              </a:solidFill>
            </a:endParaRPr>
          </a:p>
          <a:p>
            <a:pPr marL="0" indent="0">
              <a:spcBef>
                <a:spcPts val="323"/>
              </a:spcBef>
              <a:spcAft>
                <a:spcPts val="42"/>
              </a:spcAft>
              <a:buNone/>
              <a:defRPr/>
            </a:pPr>
            <a:endParaRPr lang="en-US" b="1" dirty="0" smtClean="0">
              <a:solidFill>
                <a:srgbClr val="FE7900"/>
              </a:solidFill>
            </a:endParaRPr>
          </a:p>
          <a:p>
            <a:pPr marL="0" indent="0">
              <a:buNone/>
              <a:defRPr/>
            </a:pPr>
            <a:r>
              <a:rPr lang="en-US" sz="2400" b="1" dirty="0" smtClean="0">
                <a:solidFill>
                  <a:schemeClr val="accent2"/>
                </a:solidFill>
              </a:rPr>
              <a:t>Low-Power</a:t>
            </a:r>
            <a:endParaRPr lang="en-US" sz="2400" b="1" dirty="0">
              <a:solidFill>
                <a:schemeClr val="accent2"/>
              </a:solidFill>
            </a:endParaRPr>
          </a:p>
          <a:p>
            <a:pPr marL="0" indent="0">
              <a:spcBef>
                <a:spcPts val="323"/>
              </a:spcBef>
              <a:spcAft>
                <a:spcPts val="42"/>
              </a:spcAft>
              <a:buNone/>
              <a:defRPr/>
            </a:pPr>
            <a:r>
              <a:rPr lang="en-US" dirty="0" smtClean="0">
                <a:solidFill>
                  <a:prstClr val="black"/>
                </a:solidFill>
              </a:rPr>
              <a:t>Leading </a:t>
            </a:r>
            <a:r>
              <a:rPr lang="en-US" dirty="0">
                <a:solidFill>
                  <a:prstClr val="black"/>
                </a:solidFill>
              </a:rPr>
              <a:t>innovation with an optimized ultra-low-power architecture designed for maximum flexibility with efficient </a:t>
            </a:r>
            <a:r>
              <a:rPr lang="en-US" dirty="0" smtClean="0">
                <a:solidFill>
                  <a:prstClr val="black"/>
                </a:solidFill>
              </a:rPr>
              <a:t>ARM</a:t>
            </a:r>
            <a:r>
              <a:rPr lang="en-US" baseline="30000" dirty="0" smtClean="0">
                <a:solidFill>
                  <a:prstClr val="black"/>
                </a:solidFill>
              </a:rPr>
              <a:t>®</a:t>
            </a:r>
            <a:r>
              <a:rPr lang="en-US" dirty="0" smtClean="0">
                <a:solidFill>
                  <a:prstClr val="black"/>
                </a:solidFill>
              </a:rPr>
              <a:t> cores</a:t>
            </a:r>
            <a:r>
              <a:rPr lang="en-US" dirty="0">
                <a:solidFill>
                  <a:prstClr val="black"/>
                </a:solidFill>
              </a:rPr>
              <a:t>, </a:t>
            </a:r>
            <a:r>
              <a:rPr lang="en-US" dirty="0" smtClean="0">
                <a:solidFill>
                  <a:prstClr val="black"/>
                </a:solidFill>
              </a:rPr>
              <a:t>low-power </a:t>
            </a:r>
            <a:r>
              <a:rPr lang="en-US" dirty="0">
                <a:solidFill>
                  <a:prstClr val="black"/>
                </a:solidFill>
              </a:rPr>
              <a:t>boot capabilities, smart peripherals and various power modes</a:t>
            </a:r>
          </a:p>
          <a:p>
            <a:pPr marL="131267" indent="-131267">
              <a:spcBef>
                <a:spcPts val="323"/>
              </a:spcBef>
              <a:spcAft>
                <a:spcPts val="42"/>
              </a:spcAft>
              <a:defRPr/>
            </a:pPr>
            <a:endParaRPr lang="en-US" b="1" dirty="0">
              <a:solidFill>
                <a:srgbClr val="FF0000"/>
              </a:solidFill>
            </a:endParaRPr>
          </a:p>
          <a:p>
            <a:endParaRPr lang="en-US" dirty="0"/>
          </a:p>
          <a:p>
            <a:endParaRPr lang="en-US" dirty="0" smtClean="0"/>
          </a:p>
        </p:txBody>
      </p:sp>
    </p:spTree>
    <p:extLst>
      <p:ext uri="{BB962C8B-B14F-4D97-AF65-F5344CB8AC3E}">
        <p14:creationId xmlns:p14="http://schemas.microsoft.com/office/powerpoint/2010/main" val="341620158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Straight Connector 232"/>
          <p:cNvCxnSpPr>
            <a:stCxn id="180" idx="1"/>
          </p:cNvCxnSpPr>
          <p:nvPr/>
        </p:nvCxnSpPr>
        <p:spPr>
          <a:xfrm flipH="1">
            <a:off x="3419475" y="1639841"/>
            <a:ext cx="528999" cy="1036684"/>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p:cNvCxnSpPr>
            <a:stCxn id="203" idx="1"/>
          </p:cNvCxnSpPr>
          <p:nvPr/>
        </p:nvCxnSpPr>
        <p:spPr>
          <a:xfrm flipH="1" flipV="1">
            <a:off x="2762250" y="3143250"/>
            <a:ext cx="1191868" cy="60102"/>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p:txBody>
          <a:bodyPr/>
          <a:lstStyle/>
          <a:p>
            <a:r>
              <a:rPr lang="en-US" dirty="0" smtClean="0">
                <a:latin typeface="Arial" pitchFamily="34" charset="0"/>
                <a:cs typeface="Arial" pitchFamily="34" charset="0"/>
              </a:rPr>
              <a:t>K64F Thread </a:t>
            </a:r>
            <a:r>
              <a:rPr lang="en-US" dirty="0">
                <a:latin typeface="Arial" pitchFamily="34" charset="0"/>
                <a:cs typeface="Arial" pitchFamily="34" charset="0"/>
              </a:rPr>
              <a:t>Border </a:t>
            </a:r>
            <a:r>
              <a:rPr lang="en-US" dirty="0" smtClean="0">
                <a:latin typeface="Arial" pitchFamily="34" charset="0"/>
                <a:cs typeface="Arial" pitchFamily="34" charset="0"/>
              </a:rPr>
              <a:t>Router, </a:t>
            </a:r>
            <a:r>
              <a:rPr lang="en-US" dirty="0">
                <a:latin typeface="Arial" pitchFamily="34" charset="0"/>
                <a:cs typeface="Arial" pitchFamily="34" charset="0"/>
              </a:rPr>
              <a:t>Router and End </a:t>
            </a:r>
            <a:r>
              <a:rPr lang="en-US" dirty="0" smtClean="0">
                <a:latin typeface="Arial" pitchFamily="34" charset="0"/>
                <a:cs typeface="Arial" pitchFamily="34" charset="0"/>
              </a:rPr>
              <a:t>Node</a:t>
            </a:r>
            <a:endParaRPr lang="en-US" dirty="0">
              <a:latin typeface="Arial" pitchFamily="34" charset="0"/>
              <a:cs typeface="Arial" pitchFamily="34" charset="0"/>
            </a:endParaRPr>
          </a:p>
        </p:txBody>
      </p:sp>
      <p:sp>
        <p:nvSpPr>
          <p:cNvPr id="110" name="TextBox 109"/>
          <p:cNvSpPr txBox="1"/>
          <p:nvPr/>
        </p:nvSpPr>
        <p:spPr>
          <a:xfrm>
            <a:off x="3334963" y="6016601"/>
            <a:ext cx="5086549" cy="685800"/>
          </a:xfrm>
          <a:prstGeom prst="rect">
            <a:avLst/>
          </a:prstGeom>
          <a:noFill/>
        </p:spPr>
        <p:txBody>
          <a:bodyPr wrap="square" lIns="68580" tIns="34290" rIns="68580" rtlCol="0" anchor="ctr" anchorCtr="0">
            <a:noAutofit/>
          </a:bodyPr>
          <a:lstStyle/>
          <a:p>
            <a:pPr marL="285750" indent="-285750">
              <a:buFont typeface="Arial" panose="020B0604020202020204" pitchFamily="34" charset="0"/>
              <a:buChar char="•"/>
            </a:pPr>
            <a:r>
              <a:rPr lang="en-US" sz="1500" dirty="0">
                <a:solidFill>
                  <a:schemeClr val="tx1">
                    <a:lumMod val="65000"/>
                    <a:lumOff val="35000"/>
                  </a:schemeClr>
                </a:solidFill>
              </a:rPr>
              <a:t>K64 is standalone MCU with up to 1MB Flash, up to 256K RAM and embedded Ethernet</a:t>
            </a:r>
            <a:r>
              <a:rPr lang="en-US" sz="1500" dirty="0">
                <a:solidFill>
                  <a:schemeClr val="tx1">
                    <a:lumMod val="65000"/>
                    <a:lumOff val="35000"/>
                  </a:schemeClr>
                </a:solidFill>
                <a:latin typeface="Gotham Medium"/>
              </a:rPr>
              <a:t> </a:t>
            </a:r>
          </a:p>
          <a:p>
            <a:pPr marL="285750" indent="-285750">
              <a:buFont typeface="Arial" panose="020B0604020202020204" pitchFamily="34" charset="0"/>
              <a:buChar char="•"/>
            </a:pPr>
            <a:r>
              <a:rPr lang="en-US" sz="1500" dirty="0" smtClean="0">
                <a:solidFill>
                  <a:schemeClr val="tx1">
                    <a:lumMod val="65000"/>
                    <a:lumOff val="35000"/>
                  </a:schemeClr>
                </a:solidFill>
              </a:rPr>
              <a:t>MCR20 </a:t>
            </a:r>
            <a:r>
              <a:rPr lang="en-US" sz="1500" dirty="0">
                <a:solidFill>
                  <a:schemeClr val="tx1">
                    <a:lumMod val="65000"/>
                    <a:lumOff val="35000"/>
                  </a:schemeClr>
                </a:solidFill>
              </a:rPr>
              <a:t>is </a:t>
            </a:r>
            <a:r>
              <a:rPr lang="en-US" sz="1500" dirty="0" smtClean="0">
                <a:solidFill>
                  <a:schemeClr val="tx1">
                    <a:lumMod val="65000"/>
                    <a:lumOff val="35000"/>
                  </a:schemeClr>
                </a:solidFill>
              </a:rPr>
              <a:t>a 2.4GHz 802.15.4 transceiver</a:t>
            </a:r>
            <a:endParaRPr lang="en-US" sz="1500" dirty="0">
              <a:solidFill>
                <a:schemeClr val="tx1">
                  <a:lumMod val="65000"/>
                  <a:lumOff val="35000"/>
                </a:schemeClr>
              </a:solidFill>
              <a:latin typeface="Gotham Medium"/>
            </a:endParaRPr>
          </a:p>
          <a:p>
            <a:pPr algn="ctr"/>
            <a:endParaRPr lang="en-US" sz="1500" dirty="0">
              <a:solidFill>
                <a:schemeClr val="tx1">
                  <a:lumMod val="65000"/>
                  <a:lumOff val="35000"/>
                </a:schemeClr>
              </a:solidFill>
              <a:latin typeface="Gotham Medium"/>
            </a:endParaRPr>
          </a:p>
        </p:txBody>
      </p:sp>
      <p:grpSp>
        <p:nvGrpSpPr>
          <p:cNvPr id="3" name="Group 66"/>
          <p:cNvGrpSpPr>
            <a:grpSpLocks/>
          </p:cNvGrpSpPr>
          <p:nvPr/>
        </p:nvGrpSpPr>
        <p:grpSpPr bwMode="auto">
          <a:xfrm>
            <a:off x="5473063" y="4356417"/>
            <a:ext cx="881642" cy="849590"/>
            <a:chOff x="2834258" y="4843119"/>
            <a:chExt cx="631979" cy="624276"/>
          </a:xfrm>
        </p:grpSpPr>
        <p:sp>
          <p:nvSpPr>
            <p:cNvPr id="90" name="Rectangle 89"/>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91"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93" name="Right Brace 92"/>
          <p:cNvSpPr/>
          <p:nvPr/>
        </p:nvSpPr>
        <p:spPr>
          <a:xfrm>
            <a:off x="5093407" y="4104465"/>
            <a:ext cx="305552" cy="1427098"/>
          </a:xfrm>
          <a:prstGeom prst="rightBrace">
            <a:avLst>
              <a:gd name="adj1" fmla="val 8333"/>
              <a:gd name="adj2" fmla="val 49746"/>
            </a:avLst>
          </a:prstGeom>
          <a:solidFill>
            <a:schemeClr val="bg1"/>
          </a:solidFill>
          <a:ln w="28575" cap="flat" cmpd="sng" algn="ctr">
            <a:solidFill>
              <a:schemeClr val="tx1">
                <a:lumMod val="65000"/>
                <a:lumOff val="35000"/>
              </a:schemeClr>
            </a:solidFill>
            <a:prstDash val="solid"/>
            <a:round/>
            <a:headEnd type="none" w="med" len="med"/>
            <a:tailEnd type="none" w="med" len="med"/>
          </a:ln>
          <a:effectLst/>
        </p:spPr>
        <p:txBody>
          <a:bodyPr rtlCol="0" anchor="ctr"/>
          <a:lstStyle/>
          <a:p>
            <a:pPr algn="ctr"/>
            <a:endParaRPr lang="en-US"/>
          </a:p>
        </p:txBody>
      </p:sp>
      <p:sp>
        <p:nvSpPr>
          <p:cNvPr id="98" name="TextBox 97"/>
          <p:cNvSpPr txBox="1"/>
          <p:nvPr/>
        </p:nvSpPr>
        <p:spPr>
          <a:xfrm>
            <a:off x="5463318" y="4953710"/>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K64F</a:t>
            </a:r>
            <a:endParaRPr lang="en-US" sz="1200" b="1" dirty="0">
              <a:solidFill>
                <a:schemeClr val="bg1">
                  <a:lumMod val="85000"/>
                </a:schemeClr>
              </a:solidFill>
              <a:latin typeface="Gotham Medium"/>
            </a:endParaRPr>
          </a:p>
        </p:txBody>
      </p:sp>
      <p:cxnSp>
        <p:nvCxnSpPr>
          <p:cNvPr id="78" name="AutoShape 4"/>
          <p:cNvCxnSpPr>
            <a:cxnSpLocks noChangeShapeType="1"/>
            <a:stCxn id="130" idx="2"/>
            <a:endCxn id="134" idx="0"/>
          </p:cNvCxnSpPr>
          <p:nvPr/>
        </p:nvCxnSpPr>
        <p:spPr bwMode="auto">
          <a:xfrm flipH="1">
            <a:off x="2416782" y="3257685"/>
            <a:ext cx="272127" cy="298085"/>
          </a:xfrm>
          <a:prstGeom prst="straightConnector1">
            <a:avLst/>
          </a:prstGeom>
          <a:noFill/>
          <a:ln w="34925">
            <a:solidFill>
              <a:srgbClr val="FB4E27"/>
            </a:solidFill>
            <a:miter lim="800000"/>
            <a:headEnd/>
            <a:tailEnd/>
          </a:ln>
        </p:spPr>
      </p:cxnSp>
      <p:sp>
        <p:nvSpPr>
          <p:cNvPr id="84" name="AutoShape 21"/>
          <p:cNvSpPr>
            <a:spLocks/>
          </p:cNvSpPr>
          <p:nvPr/>
        </p:nvSpPr>
        <p:spPr bwMode="auto">
          <a:xfrm rot="20977990">
            <a:off x="2757057" y="2779630"/>
            <a:ext cx="575940" cy="365285"/>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cxnSp>
        <p:nvCxnSpPr>
          <p:cNvPr id="86" name="Straight Connector 85"/>
          <p:cNvCxnSpPr>
            <a:stCxn id="160" idx="1"/>
          </p:cNvCxnSpPr>
          <p:nvPr/>
        </p:nvCxnSpPr>
        <p:spPr>
          <a:xfrm flipH="1" flipV="1">
            <a:off x="2412019" y="3655784"/>
            <a:ext cx="1553390" cy="1161884"/>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AutoShape 3"/>
          <p:cNvCxnSpPr>
            <a:cxnSpLocks noChangeShapeType="1"/>
            <a:stCxn id="109" idx="0"/>
            <a:endCxn id="129" idx="0"/>
          </p:cNvCxnSpPr>
          <p:nvPr/>
        </p:nvCxnSpPr>
        <p:spPr bwMode="auto">
          <a:xfrm rot="10800000" flipH="1">
            <a:off x="1860351" y="2368154"/>
            <a:ext cx="508992" cy="495896"/>
          </a:xfrm>
          <a:prstGeom prst="straightConnector1">
            <a:avLst/>
          </a:prstGeom>
          <a:noFill/>
          <a:ln w="34925">
            <a:solidFill>
              <a:srgbClr val="FB4E27"/>
            </a:solidFill>
            <a:miter lim="800000"/>
            <a:headEnd/>
            <a:tailEnd/>
          </a:ln>
        </p:spPr>
      </p:cxnSp>
      <p:cxnSp>
        <p:nvCxnSpPr>
          <p:cNvPr id="88" name="AutoShape 4"/>
          <p:cNvCxnSpPr>
            <a:cxnSpLocks noChangeShapeType="1"/>
            <a:endCxn id="134" idx="0"/>
          </p:cNvCxnSpPr>
          <p:nvPr/>
        </p:nvCxnSpPr>
        <p:spPr bwMode="auto">
          <a:xfrm>
            <a:off x="1868557" y="2984515"/>
            <a:ext cx="548225" cy="571255"/>
          </a:xfrm>
          <a:prstGeom prst="straightConnector1">
            <a:avLst/>
          </a:prstGeom>
          <a:noFill/>
          <a:ln w="34925">
            <a:solidFill>
              <a:srgbClr val="FB4E27"/>
            </a:solidFill>
            <a:miter lim="800000"/>
            <a:headEnd/>
            <a:tailEnd/>
          </a:ln>
        </p:spPr>
      </p:cxnSp>
      <p:cxnSp>
        <p:nvCxnSpPr>
          <p:cNvPr id="101" name="AutoShape 6"/>
          <p:cNvCxnSpPr>
            <a:cxnSpLocks noChangeShapeType="1"/>
            <a:stCxn id="109" idx="0"/>
            <a:endCxn id="133" idx="0"/>
          </p:cNvCxnSpPr>
          <p:nvPr/>
        </p:nvCxnSpPr>
        <p:spPr bwMode="auto">
          <a:xfrm flipH="1">
            <a:off x="1566862" y="2864049"/>
            <a:ext cx="293489" cy="823913"/>
          </a:xfrm>
          <a:prstGeom prst="straightConnector1">
            <a:avLst/>
          </a:prstGeom>
          <a:noFill/>
          <a:ln w="34925">
            <a:solidFill>
              <a:srgbClr val="FB4E27"/>
            </a:solidFill>
            <a:miter lim="800000"/>
            <a:headEnd/>
            <a:tailEnd/>
          </a:ln>
        </p:spPr>
      </p:cxnSp>
      <p:cxnSp>
        <p:nvCxnSpPr>
          <p:cNvPr id="105" name="AutoShape 7"/>
          <p:cNvCxnSpPr>
            <a:cxnSpLocks noChangeShapeType="1"/>
            <a:stCxn id="109" idx="0"/>
            <a:endCxn id="127" idx="0"/>
          </p:cNvCxnSpPr>
          <p:nvPr/>
        </p:nvCxnSpPr>
        <p:spPr bwMode="auto">
          <a:xfrm rot="10800000">
            <a:off x="1430535" y="2371130"/>
            <a:ext cx="429816" cy="492919"/>
          </a:xfrm>
          <a:prstGeom prst="straightConnector1">
            <a:avLst/>
          </a:prstGeom>
          <a:noFill/>
          <a:ln w="34925">
            <a:solidFill>
              <a:srgbClr val="FB4E27"/>
            </a:solidFill>
            <a:miter lim="800000"/>
            <a:headEnd/>
            <a:tailEnd/>
          </a:ln>
        </p:spPr>
      </p:cxnSp>
      <p:sp>
        <p:nvSpPr>
          <p:cNvPr id="109" name="AutoShape 8"/>
          <p:cNvSpPr>
            <a:spLocks/>
          </p:cNvSpPr>
          <p:nvPr/>
        </p:nvSpPr>
        <p:spPr bwMode="auto">
          <a:xfrm>
            <a:off x="1742480" y="2744987"/>
            <a:ext cx="235744" cy="238125"/>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8499B0"/>
          </a:solidFill>
          <a:ln w="12700" cap="flat">
            <a:noFill/>
            <a:miter lim="800000"/>
            <a:headEnd type="none" w="med" len="med"/>
            <a:tailEnd type="none" w="med" len="med"/>
          </a:ln>
        </p:spPr>
        <p:txBody>
          <a:bodyPr lIns="0" tIns="0" rIns="0" bIns="0"/>
          <a:lstStyle/>
          <a:p>
            <a:endParaRPr lang="en-US"/>
          </a:p>
        </p:txBody>
      </p:sp>
      <p:cxnSp>
        <p:nvCxnSpPr>
          <p:cNvPr id="111" name="AutoShape 14"/>
          <p:cNvCxnSpPr>
            <a:cxnSpLocks noChangeShapeType="1"/>
            <a:stCxn id="127" idx="0"/>
            <a:endCxn id="119" idx="0"/>
          </p:cNvCxnSpPr>
          <p:nvPr/>
        </p:nvCxnSpPr>
        <p:spPr bwMode="auto">
          <a:xfrm flipH="1">
            <a:off x="1084064" y="2371130"/>
            <a:ext cx="346472" cy="492323"/>
          </a:xfrm>
          <a:prstGeom prst="straightConnector1">
            <a:avLst/>
          </a:prstGeom>
          <a:noFill/>
          <a:ln w="34925">
            <a:solidFill>
              <a:srgbClr val="FB4E27"/>
            </a:solidFill>
            <a:miter lim="800000"/>
            <a:headEnd/>
            <a:tailEnd/>
          </a:ln>
        </p:spPr>
      </p:cxnSp>
      <p:sp>
        <p:nvSpPr>
          <p:cNvPr id="119" name="AutoShape 15"/>
          <p:cNvSpPr>
            <a:spLocks/>
          </p:cNvSpPr>
          <p:nvPr/>
        </p:nvSpPr>
        <p:spPr bwMode="auto">
          <a:xfrm>
            <a:off x="965597" y="2744391"/>
            <a:ext cx="236339" cy="238125"/>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120" name="AutoShape 16"/>
          <p:cNvCxnSpPr>
            <a:cxnSpLocks noChangeShapeType="1"/>
          </p:cNvCxnSpPr>
          <p:nvPr/>
        </p:nvCxnSpPr>
        <p:spPr bwMode="auto">
          <a:xfrm>
            <a:off x="893135" y="1977656"/>
            <a:ext cx="537402" cy="373598"/>
          </a:xfrm>
          <a:prstGeom prst="straightConnector1">
            <a:avLst/>
          </a:prstGeom>
          <a:noFill/>
          <a:ln w="34925">
            <a:solidFill>
              <a:srgbClr val="FB4E27"/>
            </a:solidFill>
            <a:miter lim="800000"/>
            <a:headEnd/>
            <a:tailEnd/>
          </a:ln>
        </p:spPr>
      </p:cxnSp>
      <p:sp>
        <p:nvSpPr>
          <p:cNvPr id="121" name="AutoShape 17"/>
          <p:cNvSpPr>
            <a:spLocks/>
          </p:cNvSpPr>
          <p:nvPr/>
        </p:nvSpPr>
        <p:spPr bwMode="auto">
          <a:xfrm>
            <a:off x="727873" y="1808947"/>
            <a:ext cx="235744" cy="238125"/>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122" name="AutoShape 18"/>
          <p:cNvCxnSpPr>
            <a:cxnSpLocks noChangeShapeType="1"/>
            <a:stCxn id="127" idx="0"/>
            <a:endCxn id="123" idx="0"/>
          </p:cNvCxnSpPr>
          <p:nvPr/>
        </p:nvCxnSpPr>
        <p:spPr bwMode="auto">
          <a:xfrm rot="10800000" flipH="1">
            <a:off x="1430536" y="1672829"/>
            <a:ext cx="529829" cy="698302"/>
          </a:xfrm>
          <a:prstGeom prst="straightConnector1">
            <a:avLst/>
          </a:prstGeom>
          <a:noFill/>
          <a:ln w="34925">
            <a:solidFill>
              <a:srgbClr val="FB4E27"/>
            </a:solidFill>
            <a:miter lim="800000"/>
            <a:headEnd/>
            <a:tailEnd/>
          </a:ln>
        </p:spPr>
      </p:cxnSp>
      <p:sp>
        <p:nvSpPr>
          <p:cNvPr id="123" name="AutoShape 19"/>
          <p:cNvSpPr>
            <a:spLocks/>
          </p:cNvSpPr>
          <p:nvPr/>
        </p:nvSpPr>
        <p:spPr bwMode="auto">
          <a:xfrm>
            <a:off x="1841897" y="1553766"/>
            <a:ext cx="236339" cy="238125"/>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124" name="AutoShape 20"/>
          <p:cNvSpPr>
            <a:spLocks/>
          </p:cNvSpPr>
          <p:nvPr/>
        </p:nvSpPr>
        <p:spPr bwMode="auto">
          <a:xfrm>
            <a:off x="2625924" y="1818680"/>
            <a:ext cx="235744" cy="238125"/>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125" name="AutoShape 21"/>
          <p:cNvSpPr>
            <a:spLocks/>
          </p:cNvSpPr>
          <p:nvPr/>
        </p:nvSpPr>
        <p:spPr bwMode="auto">
          <a:xfrm>
            <a:off x="2373511" y="2034183"/>
            <a:ext cx="285750" cy="325041"/>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cxnSp>
        <p:nvCxnSpPr>
          <p:cNvPr id="126" name="AutoShape 23"/>
          <p:cNvCxnSpPr>
            <a:cxnSpLocks noChangeShapeType="1"/>
            <a:stCxn id="127" idx="0"/>
            <a:endCxn id="129" idx="0"/>
          </p:cNvCxnSpPr>
          <p:nvPr/>
        </p:nvCxnSpPr>
        <p:spPr bwMode="auto">
          <a:xfrm rot="10800000" flipH="1">
            <a:off x="1430536" y="2368154"/>
            <a:ext cx="938808" cy="2977"/>
          </a:xfrm>
          <a:prstGeom prst="straightConnector1">
            <a:avLst/>
          </a:prstGeom>
          <a:noFill/>
          <a:ln w="34925">
            <a:solidFill>
              <a:srgbClr val="FB4E27"/>
            </a:solidFill>
            <a:miter lim="800000"/>
            <a:headEnd/>
            <a:tailEnd/>
          </a:ln>
        </p:spPr>
      </p:cxnSp>
      <p:sp>
        <p:nvSpPr>
          <p:cNvPr id="127" name="AutoShape 24"/>
          <p:cNvSpPr>
            <a:spLocks/>
          </p:cNvSpPr>
          <p:nvPr/>
        </p:nvSpPr>
        <p:spPr bwMode="auto">
          <a:xfrm>
            <a:off x="1304330" y="2244924"/>
            <a:ext cx="252413" cy="252413"/>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cxnSp>
        <p:nvCxnSpPr>
          <p:cNvPr id="128" name="AutoShape 25"/>
          <p:cNvCxnSpPr>
            <a:cxnSpLocks noChangeShapeType="1"/>
          </p:cNvCxnSpPr>
          <p:nvPr/>
        </p:nvCxnSpPr>
        <p:spPr bwMode="auto">
          <a:xfrm flipH="1" flipV="1">
            <a:off x="2316179" y="2305745"/>
            <a:ext cx="397565" cy="763326"/>
          </a:xfrm>
          <a:prstGeom prst="straightConnector1">
            <a:avLst/>
          </a:prstGeom>
          <a:noFill/>
          <a:ln w="34925">
            <a:solidFill>
              <a:srgbClr val="FB4E27"/>
            </a:solidFill>
            <a:miter lim="800000"/>
            <a:headEnd/>
            <a:tailEnd/>
          </a:ln>
        </p:spPr>
      </p:cxnSp>
      <p:sp>
        <p:nvSpPr>
          <p:cNvPr id="129" name="AutoShape 27"/>
          <p:cNvSpPr>
            <a:spLocks/>
          </p:cNvSpPr>
          <p:nvPr/>
        </p:nvSpPr>
        <p:spPr bwMode="auto">
          <a:xfrm>
            <a:off x="2243137" y="2241947"/>
            <a:ext cx="252413" cy="252413"/>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sp>
        <p:nvSpPr>
          <p:cNvPr id="130" name="AutoShape 31"/>
          <p:cNvSpPr>
            <a:spLocks/>
          </p:cNvSpPr>
          <p:nvPr/>
        </p:nvSpPr>
        <p:spPr bwMode="auto">
          <a:xfrm>
            <a:off x="2640702" y="3005273"/>
            <a:ext cx="252413" cy="252413"/>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cxnSp>
        <p:nvCxnSpPr>
          <p:cNvPr id="131" name="AutoShape 32"/>
          <p:cNvCxnSpPr>
            <a:cxnSpLocks noChangeShapeType="1"/>
            <a:stCxn id="133" idx="3"/>
            <a:endCxn id="134" idx="3"/>
          </p:cNvCxnSpPr>
          <p:nvPr/>
        </p:nvCxnSpPr>
        <p:spPr bwMode="auto">
          <a:xfrm flipV="1">
            <a:off x="1685925" y="3674833"/>
            <a:ext cx="849919" cy="13128"/>
          </a:xfrm>
          <a:prstGeom prst="straightConnector1">
            <a:avLst/>
          </a:prstGeom>
          <a:noFill/>
          <a:ln w="34925">
            <a:solidFill>
              <a:srgbClr val="FB4E27"/>
            </a:solidFill>
            <a:miter lim="800000"/>
            <a:headEnd/>
            <a:tailEnd/>
          </a:ln>
        </p:spPr>
      </p:cxnSp>
      <p:sp>
        <p:nvSpPr>
          <p:cNvPr id="133" name="Rectangle 34"/>
          <p:cNvSpPr>
            <a:spLocks/>
          </p:cNvSpPr>
          <p:nvPr/>
        </p:nvSpPr>
        <p:spPr bwMode="auto">
          <a:xfrm>
            <a:off x="1447800" y="3568898"/>
            <a:ext cx="238125" cy="238125"/>
          </a:xfrm>
          <a:prstGeom prst="rect">
            <a:avLst/>
          </a:prstGeom>
          <a:solidFill>
            <a:srgbClr val="494842"/>
          </a:solidFill>
          <a:ln w="12700">
            <a:noFill/>
            <a:miter lim="800000"/>
            <a:headEnd/>
            <a:tailEnd/>
          </a:ln>
        </p:spPr>
        <p:txBody>
          <a:bodyPr lIns="0" tIns="0" rIns="0" bIns="0"/>
          <a:lstStyle/>
          <a:p>
            <a:endParaRPr lang="en-US"/>
          </a:p>
        </p:txBody>
      </p:sp>
      <p:sp>
        <p:nvSpPr>
          <p:cNvPr id="134" name="Rectangle 36"/>
          <p:cNvSpPr>
            <a:spLocks/>
          </p:cNvSpPr>
          <p:nvPr/>
        </p:nvSpPr>
        <p:spPr bwMode="auto">
          <a:xfrm>
            <a:off x="2297719" y="3555770"/>
            <a:ext cx="238125" cy="238125"/>
          </a:xfrm>
          <a:prstGeom prst="rect">
            <a:avLst/>
          </a:prstGeom>
          <a:solidFill>
            <a:srgbClr val="494842"/>
          </a:solidFill>
          <a:ln w="12700">
            <a:noFill/>
            <a:miter lim="800000"/>
            <a:headEnd/>
            <a:tailEnd/>
          </a:ln>
        </p:spPr>
        <p:txBody>
          <a:bodyPr lIns="0" tIns="0" rIns="0" bIns="0"/>
          <a:lstStyle/>
          <a:p>
            <a:endParaRPr lang="en-US"/>
          </a:p>
        </p:txBody>
      </p:sp>
      <p:pic>
        <p:nvPicPr>
          <p:cNvPr id="146" name="Picture 38"/>
          <p:cNvPicPr>
            <a:picLocks noChangeAspect="1" noChangeArrowheads="1"/>
          </p:cNvPicPr>
          <p:nvPr/>
        </p:nvPicPr>
        <p:blipFill>
          <a:blip r:embed="rId5" cstate="print"/>
          <a:srcRect/>
          <a:stretch>
            <a:fillRect/>
          </a:stretch>
        </p:blipFill>
        <p:spPr bwMode="auto">
          <a:xfrm>
            <a:off x="924520" y="4925021"/>
            <a:ext cx="1014413" cy="666750"/>
          </a:xfrm>
          <a:prstGeom prst="rect">
            <a:avLst/>
          </a:prstGeom>
          <a:noFill/>
          <a:ln w="12700">
            <a:noFill/>
            <a:miter lim="800000"/>
            <a:headEnd/>
            <a:tailEnd/>
          </a:ln>
        </p:spPr>
      </p:pic>
      <p:pic>
        <p:nvPicPr>
          <p:cNvPr id="147" name="Picture 39"/>
          <p:cNvPicPr>
            <a:picLocks noChangeAspect="1" noChangeArrowheads="1"/>
          </p:cNvPicPr>
          <p:nvPr/>
        </p:nvPicPr>
        <p:blipFill>
          <a:blip r:embed="rId6" cstate="print"/>
          <a:srcRect/>
          <a:stretch>
            <a:fillRect/>
          </a:stretch>
        </p:blipFill>
        <p:spPr bwMode="auto">
          <a:xfrm>
            <a:off x="2330978" y="5048007"/>
            <a:ext cx="357188" cy="671513"/>
          </a:xfrm>
          <a:prstGeom prst="rect">
            <a:avLst/>
          </a:prstGeom>
          <a:noFill/>
          <a:ln w="12700">
            <a:noFill/>
            <a:miter lim="800000"/>
            <a:headEnd/>
            <a:tailEnd/>
          </a:ln>
        </p:spPr>
      </p:pic>
      <p:sp>
        <p:nvSpPr>
          <p:cNvPr id="150" name="Line 42"/>
          <p:cNvSpPr>
            <a:spLocks noChangeShapeType="1"/>
          </p:cNvSpPr>
          <p:nvPr/>
        </p:nvSpPr>
        <p:spPr bwMode="auto">
          <a:xfrm flipH="1">
            <a:off x="1572815" y="4594578"/>
            <a:ext cx="244696" cy="345921"/>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sp>
        <p:nvSpPr>
          <p:cNvPr id="151" name="Line 43"/>
          <p:cNvSpPr>
            <a:spLocks noChangeShapeType="1"/>
          </p:cNvSpPr>
          <p:nvPr/>
        </p:nvSpPr>
        <p:spPr bwMode="auto">
          <a:xfrm>
            <a:off x="1925836" y="5379840"/>
            <a:ext cx="467408" cy="4960"/>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sp>
        <p:nvSpPr>
          <p:cNvPr id="137" name="Rectangle 52"/>
          <p:cNvSpPr>
            <a:spLocks/>
          </p:cNvSpPr>
          <p:nvPr/>
        </p:nvSpPr>
        <p:spPr bwMode="auto">
          <a:xfrm>
            <a:off x="450651" y="4256112"/>
            <a:ext cx="1204913" cy="638175"/>
          </a:xfrm>
          <a:prstGeom prst="rect">
            <a:avLst/>
          </a:prstGeom>
          <a:noFill/>
          <a:ln w="9525">
            <a:noFill/>
            <a:round/>
            <a:headEnd/>
            <a:tailEnd/>
          </a:ln>
        </p:spPr>
        <p:txBody>
          <a:bodyPr lIns="0" tIns="0" rIns="0" bIns="0" anchor="ctr"/>
          <a:lstStyle/>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End </a:t>
            </a:r>
            <a:r>
              <a:rPr lang="en-US" sz="675" dirty="0" smtClean="0">
                <a:solidFill>
                  <a:schemeClr val="tx1">
                    <a:lumMod val="65000"/>
                    <a:lumOff val="35000"/>
                  </a:schemeClr>
                </a:solidFill>
                <a:latin typeface="Gotham Medium" charset="0"/>
                <a:ea typeface="Gotham Medium" charset="0"/>
                <a:cs typeface="Gotham Medium" charset="0"/>
                <a:sym typeface="Gotham Medium" charset="0"/>
              </a:rPr>
              <a:t>Device</a:t>
            </a:r>
            <a:endParaRPr lang="en-US" sz="675" dirty="0">
              <a:solidFill>
                <a:schemeClr val="tx1">
                  <a:lumMod val="65000"/>
                  <a:lumOff val="35000"/>
                </a:schemeClr>
              </a:solidFill>
              <a:latin typeface="Gotham Medium" charset="0"/>
              <a:ea typeface="Gotham Medium" charset="0"/>
              <a:cs typeface="Gotham Medium" charset="0"/>
              <a:sym typeface="Gotham Medium" charset="0"/>
            </a:endParaRP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Thread Router</a:t>
            </a: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Leader</a:t>
            </a: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Border Router</a:t>
            </a:r>
          </a:p>
          <a:p>
            <a:pPr>
              <a:spcBef>
                <a:spcPts val="263"/>
              </a:spcBef>
            </a:pPr>
            <a:r>
              <a:rPr lang="en-US" sz="675" dirty="0">
                <a:solidFill>
                  <a:schemeClr val="tx1">
                    <a:lumMod val="65000"/>
                    <a:lumOff val="35000"/>
                  </a:schemeClr>
                </a:solidFill>
                <a:latin typeface="Gotham Medium" charset="0"/>
                <a:ea typeface="Gotham Medium" charset="0"/>
                <a:cs typeface="Gotham Medium" charset="0"/>
                <a:sym typeface="Gotham Medium" charset="0"/>
              </a:rPr>
              <a:t>Thread Link</a:t>
            </a:r>
          </a:p>
        </p:txBody>
      </p:sp>
      <p:grpSp>
        <p:nvGrpSpPr>
          <p:cNvPr id="4" name="Group 7"/>
          <p:cNvGrpSpPr/>
          <p:nvPr/>
        </p:nvGrpSpPr>
        <p:grpSpPr>
          <a:xfrm>
            <a:off x="256828" y="4252042"/>
            <a:ext cx="106561" cy="599480"/>
            <a:chOff x="7638455" y="4752976"/>
            <a:chExt cx="106561" cy="599480"/>
          </a:xfrm>
        </p:grpSpPr>
        <p:sp>
          <p:nvSpPr>
            <p:cNvPr id="141" name="AutoShape 46"/>
            <p:cNvSpPr>
              <a:spLocks/>
            </p:cNvSpPr>
            <p:nvPr/>
          </p:nvSpPr>
          <p:spPr bwMode="auto">
            <a:xfrm>
              <a:off x="7651552" y="4752976"/>
              <a:ext cx="73819" cy="74414"/>
            </a:xfrm>
            <a:custGeom>
              <a:avLst/>
              <a:gdLst>
                <a:gd name="T0" fmla="*/ 62 w 19679"/>
                <a:gd name="T1" fmla="*/ 69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noFill/>
            <a:ln w="34925" cap="flat">
              <a:solidFill>
                <a:srgbClr val="8499B0"/>
              </a:solidFill>
              <a:prstDash val="solid"/>
              <a:miter lim="800000"/>
              <a:headEnd type="none" w="med" len="med"/>
              <a:tailEnd type="none" w="med" len="med"/>
            </a:ln>
          </p:spPr>
          <p:txBody>
            <a:bodyPr lIns="0" tIns="0" rIns="0" bIns="0"/>
            <a:lstStyle/>
            <a:p>
              <a:endParaRPr lang="en-US"/>
            </a:p>
          </p:txBody>
        </p:sp>
        <p:sp>
          <p:nvSpPr>
            <p:cNvPr id="142" name="AutoShape 47"/>
            <p:cNvSpPr>
              <a:spLocks/>
            </p:cNvSpPr>
            <p:nvPr/>
          </p:nvSpPr>
          <p:spPr bwMode="auto">
            <a:xfrm>
              <a:off x="7640836" y="4892279"/>
              <a:ext cx="95250" cy="94655"/>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sp>
          <p:nvSpPr>
            <p:cNvPr id="143" name="AutoShape 48"/>
            <p:cNvSpPr>
              <a:spLocks/>
            </p:cNvSpPr>
            <p:nvPr/>
          </p:nvSpPr>
          <p:spPr bwMode="auto">
            <a:xfrm>
              <a:off x="7648575" y="5032773"/>
              <a:ext cx="79772" cy="80963"/>
            </a:xfrm>
            <a:custGeom>
              <a:avLst/>
              <a:gdLst>
                <a:gd name="T0" fmla="*/ 67 w 19679"/>
                <a:gd name="T1" fmla="*/ 75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8499B0"/>
            </a:solidFill>
            <a:ln w="12700" cap="flat">
              <a:noFill/>
              <a:miter lim="800000"/>
              <a:headEnd type="none" w="med" len="med"/>
              <a:tailEnd type="none" w="med" len="med"/>
            </a:ln>
          </p:spPr>
          <p:txBody>
            <a:bodyPr lIns="0" tIns="0" rIns="0" bIns="0"/>
            <a:lstStyle/>
            <a:p>
              <a:endParaRPr lang="en-US"/>
            </a:p>
          </p:txBody>
        </p:sp>
        <p:sp>
          <p:nvSpPr>
            <p:cNvPr id="144" name="Rectangle 49"/>
            <p:cNvSpPr>
              <a:spLocks/>
            </p:cNvSpPr>
            <p:nvPr/>
          </p:nvSpPr>
          <p:spPr bwMode="auto">
            <a:xfrm>
              <a:off x="7647980" y="5165528"/>
              <a:ext cx="80963" cy="80367"/>
            </a:xfrm>
            <a:prstGeom prst="rect">
              <a:avLst/>
            </a:prstGeom>
            <a:solidFill>
              <a:srgbClr val="494842"/>
            </a:solidFill>
            <a:ln w="12700">
              <a:noFill/>
              <a:miter lim="800000"/>
              <a:headEnd/>
              <a:tailEnd/>
            </a:ln>
          </p:spPr>
          <p:txBody>
            <a:bodyPr lIns="0" tIns="0" rIns="0" bIns="0"/>
            <a:lstStyle/>
            <a:p>
              <a:endParaRPr lang="en-US"/>
            </a:p>
          </p:txBody>
        </p:sp>
        <p:sp>
          <p:nvSpPr>
            <p:cNvPr id="145" name="Line 50"/>
            <p:cNvSpPr>
              <a:spLocks noChangeShapeType="1"/>
            </p:cNvSpPr>
            <p:nvPr/>
          </p:nvSpPr>
          <p:spPr bwMode="auto">
            <a:xfrm>
              <a:off x="7638455" y="5352456"/>
              <a:ext cx="106561" cy="0"/>
            </a:xfrm>
            <a:prstGeom prst="line">
              <a:avLst/>
            </a:prstGeom>
            <a:noFill/>
            <a:ln w="38100">
              <a:solidFill>
                <a:srgbClr val="FB4E27"/>
              </a:solidFill>
              <a:miter lim="800000"/>
              <a:headEnd/>
              <a:tailEnd/>
            </a:ln>
          </p:spPr>
          <p:txBody>
            <a:bodyPr lIns="0" tIns="0" rIns="0" bIns="0"/>
            <a:lstStyle/>
            <a:p>
              <a:endParaRPr lang="en-US"/>
            </a:p>
          </p:txBody>
        </p:sp>
      </p:grpSp>
      <p:sp>
        <p:nvSpPr>
          <p:cNvPr id="139" name="AutoShape 21"/>
          <p:cNvSpPr>
            <a:spLocks/>
          </p:cNvSpPr>
          <p:nvPr/>
        </p:nvSpPr>
        <p:spPr bwMode="auto">
          <a:xfrm rot="5092341">
            <a:off x="2682586" y="2074852"/>
            <a:ext cx="318991" cy="874503"/>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sp>
        <p:nvSpPr>
          <p:cNvPr id="140" name="AutoShape 11"/>
          <p:cNvSpPr>
            <a:spLocks/>
          </p:cNvSpPr>
          <p:nvPr/>
        </p:nvSpPr>
        <p:spPr bwMode="auto">
          <a:xfrm>
            <a:off x="3295180" y="2554005"/>
            <a:ext cx="236339" cy="238125"/>
          </a:xfrm>
          <a:custGeom>
            <a:avLst/>
            <a:gdLst>
              <a:gd name="T0" fmla="*/ 315102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pic>
        <p:nvPicPr>
          <p:cNvPr id="23554" name="Picture 2" descr="http://www.polyvore.com/cgi/img-thing?.out=jpg&amp;size=l&amp;tid=48584505">
            <a:hlinkClick r:id="rId7"/>
          </p:cNvPr>
          <p:cNvPicPr>
            <a:picLocks noChangeAspect="1" noChangeArrowheads="1"/>
          </p:cNvPicPr>
          <p:nvPr/>
        </p:nvPicPr>
        <p:blipFill>
          <a:blip r:embed="rId8" cstate="print"/>
          <a:srcRect/>
          <a:stretch>
            <a:fillRect/>
          </a:stretch>
        </p:blipFill>
        <p:spPr bwMode="auto">
          <a:xfrm>
            <a:off x="1589266" y="3990621"/>
            <a:ext cx="713669" cy="713669"/>
          </a:xfrm>
          <a:prstGeom prst="rect">
            <a:avLst/>
          </a:prstGeom>
          <a:noFill/>
        </p:spPr>
      </p:pic>
      <p:cxnSp>
        <p:nvCxnSpPr>
          <p:cNvPr id="132" name="AutoShape 33"/>
          <p:cNvCxnSpPr>
            <a:cxnSpLocks noChangeShapeType="1"/>
          </p:cNvCxnSpPr>
          <p:nvPr/>
        </p:nvCxnSpPr>
        <p:spPr bwMode="auto">
          <a:xfrm flipH="1">
            <a:off x="2065867" y="3805184"/>
            <a:ext cx="317048" cy="326549"/>
          </a:xfrm>
          <a:prstGeom prst="straightConnector1">
            <a:avLst/>
          </a:prstGeom>
          <a:noFill/>
          <a:ln w="34925">
            <a:solidFill>
              <a:schemeClr val="tx1">
                <a:lumMod val="65000"/>
                <a:lumOff val="35000"/>
              </a:schemeClr>
            </a:solidFill>
            <a:prstDash val="sysDot"/>
            <a:miter lim="800000"/>
            <a:headEnd/>
            <a:tailEnd/>
          </a:ln>
        </p:spPr>
      </p:cxnSp>
      <p:sp>
        <p:nvSpPr>
          <p:cNvPr id="118" name="Oval 117"/>
          <p:cNvSpPr/>
          <p:nvPr/>
        </p:nvSpPr>
        <p:spPr>
          <a:xfrm rot="18909747">
            <a:off x="1783957" y="2761747"/>
            <a:ext cx="2211243" cy="85415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57"/>
          <p:cNvSpPr txBox="1"/>
          <p:nvPr/>
        </p:nvSpPr>
        <p:spPr>
          <a:xfrm>
            <a:off x="2190045" y="4210756"/>
            <a:ext cx="812800" cy="248356"/>
          </a:xfrm>
          <a:prstGeom prst="rect">
            <a:avLst/>
          </a:prstGeom>
          <a:noFill/>
        </p:spPr>
        <p:txBody>
          <a:bodyPr wrap="none" lIns="91440" tIns="45720" rIns="91440" rtlCol="0" anchor="t">
            <a:noAutofit/>
          </a:bodyPr>
          <a:lstStyle/>
          <a:p>
            <a:r>
              <a:rPr lang="en-US" sz="1100" b="1" dirty="0" smtClean="0">
                <a:solidFill>
                  <a:schemeClr val="accent4">
                    <a:lumMod val="50000"/>
                  </a:schemeClr>
                </a:solidFill>
              </a:rPr>
              <a:t>Ethernet</a:t>
            </a:r>
          </a:p>
        </p:txBody>
      </p:sp>
      <p:sp>
        <p:nvSpPr>
          <p:cNvPr id="159" name="Rounded Rectangle 158"/>
          <p:cNvSpPr/>
          <p:nvPr/>
        </p:nvSpPr>
        <p:spPr>
          <a:xfrm>
            <a:off x="3965409" y="4207368"/>
            <a:ext cx="1193403"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Application</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60" name="Rounded Rectangle 159"/>
          <p:cNvSpPr/>
          <p:nvPr/>
        </p:nvSpPr>
        <p:spPr>
          <a:xfrm>
            <a:off x="3965409" y="4636693"/>
            <a:ext cx="117993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Thread Stack</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61" name="Rounded Rectangle 160"/>
          <p:cNvSpPr/>
          <p:nvPr/>
        </p:nvSpPr>
        <p:spPr>
          <a:xfrm>
            <a:off x="3965409" y="5079476"/>
            <a:ext cx="118551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802.15.4 MAC/PHY</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cxnSp>
        <p:nvCxnSpPr>
          <p:cNvPr id="163" name="Straight Connector 162"/>
          <p:cNvCxnSpPr/>
          <p:nvPr/>
        </p:nvCxnSpPr>
        <p:spPr bwMode="auto">
          <a:xfrm>
            <a:off x="7486650" y="1593850"/>
            <a:ext cx="161207" cy="0"/>
          </a:xfrm>
          <a:prstGeom prst="line">
            <a:avLst/>
          </a:prstGeom>
          <a:solidFill>
            <a:srgbClr val="F4F4F4"/>
          </a:solidFill>
          <a:ln w="38100">
            <a:solidFill>
              <a:schemeClr val="tx1">
                <a:lumMod val="65000"/>
                <a:lumOff val="35000"/>
              </a:schemeClr>
            </a:solidFill>
            <a:miter lim="800000"/>
            <a:headEnd/>
            <a:tailEnd/>
          </a:ln>
        </p:spPr>
      </p:cxnSp>
      <p:cxnSp>
        <p:nvCxnSpPr>
          <p:cNvPr id="164" name="Straight Connector 163"/>
          <p:cNvCxnSpPr/>
          <p:nvPr/>
        </p:nvCxnSpPr>
        <p:spPr bwMode="auto">
          <a:xfrm rot="5400000" flipH="1" flipV="1">
            <a:off x="7479201" y="1442511"/>
            <a:ext cx="337323" cy="1125"/>
          </a:xfrm>
          <a:prstGeom prst="line">
            <a:avLst/>
          </a:prstGeom>
          <a:solidFill>
            <a:srgbClr val="F4F4F4"/>
          </a:solidFill>
          <a:ln w="38100">
            <a:solidFill>
              <a:schemeClr val="tx1">
                <a:lumMod val="65000"/>
                <a:lumOff val="35000"/>
              </a:schemeClr>
            </a:solidFill>
            <a:miter lim="800000"/>
            <a:headEnd/>
            <a:tailEnd/>
          </a:ln>
        </p:spPr>
      </p:cxnSp>
      <p:sp>
        <p:nvSpPr>
          <p:cNvPr id="165" name="Isosceles Triangle 164"/>
          <p:cNvSpPr/>
          <p:nvPr/>
        </p:nvSpPr>
        <p:spPr>
          <a:xfrm rot="10800000">
            <a:off x="7569746" y="1201119"/>
            <a:ext cx="157477" cy="128854"/>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nvGrpSpPr>
          <p:cNvPr id="5" name="Group 66"/>
          <p:cNvGrpSpPr>
            <a:grpSpLocks/>
          </p:cNvGrpSpPr>
          <p:nvPr/>
        </p:nvGrpSpPr>
        <p:grpSpPr bwMode="auto">
          <a:xfrm>
            <a:off x="5456128" y="1178590"/>
            <a:ext cx="881642" cy="849590"/>
            <a:chOff x="2834258" y="4843119"/>
            <a:chExt cx="631979" cy="624276"/>
          </a:xfrm>
        </p:grpSpPr>
        <p:sp>
          <p:nvSpPr>
            <p:cNvPr id="167" name="Rectangle 166"/>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168"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169" name="Right Brace 168"/>
          <p:cNvSpPr/>
          <p:nvPr/>
        </p:nvSpPr>
        <p:spPr>
          <a:xfrm>
            <a:off x="5076472" y="926638"/>
            <a:ext cx="305552" cy="1427098"/>
          </a:xfrm>
          <a:prstGeom prst="rightBrace">
            <a:avLst>
              <a:gd name="adj1" fmla="val 8333"/>
              <a:gd name="adj2" fmla="val 49746"/>
            </a:avLst>
          </a:prstGeom>
          <a:solidFill>
            <a:schemeClr val="bg1"/>
          </a:solidFill>
          <a:ln w="28575" cap="flat" cmpd="sng" algn="ctr">
            <a:solidFill>
              <a:schemeClr val="tx1">
                <a:lumMod val="65000"/>
                <a:lumOff val="35000"/>
              </a:schemeClr>
            </a:solidFill>
            <a:prstDash val="solid"/>
            <a:round/>
            <a:headEnd type="none" w="med" len="med"/>
            <a:tailEnd type="none" w="med" len="med"/>
          </a:ln>
          <a:effectLst/>
        </p:spPr>
        <p:txBody>
          <a:bodyPr rtlCol="0" anchor="ctr"/>
          <a:lstStyle/>
          <a:p>
            <a:pPr algn="ctr"/>
            <a:endParaRPr lang="en-US"/>
          </a:p>
        </p:txBody>
      </p:sp>
      <p:sp>
        <p:nvSpPr>
          <p:cNvPr id="170" name="TextBox 169"/>
          <p:cNvSpPr txBox="1"/>
          <p:nvPr/>
        </p:nvSpPr>
        <p:spPr>
          <a:xfrm>
            <a:off x="5446383" y="1775883"/>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K64F</a:t>
            </a:r>
            <a:endParaRPr lang="en-US" sz="1200" b="1" dirty="0">
              <a:solidFill>
                <a:schemeClr val="bg1">
                  <a:lumMod val="85000"/>
                </a:schemeClr>
              </a:solidFill>
              <a:latin typeface="Gotham Medium"/>
            </a:endParaRPr>
          </a:p>
        </p:txBody>
      </p:sp>
      <p:sp>
        <p:nvSpPr>
          <p:cNvPr id="171" name="Text Box 36"/>
          <p:cNvSpPr txBox="1">
            <a:spLocks noChangeArrowheads="1"/>
          </p:cNvSpPr>
          <p:nvPr/>
        </p:nvSpPr>
        <p:spPr bwMode="auto">
          <a:xfrm>
            <a:off x="6252876" y="1323621"/>
            <a:ext cx="670167" cy="297517"/>
          </a:xfrm>
          <a:prstGeom prst="rect">
            <a:avLst/>
          </a:prstGeom>
          <a:noFill/>
          <a:ln w="9525">
            <a:noFill/>
            <a:miter lim="800000"/>
            <a:headEnd/>
            <a:tailEnd/>
          </a:ln>
        </p:spPr>
        <p:txBody>
          <a:bodyPr wrap="square">
            <a:spAutoFit/>
          </a:bodyPr>
          <a:lstStyle/>
          <a:p>
            <a:pPr algn="ctr" fontAlgn="auto">
              <a:lnSpc>
                <a:spcPts val="1590"/>
              </a:lnSpc>
              <a:spcBef>
                <a:spcPts val="0"/>
              </a:spcBef>
              <a:spcAft>
                <a:spcPts val="0"/>
              </a:spcAft>
            </a:pPr>
            <a:r>
              <a:rPr lang="en-US" sz="900" b="1" dirty="0">
                <a:solidFill>
                  <a:schemeClr val="tx1">
                    <a:lumMod val="65000"/>
                    <a:lumOff val="35000"/>
                  </a:schemeClr>
                </a:solidFill>
                <a:latin typeface="Qualcomm Office Regular"/>
                <a:cs typeface="Qualcomm Office Regular"/>
              </a:rPr>
              <a:t>SPI</a:t>
            </a:r>
          </a:p>
        </p:txBody>
      </p:sp>
      <p:cxnSp>
        <p:nvCxnSpPr>
          <p:cNvPr id="172" name="Straight Arrow Connector 171"/>
          <p:cNvCxnSpPr/>
          <p:nvPr/>
        </p:nvCxnSpPr>
        <p:spPr bwMode="auto">
          <a:xfrm flipH="1" flipV="1">
            <a:off x="6358196" y="1598608"/>
            <a:ext cx="442654" cy="0"/>
          </a:xfrm>
          <a:prstGeom prst="straightConnector1">
            <a:avLst/>
          </a:prstGeom>
          <a:solidFill>
            <a:schemeClr val="accent1"/>
          </a:solidFill>
          <a:ln w="28575" cap="flat" cmpd="sng" algn="ctr">
            <a:solidFill>
              <a:schemeClr val="tx1">
                <a:lumMod val="65000"/>
                <a:lumOff val="35000"/>
              </a:schemeClr>
            </a:solidFill>
            <a:prstDash val="solid"/>
            <a:round/>
            <a:headEnd type="triangle" w="med" len="med"/>
            <a:tailEnd type="triangle" w="med" len="med"/>
          </a:ln>
          <a:effectLst/>
        </p:spPr>
      </p:cxnSp>
      <p:grpSp>
        <p:nvGrpSpPr>
          <p:cNvPr id="6" name="Group 66"/>
          <p:cNvGrpSpPr>
            <a:grpSpLocks/>
          </p:cNvGrpSpPr>
          <p:nvPr/>
        </p:nvGrpSpPr>
        <p:grpSpPr bwMode="auto">
          <a:xfrm>
            <a:off x="6827729" y="1313350"/>
            <a:ext cx="647480" cy="587768"/>
            <a:chOff x="2834258" y="4843119"/>
            <a:chExt cx="631979" cy="624276"/>
          </a:xfrm>
        </p:grpSpPr>
        <p:sp>
          <p:nvSpPr>
            <p:cNvPr id="174" name="Rectangle 173"/>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175"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176" name="TextBox 175"/>
          <p:cNvSpPr txBox="1"/>
          <p:nvPr/>
        </p:nvSpPr>
        <p:spPr>
          <a:xfrm>
            <a:off x="6703683" y="1701093"/>
            <a:ext cx="885825" cy="238125"/>
          </a:xfrm>
          <a:prstGeom prst="rect">
            <a:avLst/>
          </a:prstGeom>
          <a:noFill/>
        </p:spPr>
        <p:txBody>
          <a:bodyPr wrap="none" lIns="68580" tIns="34290" rIns="68580" rtlCol="0" anchor="t">
            <a:noAutofit/>
          </a:bodyPr>
          <a:lstStyle/>
          <a:p>
            <a:pPr algn="ctr"/>
            <a:r>
              <a:rPr lang="en-US" sz="900" b="1" dirty="0">
                <a:solidFill>
                  <a:schemeClr val="bg1">
                    <a:lumMod val="85000"/>
                  </a:schemeClr>
                </a:solidFill>
                <a:latin typeface="Gotham Medium"/>
              </a:rPr>
              <a:t>MCR20</a:t>
            </a:r>
          </a:p>
        </p:txBody>
      </p:sp>
      <p:sp>
        <p:nvSpPr>
          <p:cNvPr id="179" name="Rounded Rectangle 178"/>
          <p:cNvSpPr/>
          <p:nvPr/>
        </p:nvSpPr>
        <p:spPr>
          <a:xfrm>
            <a:off x="3948474" y="1029541"/>
            <a:ext cx="1193403"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Application</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80" name="Rounded Rectangle 179"/>
          <p:cNvSpPr/>
          <p:nvPr/>
        </p:nvSpPr>
        <p:spPr>
          <a:xfrm>
            <a:off x="3948474" y="1458866"/>
            <a:ext cx="117993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Thread Stack</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181" name="Rounded Rectangle 180"/>
          <p:cNvSpPr/>
          <p:nvPr/>
        </p:nvSpPr>
        <p:spPr>
          <a:xfrm>
            <a:off x="3948474" y="1901649"/>
            <a:ext cx="118551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802.15.4 MAC/PHY</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pic>
        <p:nvPicPr>
          <p:cNvPr id="182" name="Picture 2" descr="http://www.polyvore.com/cgi/img-thing?.out=jpg&amp;size=l&amp;tid=48584505">
            <a:hlinkClick r:id="rId7"/>
          </p:cNvPr>
          <p:cNvPicPr>
            <a:picLocks noChangeAspect="1" noChangeArrowheads="1"/>
          </p:cNvPicPr>
          <p:nvPr/>
        </p:nvPicPr>
        <p:blipFill>
          <a:blip r:embed="rId8" cstate="print"/>
          <a:srcRect/>
          <a:stretch>
            <a:fillRect/>
          </a:stretch>
        </p:blipFill>
        <p:spPr bwMode="auto">
          <a:xfrm>
            <a:off x="7329315" y="5147737"/>
            <a:ext cx="587023" cy="587023"/>
          </a:xfrm>
          <a:prstGeom prst="rect">
            <a:avLst/>
          </a:prstGeom>
          <a:noFill/>
        </p:spPr>
      </p:pic>
      <p:sp>
        <p:nvSpPr>
          <p:cNvPr id="183" name="TextBox 182"/>
          <p:cNvSpPr txBox="1"/>
          <p:nvPr/>
        </p:nvSpPr>
        <p:spPr>
          <a:xfrm>
            <a:off x="7232649" y="5616228"/>
            <a:ext cx="812800" cy="248356"/>
          </a:xfrm>
          <a:prstGeom prst="rect">
            <a:avLst/>
          </a:prstGeom>
          <a:noFill/>
        </p:spPr>
        <p:txBody>
          <a:bodyPr wrap="none" lIns="91440" tIns="45720" rIns="91440" rtlCol="0" anchor="t">
            <a:noAutofit/>
          </a:bodyPr>
          <a:lstStyle/>
          <a:p>
            <a:pPr algn="ctr"/>
            <a:r>
              <a:rPr lang="en-US" sz="1100" b="1" dirty="0" smtClean="0">
                <a:solidFill>
                  <a:schemeClr val="accent4">
                    <a:lumMod val="50000"/>
                  </a:schemeClr>
                </a:solidFill>
              </a:rPr>
              <a:t>Ethernet</a:t>
            </a:r>
          </a:p>
        </p:txBody>
      </p:sp>
      <p:cxnSp>
        <p:nvCxnSpPr>
          <p:cNvPr id="185" name="Elbow Connector 184"/>
          <p:cNvCxnSpPr>
            <a:stCxn id="98" idx="2"/>
            <a:endCxn id="182" idx="1"/>
          </p:cNvCxnSpPr>
          <p:nvPr/>
        </p:nvCxnSpPr>
        <p:spPr>
          <a:xfrm rot="16200000" flipH="1">
            <a:off x="6493066" y="4605000"/>
            <a:ext cx="249414" cy="1423084"/>
          </a:xfrm>
          <a:prstGeom prst="bentConnector2">
            <a:avLst/>
          </a:prstGeom>
        </p:spPr>
        <p:style>
          <a:lnRef idx="2">
            <a:schemeClr val="dk1"/>
          </a:lnRef>
          <a:fillRef idx="0">
            <a:schemeClr val="dk1"/>
          </a:fillRef>
          <a:effectRef idx="1">
            <a:schemeClr val="dk1"/>
          </a:effectRef>
          <a:fontRef idx="minor">
            <a:schemeClr val="tx1"/>
          </a:fontRef>
        </p:style>
      </p:cxnSp>
      <p:grpSp>
        <p:nvGrpSpPr>
          <p:cNvPr id="7" name="Group 66"/>
          <p:cNvGrpSpPr>
            <a:grpSpLocks/>
          </p:cNvGrpSpPr>
          <p:nvPr/>
        </p:nvGrpSpPr>
        <p:grpSpPr bwMode="auto">
          <a:xfrm>
            <a:off x="5461772" y="2742101"/>
            <a:ext cx="881642" cy="849590"/>
            <a:chOff x="2834258" y="4843119"/>
            <a:chExt cx="631979" cy="624276"/>
          </a:xfrm>
        </p:grpSpPr>
        <p:sp>
          <p:nvSpPr>
            <p:cNvPr id="192" name="Rectangle 191"/>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193"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194" name="Right Brace 193"/>
          <p:cNvSpPr/>
          <p:nvPr/>
        </p:nvSpPr>
        <p:spPr>
          <a:xfrm>
            <a:off x="5082116" y="2490149"/>
            <a:ext cx="305552" cy="1427098"/>
          </a:xfrm>
          <a:prstGeom prst="rightBrace">
            <a:avLst>
              <a:gd name="adj1" fmla="val 8333"/>
              <a:gd name="adj2" fmla="val 49746"/>
            </a:avLst>
          </a:prstGeom>
          <a:solidFill>
            <a:schemeClr val="bg1"/>
          </a:solidFill>
          <a:ln w="28575" cap="flat" cmpd="sng" algn="ctr">
            <a:solidFill>
              <a:schemeClr val="tx1">
                <a:lumMod val="65000"/>
                <a:lumOff val="35000"/>
              </a:schemeClr>
            </a:solidFill>
            <a:prstDash val="solid"/>
            <a:round/>
            <a:headEnd type="none" w="med" len="med"/>
            <a:tailEnd type="none" w="med" len="med"/>
          </a:ln>
          <a:effectLst/>
        </p:spPr>
        <p:txBody>
          <a:bodyPr rtlCol="0" anchor="ctr"/>
          <a:lstStyle/>
          <a:p>
            <a:pPr algn="ctr"/>
            <a:endParaRPr lang="en-US"/>
          </a:p>
        </p:txBody>
      </p:sp>
      <p:sp>
        <p:nvSpPr>
          <p:cNvPr id="195" name="TextBox 194"/>
          <p:cNvSpPr txBox="1"/>
          <p:nvPr/>
        </p:nvSpPr>
        <p:spPr>
          <a:xfrm>
            <a:off x="5452027" y="3339394"/>
            <a:ext cx="885825" cy="238125"/>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K64F</a:t>
            </a:r>
            <a:endParaRPr lang="en-US" sz="1200" b="1" dirty="0">
              <a:solidFill>
                <a:schemeClr val="bg1">
                  <a:lumMod val="85000"/>
                </a:schemeClr>
              </a:solidFill>
              <a:latin typeface="Gotham Medium"/>
            </a:endParaRPr>
          </a:p>
        </p:txBody>
      </p:sp>
      <p:sp>
        <p:nvSpPr>
          <p:cNvPr id="202" name="Rounded Rectangle 201"/>
          <p:cNvSpPr/>
          <p:nvPr/>
        </p:nvSpPr>
        <p:spPr>
          <a:xfrm>
            <a:off x="3954118" y="2593052"/>
            <a:ext cx="1193403"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Application</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203" name="Rounded Rectangle 202"/>
          <p:cNvSpPr/>
          <p:nvPr/>
        </p:nvSpPr>
        <p:spPr>
          <a:xfrm>
            <a:off x="3954118" y="3022377"/>
            <a:ext cx="117993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Thread Stack</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204" name="Rounded Rectangle 203"/>
          <p:cNvSpPr/>
          <p:nvPr/>
        </p:nvSpPr>
        <p:spPr>
          <a:xfrm>
            <a:off x="3954118" y="3465160"/>
            <a:ext cx="1185512" cy="361950"/>
          </a:xfrm>
          <a:prstGeom prst="roundRect">
            <a:avLst/>
          </a:prstGeom>
          <a:solidFill>
            <a:srgbClr val="D9E1EC"/>
          </a:solidFill>
          <a:ln w="38100">
            <a:solidFill>
              <a:srgbClr val="FF0000"/>
            </a:solidFill>
            <a:miter lim="800000"/>
            <a:headEnd/>
            <a:tailEnd/>
          </a:ln>
        </p:spPr>
        <p:txBody>
          <a:bodyPr lIns="0" tIns="0" rIns="0" bIns="0" anchor="ctr"/>
          <a:lstStyle/>
          <a:p>
            <a:pPr algn="ctr"/>
            <a:r>
              <a:rPr lang="en-US" sz="1050" b="1" dirty="0" smtClean="0">
                <a:solidFill>
                  <a:schemeClr val="tx1">
                    <a:lumMod val="65000"/>
                    <a:lumOff val="35000"/>
                  </a:schemeClr>
                </a:solidFill>
                <a:latin typeface="Gotham Medium" charset="0"/>
                <a:ea typeface="Gotham Medium" charset="0"/>
                <a:cs typeface="Gotham Medium" charset="0"/>
                <a:sym typeface="Gotham Medium" charset="0"/>
              </a:rPr>
              <a:t>802.15.4 MAC/PHY</a:t>
            </a:r>
            <a:endParaRPr lang="en-US" sz="1050" b="1" dirty="0">
              <a:solidFill>
                <a:schemeClr val="tx1">
                  <a:lumMod val="65000"/>
                  <a:lumOff val="35000"/>
                </a:schemeClr>
              </a:solidFill>
              <a:latin typeface="Gotham Medium" charset="0"/>
              <a:ea typeface="Gotham Medium" charset="0"/>
              <a:cs typeface="Gotham Medium" charset="0"/>
              <a:sym typeface="Gotham Medium" charset="0"/>
            </a:endParaRPr>
          </a:p>
        </p:txBody>
      </p:sp>
      <p:cxnSp>
        <p:nvCxnSpPr>
          <p:cNvPr id="212" name="Straight Connector 211"/>
          <p:cNvCxnSpPr/>
          <p:nvPr/>
        </p:nvCxnSpPr>
        <p:spPr bwMode="auto">
          <a:xfrm>
            <a:off x="7467600" y="3162300"/>
            <a:ext cx="161207" cy="0"/>
          </a:xfrm>
          <a:prstGeom prst="line">
            <a:avLst/>
          </a:prstGeom>
          <a:solidFill>
            <a:srgbClr val="F4F4F4"/>
          </a:solidFill>
          <a:ln w="38100">
            <a:solidFill>
              <a:schemeClr val="tx1">
                <a:lumMod val="65000"/>
                <a:lumOff val="35000"/>
              </a:schemeClr>
            </a:solidFill>
            <a:miter lim="800000"/>
            <a:headEnd/>
            <a:tailEnd/>
          </a:ln>
        </p:spPr>
      </p:cxnSp>
      <p:cxnSp>
        <p:nvCxnSpPr>
          <p:cNvPr id="213" name="Straight Connector 212"/>
          <p:cNvCxnSpPr/>
          <p:nvPr/>
        </p:nvCxnSpPr>
        <p:spPr bwMode="auto">
          <a:xfrm rot="5400000" flipH="1" flipV="1">
            <a:off x="7460151" y="3010961"/>
            <a:ext cx="337323" cy="1125"/>
          </a:xfrm>
          <a:prstGeom prst="line">
            <a:avLst/>
          </a:prstGeom>
          <a:solidFill>
            <a:srgbClr val="F4F4F4"/>
          </a:solidFill>
          <a:ln w="38100">
            <a:solidFill>
              <a:schemeClr val="tx1">
                <a:lumMod val="65000"/>
                <a:lumOff val="35000"/>
              </a:schemeClr>
            </a:solidFill>
            <a:miter lim="800000"/>
            <a:headEnd/>
            <a:tailEnd/>
          </a:ln>
        </p:spPr>
      </p:cxnSp>
      <p:sp>
        <p:nvSpPr>
          <p:cNvPr id="214" name="Isosceles Triangle 213"/>
          <p:cNvSpPr/>
          <p:nvPr/>
        </p:nvSpPr>
        <p:spPr>
          <a:xfrm rot="10800000">
            <a:off x="7550696" y="2769569"/>
            <a:ext cx="157477" cy="128854"/>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sp>
        <p:nvSpPr>
          <p:cNvPr id="215" name="Text Box 36"/>
          <p:cNvSpPr txBox="1">
            <a:spLocks noChangeArrowheads="1"/>
          </p:cNvSpPr>
          <p:nvPr/>
        </p:nvSpPr>
        <p:spPr bwMode="auto">
          <a:xfrm>
            <a:off x="6233826" y="2892071"/>
            <a:ext cx="670167" cy="297517"/>
          </a:xfrm>
          <a:prstGeom prst="rect">
            <a:avLst/>
          </a:prstGeom>
          <a:noFill/>
          <a:ln w="9525">
            <a:noFill/>
            <a:miter lim="800000"/>
            <a:headEnd/>
            <a:tailEnd/>
          </a:ln>
        </p:spPr>
        <p:txBody>
          <a:bodyPr wrap="square">
            <a:spAutoFit/>
          </a:bodyPr>
          <a:lstStyle/>
          <a:p>
            <a:pPr algn="ctr" fontAlgn="auto">
              <a:lnSpc>
                <a:spcPts val="1590"/>
              </a:lnSpc>
              <a:spcBef>
                <a:spcPts val="0"/>
              </a:spcBef>
              <a:spcAft>
                <a:spcPts val="0"/>
              </a:spcAft>
            </a:pPr>
            <a:r>
              <a:rPr lang="en-US" sz="900" b="1" dirty="0">
                <a:solidFill>
                  <a:schemeClr val="tx1">
                    <a:lumMod val="65000"/>
                    <a:lumOff val="35000"/>
                  </a:schemeClr>
                </a:solidFill>
                <a:latin typeface="Qualcomm Office Regular"/>
                <a:cs typeface="Qualcomm Office Regular"/>
              </a:rPr>
              <a:t>SPI</a:t>
            </a:r>
          </a:p>
        </p:txBody>
      </p:sp>
      <p:cxnSp>
        <p:nvCxnSpPr>
          <p:cNvPr id="216" name="Straight Arrow Connector 215"/>
          <p:cNvCxnSpPr/>
          <p:nvPr/>
        </p:nvCxnSpPr>
        <p:spPr bwMode="auto">
          <a:xfrm flipH="1" flipV="1">
            <a:off x="6339146" y="3167058"/>
            <a:ext cx="442654" cy="0"/>
          </a:xfrm>
          <a:prstGeom prst="straightConnector1">
            <a:avLst/>
          </a:prstGeom>
          <a:solidFill>
            <a:schemeClr val="accent1"/>
          </a:solidFill>
          <a:ln w="28575" cap="flat" cmpd="sng" algn="ctr">
            <a:solidFill>
              <a:schemeClr val="tx1">
                <a:lumMod val="65000"/>
                <a:lumOff val="35000"/>
              </a:schemeClr>
            </a:solidFill>
            <a:prstDash val="solid"/>
            <a:round/>
            <a:headEnd type="triangle" w="med" len="med"/>
            <a:tailEnd type="triangle" w="med" len="med"/>
          </a:ln>
          <a:effectLst/>
        </p:spPr>
      </p:cxnSp>
      <p:grpSp>
        <p:nvGrpSpPr>
          <p:cNvPr id="8" name="Group 66"/>
          <p:cNvGrpSpPr>
            <a:grpSpLocks/>
          </p:cNvGrpSpPr>
          <p:nvPr/>
        </p:nvGrpSpPr>
        <p:grpSpPr bwMode="auto">
          <a:xfrm>
            <a:off x="6808679" y="2881800"/>
            <a:ext cx="647480" cy="587768"/>
            <a:chOff x="2834258" y="4843119"/>
            <a:chExt cx="631979" cy="624276"/>
          </a:xfrm>
        </p:grpSpPr>
        <p:sp>
          <p:nvSpPr>
            <p:cNvPr id="218" name="Rectangle 217"/>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219"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220" name="TextBox 219"/>
          <p:cNvSpPr txBox="1"/>
          <p:nvPr/>
        </p:nvSpPr>
        <p:spPr>
          <a:xfrm>
            <a:off x="6684633" y="3269543"/>
            <a:ext cx="885825" cy="238125"/>
          </a:xfrm>
          <a:prstGeom prst="rect">
            <a:avLst/>
          </a:prstGeom>
          <a:noFill/>
        </p:spPr>
        <p:txBody>
          <a:bodyPr wrap="none" lIns="68580" tIns="34290" rIns="68580" rtlCol="0" anchor="t">
            <a:noAutofit/>
          </a:bodyPr>
          <a:lstStyle/>
          <a:p>
            <a:pPr algn="ctr"/>
            <a:r>
              <a:rPr lang="en-US" sz="900" b="1" dirty="0">
                <a:solidFill>
                  <a:schemeClr val="bg1">
                    <a:lumMod val="85000"/>
                  </a:schemeClr>
                </a:solidFill>
                <a:latin typeface="Gotham Medium"/>
              </a:rPr>
              <a:t>MCR20</a:t>
            </a:r>
          </a:p>
        </p:txBody>
      </p:sp>
      <p:cxnSp>
        <p:nvCxnSpPr>
          <p:cNvPr id="221" name="Straight Connector 220"/>
          <p:cNvCxnSpPr/>
          <p:nvPr/>
        </p:nvCxnSpPr>
        <p:spPr bwMode="auto">
          <a:xfrm>
            <a:off x="7467600" y="4787900"/>
            <a:ext cx="161207" cy="0"/>
          </a:xfrm>
          <a:prstGeom prst="line">
            <a:avLst/>
          </a:prstGeom>
          <a:solidFill>
            <a:srgbClr val="F4F4F4"/>
          </a:solidFill>
          <a:ln w="38100">
            <a:solidFill>
              <a:schemeClr val="tx1">
                <a:lumMod val="65000"/>
                <a:lumOff val="35000"/>
              </a:schemeClr>
            </a:solidFill>
            <a:miter lim="800000"/>
            <a:headEnd/>
            <a:tailEnd/>
          </a:ln>
        </p:spPr>
      </p:cxnSp>
      <p:cxnSp>
        <p:nvCxnSpPr>
          <p:cNvPr id="222" name="Straight Connector 221"/>
          <p:cNvCxnSpPr/>
          <p:nvPr/>
        </p:nvCxnSpPr>
        <p:spPr bwMode="auto">
          <a:xfrm rot="5400000" flipH="1" flipV="1">
            <a:off x="7460151" y="4636561"/>
            <a:ext cx="337323" cy="1125"/>
          </a:xfrm>
          <a:prstGeom prst="line">
            <a:avLst/>
          </a:prstGeom>
          <a:solidFill>
            <a:srgbClr val="F4F4F4"/>
          </a:solidFill>
          <a:ln w="38100">
            <a:solidFill>
              <a:schemeClr val="tx1">
                <a:lumMod val="65000"/>
                <a:lumOff val="35000"/>
              </a:schemeClr>
            </a:solidFill>
            <a:miter lim="800000"/>
            <a:headEnd/>
            <a:tailEnd/>
          </a:ln>
        </p:spPr>
      </p:cxnSp>
      <p:sp>
        <p:nvSpPr>
          <p:cNvPr id="223" name="Isosceles Triangle 222"/>
          <p:cNvSpPr/>
          <p:nvPr/>
        </p:nvSpPr>
        <p:spPr>
          <a:xfrm rot="10800000">
            <a:off x="7550696" y="4395169"/>
            <a:ext cx="157477" cy="128854"/>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sp>
        <p:nvSpPr>
          <p:cNvPr id="224" name="Text Box 36"/>
          <p:cNvSpPr txBox="1">
            <a:spLocks noChangeArrowheads="1"/>
          </p:cNvSpPr>
          <p:nvPr/>
        </p:nvSpPr>
        <p:spPr bwMode="auto">
          <a:xfrm>
            <a:off x="6233826" y="4517671"/>
            <a:ext cx="670167" cy="297517"/>
          </a:xfrm>
          <a:prstGeom prst="rect">
            <a:avLst/>
          </a:prstGeom>
          <a:noFill/>
          <a:ln w="9525">
            <a:noFill/>
            <a:miter lim="800000"/>
            <a:headEnd/>
            <a:tailEnd/>
          </a:ln>
        </p:spPr>
        <p:txBody>
          <a:bodyPr wrap="square">
            <a:spAutoFit/>
          </a:bodyPr>
          <a:lstStyle/>
          <a:p>
            <a:pPr algn="ctr" fontAlgn="auto">
              <a:lnSpc>
                <a:spcPts val="1590"/>
              </a:lnSpc>
              <a:spcBef>
                <a:spcPts val="0"/>
              </a:spcBef>
              <a:spcAft>
                <a:spcPts val="0"/>
              </a:spcAft>
            </a:pPr>
            <a:r>
              <a:rPr lang="en-US" sz="900" b="1" dirty="0">
                <a:solidFill>
                  <a:schemeClr val="tx1">
                    <a:lumMod val="65000"/>
                    <a:lumOff val="35000"/>
                  </a:schemeClr>
                </a:solidFill>
                <a:latin typeface="Qualcomm Office Regular"/>
                <a:cs typeface="Qualcomm Office Regular"/>
              </a:rPr>
              <a:t>SPI</a:t>
            </a:r>
          </a:p>
        </p:txBody>
      </p:sp>
      <p:cxnSp>
        <p:nvCxnSpPr>
          <p:cNvPr id="225" name="Straight Arrow Connector 224"/>
          <p:cNvCxnSpPr/>
          <p:nvPr/>
        </p:nvCxnSpPr>
        <p:spPr bwMode="auto">
          <a:xfrm flipH="1" flipV="1">
            <a:off x="6339146" y="4792658"/>
            <a:ext cx="442654" cy="0"/>
          </a:xfrm>
          <a:prstGeom prst="straightConnector1">
            <a:avLst/>
          </a:prstGeom>
          <a:solidFill>
            <a:schemeClr val="accent1"/>
          </a:solidFill>
          <a:ln w="28575" cap="flat" cmpd="sng" algn="ctr">
            <a:solidFill>
              <a:schemeClr val="tx1">
                <a:lumMod val="65000"/>
                <a:lumOff val="35000"/>
              </a:schemeClr>
            </a:solidFill>
            <a:prstDash val="solid"/>
            <a:round/>
            <a:headEnd type="triangle" w="med" len="med"/>
            <a:tailEnd type="triangle" w="med" len="med"/>
          </a:ln>
          <a:effectLst/>
        </p:spPr>
      </p:cxnSp>
      <p:grpSp>
        <p:nvGrpSpPr>
          <p:cNvPr id="9" name="Group 66"/>
          <p:cNvGrpSpPr>
            <a:grpSpLocks/>
          </p:cNvGrpSpPr>
          <p:nvPr/>
        </p:nvGrpSpPr>
        <p:grpSpPr bwMode="auto">
          <a:xfrm>
            <a:off x="6808679" y="4507400"/>
            <a:ext cx="647480" cy="587768"/>
            <a:chOff x="2834258" y="4843119"/>
            <a:chExt cx="631979" cy="624276"/>
          </a:xfrm>
        </p:grpSpPr>
        <p:sp>
          <p:nvSpPr>
            <p:cNvPr id="227" name="Rectangle 226"/>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228"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229" name="TextBox 228"/>
          <p:cNvSpPr txBox="1"/>
          <p:nvPr/>
        </p:nvSpPr>
        <p:spPr>
          <a:xfrm>
            <a:off x="6684633" y="4895143"/>
            <a:ext cx="885825" cy="238125"/>
          </a:xfrm>
          <a:prstGeom prst="rect">
            <a:avLst/>
          </a:prstGeom>
          <a:noFill/>
        </p:spPr>
        <p:txBody>
          <a:bodyPr wrap="none" lIns="68580" tIns="34290" rIns="68580" rtlCol="0" anchor="t">
            <a:noAutofit/>
          </a:bodyPr>
          <a:lstStyle/>
          <a:p>
            <a:pPr algn="ctr"/>
            <a:r>
              <a:rPr lang="en-US" sz="900" b="1" dirty="0">
                <a:solidFill>
                  <a:schemeClr val="bg1">
                    <a:lumMod val="85000"/>
                  </a:schemeClr>
                </a:solidFill>
                <a:latin typeface="Gotham Medium"/>
              </a:rPr>
              <a:t>MCR20</a:t>
            </a:r>
          </a:p>
        </p:txBody>
      </p:sp>
      <p:sp>
        <p:nvSpPr>
          <p:cNvPr id="236" name="TextBox 235"/>
          <p:cNvSpPr txBox="1"/>
          <p:nvPr/>
        </p:nvSpPr>
        <p:spPr>
          <a:xfrm>
            <a:off x="7803160" y="1302037"/>
            <a:ext cx="1478071" cy="712114"/>
          </a:xfrm>
          <a:prstGeom prst="rect">
            <a:avLst/>
          </a:prstGeom>
          <a:noFill/>
        </p:spPr>
        <p:txBody>
          <a:bodyPr wrap="none" lIns="91440" tIns="45720" rIns="91440" rtlCol="0" anchor="t">
            <a:noAutofit/>
          </a:bodyPr>
          <a:lstStyle/>
          <a:p>
            <a:r>
              <a:rPr lang="en-US" sz="1400" b="1" u="sng" dirty="0" smtClean="0">
                <a:solidFill>
                  <a:schemeClr val="accent4">
                    <a:lumMod val="50000"/>
                  </a:schemeClr>
                </a:solidFill>
              </a:rPr>
              <a:t>End Device</a:t>
            </a:r>
          </a:p>
        </p:txBody>
      </p:sp>
      <p:sp>
        <p:nvSpPr>
          <p:cNvPr id="237" name="TextBox 236"/>
          <p:cNvSpPr txBox="1"/>
          <p:nvPr/>
        </p:nvSpPr>
        <p:spPr>
          <a:xfrm>
            <a:off x="7763649" y="2809103"/>
            <a:ext cx="1478071" cy="836140"/>
          </a:xfrm>
          <a:prstGeom prst="rect">
            <a:avLst/>
          </a:prstGeom>
          <a:noFill/>
        </p:spPr>
        <p:txBody>
          <a:bodyPr wrap="none" lIns="91440" tIns="45720" rIns="91440" rtlCol="0" anchor="t">
            <a:noAutofit/>
          </a:bodyPr>
          <a:lstStyle/>
          <a:p>
            <a:r>
              <a:rPr lang="en-US" sz="1400" b="1" u="sng" dirty="0" smtClean="0">
                <a:solidFill>
                  <a:schemeClr val="accent4">
                    <a:lumMod val="50000"/>
                  </a:schemeClr>
                </a:solidFill>
              </a:rPr>
              <a:t>Router Device</a:t>
            </a:r>
          </a:p>
        </p:txBody>
      </p:sp>
      <p:sp>
        <p:nvSpPr>
          <p:cNvPr id="238" name="TextBox 237"/>
          <p:cNvSpPr txBox="1"/>
          <p:nvPr/>
        </p:nvSpPr>
        <p:spPr>
          <a:xfrm>
            <a:off x="7746716" y="4575814"/>
            <a:ext cx="1478071" cy="774662"/>
          </a:xfrm>
          <a:prstGeom prst="rect">
            <a:avLst/>
          </a:prstGeom>
          <a:noFill/>
        </p:spPr>
        <p:txBody>
          <a:bodyPr wrap="none" lIns="91440" tIns="45720" rIns="91440" rtlCol="0" anchor="t">
            <a:noAutofit/>
          </a:bodyPr>
          <a:lstStyle/>
          <a:p>
            <a:r>
              <a:rPr lang="en-US" sz="1400" b="1" u="sng" dirty="0" smtClean="0">
                <a:solidFill>
                  <a:schemeClr val="accent4">
                    <a:lumMod val="50000"/>
                  </a:schemeClr>
                </a:solidFill>
              </a:rPr>
              <a:t>Border Router</a:t>
            </a:r>
          </a:p>
          <a:p>
            <a:endParaRPr lang="en-US" sz="1400" dirty="0" smtClean="0">
              <a:solidFill>
                <a:schemeClr val="accent4">
                  <a:lumMod val="50000"/>
                </a:schemeClr>
              </a:solidFill>
            </a:endParaRPr>
          </a:p>
        </p:txBody>
      </p:sp>
      <p:sp>
        <p:nvSpPr>
          <p:cNvPr id="239" name="TextBox 238"/>
          <p:cNvSpPr txBox="1"/>
          <p:nvPr/>
        </p:nvSpPr>
        <p:spPr>
          <a:xfrm>
            <a:off x="6154560" y="5429961"/>
            <a:ext cx="812800" cy="248356"/>
          </a:xfrm>
          <a:prstGeom prst="rect">
            <a:avLst/>
          </a:prstGeom>
          <a:noFill/>
        </p:spPr>
        <p:txBody>
          <a:bodyPr wrap="none" lIns="91440" tIns="45720" rIns="91440" rtlCol="0" anchor="t">
            <a:noAutofit/>
          </a:bodyPr>
          <a:lstStyle/>
          <a:p>
            <a:pPr algn="ctr"/>
            <a:r>
              <a:rPr lang="en-US" sz="1100" b="1" dirty="0" smtClean="0">
                <a:solidFill>
                  <a:schemeClr val="accent4">
                    <a:lumMod val="50000"/>
                  </a:schemeClr>
                </a:solidFill>
              </a:rPr>
              <a:t>IPv4 or IPv6</a:t>
            </a:r>
          </a:p>
        </p:txBody>
      </p:sp>
    </p:spTree>
    <p:extLst>
      <p:ext uri="{BB962C8B-B14F-4D97-AF65-F5344CB8AC3E}">
        <p14:creationId xmlns:p14="http://schemas.microsoft.com/office/powerpoint/2010/main" val="172416202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p:cNvPicPr>
            <a:picLocks noChangeAspect="1" noChangeArrowheads="1"/>
          </p:cNvPicPr>
          <p:nvPr/>
        </p:nvPicPr>
        <p:blipFill>
          <a:blip r:embed="rId3" cstate="print"/>
          <a:srcRect/>
          <a:stretch>
            <a:fillRect/>
          </a:stretch>
        </p:blipFill>
        <p:spPr bwMode="auto">
          <a:xfrm>
            <a:off x="331335" y="415738"/>
            <a:ext cx="1866900" cy="345281"/>
          </a:xfrm>
          <a:prstGeom prst="rect">
            <a:avLst/>
          </a:prstGeom>
          <a:noFill/>
          <a:ln w="12700">
            <a:noFill/>
            <a:miter lim="800000"/>
            <a:headEnd/>
            <a:tailEnd/>
          </a:ln>
        </p:spPr>
      </p:pic>
      <p:sp>
        <p:nvSpPr>
          <p:cNvPr id="14" name="Rectangle 2"/>
          <p:cNvSpPr>
            <a:spLocks/>
          </p:cNvSpPr>
          <p:nvPr/>
        </p:nvSpPr>
        <p:spPr bwMode="auto">
          <a:xfrm>
            <a:off x="2364924" y="517148"/>
            <a:ext cx="5182441" cy="26941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defRPr/>
            </a:pPr>
            <a:r>
              <a:rPr lang="en-US" sz="2600" b="1" dirty="0" err="1" smtClean="0">
                <a:solidFill>
                  <a:schemeClr val="tx2">
                    <a:lumMod val="75000"/>
                  </a:schemeClr>
                </a:solidFill>
                <a:latin typeface="Arial" pitchFamily="34" charset="0"/>
                <a:cs typeface="Arial" pitchFamily="34" charset="0"/>
              </a:rPr>
              <a:t>Kxx</a:t>
            </a:r>
            <a:r>
              <a:rPr lang="en-US" sz="2600" b="1" dirty="0" smtClean="0">
                <a:solidFill>
                  <a:schemeClr val="tx2">
                    <a:lumMod val="75000"/>
                  </a:schemeClr>
                </a:solidFill>
                <a:latin typeface="Arial" pitchFamily="34" charset="0"/>
                <a:cs typeface="Arial" pitchFamily="34" charset="0"/>
              </a:rPr>
              <a:t> Combo Solutions</a:t>
            </a:r>
            <a:endParaRPr lang="en-US" sz="2600" b="1" dirty="0">
              <a:solidFill>
                <a:schemeClr val="tx2">
                  <a:lumMod val="75000"/>
                </a:schemeClr>
              </a:solidFill>
              <a:latin typeface="Arial" pitchFamily="34" charset="0"/>
              <a:cs typeface="Arial" pitchFamily="34" charset="0"/>
              <a:sym typeface="Gotham Bold" charset="0"/>
            </a:endParaRPr>
          </a:p>
        </p:txBody>
      </p:sp>
      <p:pic>
        <p:nvPicPr>
          <p:cNvPr id="17" name="Picture 16" descr="Thread-icon.jpg"/>
          <p:cNvPicPr>
            <a:picLocks noChangeAspect="1"/>
          </p:cNvPicPr>
          <p:nvPr/>
        </p:nvPicPr>
        <p:blipFill>
          <a:blip r:embed="rId4" cstate="print"/>
          <a:stretch>
            <a:fillRect/>
          </a:stretch>
        </p:blipFill>
        <p:spPr>
          <a:xfrm>
            <a:off x="8001000" y="206182"/>
            <a:ext cx="876300" cy="876300"/>
          </a:xfrm>
          <a:prstGeom prst="rect">
            <a:avLst/>
          </a:prstGeom>
        </p:spPr>
      </p:pic>
      <p:pic>
        <p:nvPicPr>
          <p:cNvPr id="20" name="Picture 19"/>
          <p:cNvPicPr>
            <a:picLocks noChangeAspect="1"/>
          </p:cNvPicPr>
          <p:nvPr/>
        </p:nvPicPr>
        <p:blipFill>
          <a:blip r:embed="rId5" cstate="print"/>
          <a:stretch>
            <a:fillRect/>
          </a:stretch>
        </p:blipFill>
        <p:spPr>
          <a:xfrm>
            <a:off x="1326815" y="2625486"/>
            <a:ext cx="1957871" cy="1597624"/>
          </a:xfrm>
          <a:prstGeom prst="rect">
            <a:avLst/>
          </a:prstGeom>
        </p:spPr>
      </p:pic>
      <p:sp>
        <p:nvSpPr>
          <p:cNvPr id="21" name="Plus 20"/>
          <p:cNvSpPr/>
          <p:nvPr/>
        </p:nvSpPr>
        <p:spPr>
          <a:xfrm>
            <a:off x="3286074" y="3214441"/>
            <a:ext cx="454843" cy="417944"/>
          </a:xfrm>
          <a:prstGeom prst="mathPlus">
            <a:avLst/>
          </a:prstGeom>
          <a:gradFill>
            <a:gsLst>
              <a:gs pos="100000">
                <a:srgbClr val="EA4300"/>
              </a:gs>
              <a:gs pos="9000">
                <a:srgbClr val="FC9300"/>
              </a:gs>
              <a:gs pos="0">
                <a:srgbClr val="FFC000"/>
              </a:gs>
              <a:gs pos="49000">
                <a:schemeClr val="accent2">
                  <a:shade val="100000"/>
                  <a:satMod val="115000"/>
                </a:schemeClr>
              </a:gs>
            </a:gsLst>
            <a:lin ang="18900000" scaled="1"/>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44"/>
          <p:cNvSpPr>
            <a:spLocks/>
          </p:cNvSpPr>
          <p:nvPr/>
        </p:nvSpPr>
        <p:spPr bwMode="auto">
          <a:xfrm>
            <a:off x="3906690" y="2479703"/>
            <a:ext cx="1458740" cy="246008"/>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l">
              <a:defRPr/>
            </a:pPr>
            <a:r>
              <a:rPr lang="en-US" sz="1500" b="1" dirty="0">
                <a:solidFill>
                  <a:schemeClr val="tx1">
                    <a:lumMod val="65000"/>
                    <a:lumOff val="35000"/>
                  </a:schemeClr>
                </a:solidFill>
                <a:latin typeface="Helvetica" pitchFamily="34" charset="0"/>
                <a:ea typeface="Gotham Bold" charset="0"/>
                <a:cs typeface="Gotham Bold" charset="0"/>
                <a:sym typeface="Gotham Bold" charset="0"/>
              </a:rPr>
              <a:t>FRDM-MCR20A</a:t>
            </a:r>
          </a:p>
        </p:txBody>
      </p:sp>
      <p:pic>
        <p:nvPicPr>
          <p:cNvPr id="23" name="Picture 22"/>
          <p:cNvPicPr>
            <a:picLocks noChangeAspect="1"/>
          </p:cNvPicPr>
          <p:nvPr/>
        </p:nvPicPr>
        <p:blipFill>
          <a:blip r:embed="rId6" cstate="print"/>
          <a:stretch>
            <a:fillRect/>
          </a:stretch>
        </p:blipFill>
        <p:spPr>
          <a:xfrm>
            <a:off x="3740917" y="2766195"/>
            <a:ext cx="1716593" cy="1230977"/>
          </a:xfrm>
          <a:prstGeom prst="rect">
            <a:avLst/>
          </a:prstGeom>
        </p:spPr>
      </p:pic>
      <p:sp>
        <p:nvSpPr>
          <p:cNvPr id="24" name="Equal 23"/>
          <p:cNvSpPr/>
          <p:nvPr/>
        </p:nvSpPr>
        <p:spPr>
          <a:xfrm>
            <a:off x="5660419" y="3247139"/>
            <a:ext cx="471450" cy="297545"/>
          </a:xfrm>
          <a:prstGeom prst="mathEqual">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6283125" y="3202299"/>
            <a:ext cx="2646386" cy="647212"/>
          </a:xfrm>
          <a:prstGeom prst="rect">
            <a:avLst/>
          </a:prstGeom>
          <a:solidFill>
            <a:schemeClr val="bg1"/>
          </a:solidFill>
        </p:spPr>
        <p:txBody>
          <a:bodyPr wrap="none" lIns="68580" tIns="34290" rIns="68580" rtlCol="0" anchor="t">
            <a:noAutofit/>
          </a:bodyPr>
          <a:lstStyle/>
          <a:p>
            <a:r>
              <a:rPr lang="en-US" b="1" dirty="0" smtClean="0">
                <a:solidFill>
                  <a:schemeClr val="tx1">
                    <a:lumMod val="50000"/>
                    <a:lumOff val="50000"/>
                  </a:schemeClr>
                </a:solidFill>
                <a:latin typeface="Gotham Medium"/>
              </a:rPr>
              <a:t>Thread Border Router</a:t>
            </a:r>
          </a:p>
          <a:p>
            <a:r>
              <a:rPr lang="en-US" b="1" dirty="0" smtClean="0">
                <a:solidFill>
                  <a:schemeClr val="tx1">
                    <a:lumMod val="50000"/>
                    <a:lumOff val="50000"/>
                  </a:schemeClr>
                </a:solidFill>
                <a:latin typeface="Gotham Medium"/>
              </a:rPr>
              <a:t>(Ethernet)</a:t>
            </a:r>
            <a:endParaRPr lang="en-US" b="1" dirty="0">
              <a:solidFill>
                <a:schemeClr val="tx1">
                  <a:lumMod val="50000"/>
                  <a:lumOff val="50000"/>
                </a:schemeClr>
              </a:solidFill>
              <a:latin typeface="Gotham Medium"/>
            </a:endParaRPr>
          </a:p>
        </p:txBody>
      </p:sp>
      <p:sp>
        <p:nvSpPr>
          <p:cNvPr id="26" name="Rectangle 44"/>
          <p:cNvSpPr>
            <a:spLocks/>
          </p:cNvSpPr>
          <p:nvPr/>
        </p:nvSpPr>
        <p:spPr bwMode="auto">
          <a:xfrm>
            <a:off x="1934155" y="2338995"/>
            <a:ext cx="1458740" cy="246008"/>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l">
              <a:defRPr/>
            </a:pPr>
            <a:r>
              <a:rPr lang="en-US" sz="1500" b="1" dirty="0">
                <a:solidFill>
                  <a:schemeClr val="tx1">
                    <a:lumMod val="65000"/>
                    <a:lumOff val="35000"/>
                  </a:schemeClr>
                </a:solidFill>
                <a:latin typeface="Helvetica" pitchFamily="34" charset="0"/>
                <a:ea typeface="Gotham Bold" charset="0"/>
                <a:cs typeface="Gotham Bold" charset="0"/>
                <a:sym typeface="Gotham Bold" charset="0"/>
              </a:rPr>
              <a:t>FRDM-K64F</a:t>
            </a:r>
          </a:p>
        </p:txBody>
      </p:sp>
      <p:sp>
        <p:nvSpPr>
          <p:cNvPr id="29" name="Rectangle 44"/>
          <p:cNvSpPr>
            <a:spLocks/>
          </p:cNvSpPr>
          <p:nvPr/>
        </p:nvSpPr>
        <p:spPr bwMode="auto">
          <a:xfrm>
            <a:off x="1722322" y="4421795"/>
            <a:ext cx="462334" cy="246008"/>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l">
              <a:defRPr/>
            </a:pP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ETH</a:t>
            </a:r>
            <a:endParaRPr lang="en-US" sz="1500" b="1" dirty="0">
              <a:solidFill>
                <a:schemeClr val="tx1">
                  <a:lumMod val="65000"/>
                  <a:lumOff val="35000"/>
                </a:schemeClr>
              </a:solidFill>
              <a:latin typeface="Helvetica" pitchFamily="34" charset="0"/>
              <a:ea typeface="Gotham Bold" charset="0"/>
              <a:cs typeface="Gotham Bold" charset="0"/>
              <a:sym typeface="Gotham Bold" charset="0"/>
            </a:endParaRPr>
          </a:p>
        </p:txBody>
      </p:sp>
      <p:pic>
        <p:nvPicPr>
          <p:cNvPr id="30" name="Picture 2" descr="http://www.polyvore.com/cgi/img-thing?.out=jpg&amp;size=l&amp;tid=48584505"/>
          <p:cNvPicPr>
            <a:picLocks noChangeAspect="1" noChangeArrowheads="1"/>
          </p:cNvPicPr>
          <p:nvPr/>
        </p:nvPicPr>
        <p:blipFill>
          <a:blip r:embed="rId7" cstate="print"/>
          <a:srcRect/>
          <a:stretch>
            <a:fillRect/>
          </a:stretch>
        </p:blipFill>
        <p:spPr bwMode="auto">
          <a:xfrm>
            <a:off x="2374845" y="4394352"/>
            <a:ext cx="605118" cy="605118"/>
          </a:xfrm>
          <a:prstGeom prst="rect">
            <a:avLst/>
          </a:prstGeom>
          <a:noFill/>
        </p:spPr>
      </p:pic>
      <p:cxnSp>
        <p:nvCxnSpPr>
          <p:cNvPr id="31" name="Straight Connector 30"/>
          <p:cNvCxnSpPr/>
          <p:nvPr/>
        </p:nvCxnSpPr>
        <p:spPr bwMode="auto">
          <a:xfrm>
            <a:off x="4087668" y="4804458"/>
            <a:ext cx="850218" cy="2329"/>
          </a:xfrm>
          <a:prstGeom prst="line">
            <a:avLst/>
          </a:prstGeom>
          <a:solidFill>
            <a:srgbClr val="F4F4F4"/>
          </a:solidFill>
          <a:ln w="38100">
            <a:solidFill>
              <a:schemeClr val="tx1">
                <a:lumMod val="65000"/>
                <a:lumOff val="35000"/>
              </a:schemeClr>
            </a:solidFill>
            <a:miter lim="800000"/>
            <a:headEnd/>
            <a:tailEnd/>
          </a:ln>
        </p:spPr>
      </p:cxnSp>
      <p:cxnSp>
        <p:nvCxnSpPr>
          <p:cNvPr id="32" name="Straight Connector 31"/>
          <p:cNvCxnSpPr/>
          <p:nvPr/>
        </p:nvCxnSpPr>
        <p:spPr bwMode="auto">
          <a:xfrm flipH="1" flipV="1">
            <a:off x="4908763" y="4487223"/>
            <a:ext cx="3671" cy="330771"/>
          </a:xfrm>
          <a:prstGeom prst="line">
            <a:avLst/>
          </a:prstGeom>
          <a:solidFill>
            <a:srgbClr val="F4F4F4"/>
          </a:solidFill>
          <a:ln w="38100">
            <a:solidFill>
              <a:schemeClr val="tx1">
                <a:lumMod val="65000"/>
                <a:lumOff val="35000"/>
              </a:schemeClr>
            </a:solidFill>
            <a:miter lim="800000"/>
            <a:headEnd/>
            <a:tailEnd/>
          </a:ln>
        </p:spPr>
      </p:cxnSp>
      <p:sp>
        <p:nvSpPr>
          <p:cNvPr id="33" name="Isosceles Triangle 32"/>
          <p:cNvSpPr/>
          <p:nvPr/>
        </p:nvSpPr>
        <p:spPr>
          <a:xfrm rot="10800000">
            <a:off x="4760042" y="4370221"/>
            <a:ext cx="297665" cy="205699"/>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cxnSp>
        <p:nvCxnSpPr>
          <p:cNvPr id="34" name="Straight Connector 33"/>
          <p:cNvCxnSpPr/>
          <p:nvPr/>
        </p:nvCxnSpPr>
        <p:spPr bwMode="auto">
          <a:xfrm flipV="1">
            <a:off x="4087261" y="4055994"/>
            <a:ext cx="2213" cy="757259"/>
          </a:xfrm>
          <a:prstGeom prst="line">
            <a:avLst/>
          </a:prstGeom>
          <a:solidFill>
            <a:srgbClr val="F4F4F4"/>
          </a:solidFill>
          <a:ln w="38100">
            <a:solidFill>
              <a:schemeClr val="tx1">
                <a:lumMod val="65000"/>
                <a:lumOff val="35000"/>
              </a:schemeClr>
            </a:solidFill>
            <a:miter lim="800000"/>
            <a:headEnd/>
            <a:tailEnd/>
          </a:ln>
        </p:spPr>
      </p:cxnSp>
      <p:sp>
        <p:nvSpPr>
          <p:cNvPr id="35" name="Rectangle 44"/>
          <p:cNvSpPr>
            <a:spLocks/>
          </p:cNvSpPr>
          <p:nvPr/>
        </p:nvSpPr>
        <p:spPr bwMode="auto">
          <a:xfrm>
            <a:off x="4323747" y="4508869"/>
            <a:ext cx="462334" cy="246008"/>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l">
              <a:defRPr/>
            </a:pP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15.4</a:t>
            </a:r>
            <a:endParaRPr lang="en-US" sz="1500" b="1" dirty="0">
              <a:solidFill>
                <a:schemeClr val="tx1">
                  <a:lumMod val="65000"/>
                  <a:lumOff val="35000"/>
                </a:schemeClr>
              </a:solidFill>
              <a:latin typeface="Helvetica" pitchFamily="34" charset="0"/>
              <a:ea typeface="Gotham Bold" charset="0"/>
              <a:cs typeface="Gotham Bold" charset="0"/>
              <a:sym typeface="Gotham Bold" charset="0"/>
            </a:endParaRPr>
          </a:p>
        </p:txBody>
      </p:sp>
      <p:cxnSp>
        <p:nvCxnSpPr>
          <p:cNvPr id="36" name="Straight Connector 35"/>
          <p:cNvCxnSpPr/>
          <p:nvPr/>
        </p:nvCxnSpPr>
        <p:spPr bwMode="auto">
          <a:xfrm>
            <a:off x="1508156" y="4697214"/>
            <a:ext cx="850218" cy="2329"/>
          </a:xfrm>
          <a:prstGeom prst="line">
            <a:avLst/>
          </a:prstGeom>
          <a:solidFill>
            <a:srgbClr val="F4F4F4"/>
          </a:solidFill>
          <a:ln w="38100">
            <a:solidFill>
              <a:schemeClr val="tx1">
                <a:lumMod val="65000"/>
                <a:lumOff val="35000"/>
              </a:schemeClr>
            </a:solidFill>
            <a:miter lim="800000"/>
            <a:headEnd/>
            <a:tailEnd/>
          </a:ln>
        </p:spPr>
      </p:cxnSp>
      <p:cxnSp>
        <p:nvCxnSpPr>
          <p:cNvPr id="37" name="Straight Connector 36"/>
          <p:cNvCxnSpPr/>
          <p:nvPr/>
        </p:nvCxnSpPr>
        <p:spPr bwMode="auto">
          <a:xfrm flipV="1">
            <a:off x="1507749" y="3948750"/>
            <a:ext cx="2213" cy="757259"/>
          </a:xfrm>
          <a:prstGeom prst="line">
            <a:avLst/>
          </a:prstGeom>
          <a:solidFill>
            <a:srgbClr val="F4F4F4"/>
          </a:solidFill>
          <a:ln w="38100">
            <a:solidFill>
              <a:schemeClr val="tx1">
                <a:lumMod val="65000"/>
                <a:lumOff val="35000"/>
              </a:schemeClr>
            </a:solidFill>
            <a:miter lim="800000"/>
            <a:headEnd/>
            <a:tailEnd/>
          </a:ln>
        </p:spPr>
      </p:cxnSp>
    </p:spTree>
    <p:extLst>
      <p:ext uri="{BB962C8B-B14F-4D97-AF65-F5344CB8AC3E}">
        <p14:creationId xmlns:p14="http://schemas.microsoft.com/office/powerpoint/2010/main" val="246347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Linux Border </a:t>
            </a:r>
            <a:r>
              <a:rPr lang="en-US" dirty="0">
                <a:latin typeface="Arial" pitchFamily="34" charset="0"/>
                <a:cs typeface="Arial" pitchFamily="34" charset="0"/>
              </a:rPr>
              <a:t>Router (</a:t>
            </a:r>
            <a:r>
              <a:rPr lang="en-US" dirty="0" smtClean="0">
                <a:latin typeface="Arial" pitchFamily="34" charset="0"/>
                <a:cs typeface="Arial" pitchFamily="34" charset="0"/>
              </a:rPr>
              <a:t>i.MX6 &amp; KW2xD)</a:t>
            </a:r>
            <a:endParaRPr lang="en-US" dirty="0">
              <a:latin typeface="Arial" pitchFamily="34" charset="0"/>
              <a:cs typeface="Arial" pitchFamily="34" charset="0"/>
            </a:endParaRPr>
          </a:p>
        </p:txBody>
      </p:sp>
      <p:grpSp>
        <p:nvGrpSpPr>
          <p:cNvPr id="4" name="Group 66"/>
          <p:cNvGrpSpPr/>
          <p:nvPr/>
        </p:nvGrpSpPr>
        <p:grpSpPr>
          <a:xfrm>
            <a:off x="6555990" y="2608041"/>
            <a:ext cx="1229696" cy="850696"/>
            <a:chOff x="5893092" y="2364435"/>
            <a:chExt cx="1639594" cy="1134261"/>
          </a:xfrm>
        </p:grpSpPr>
        <p:grpSp>
          <p:nvGrpSpPr>
            <p:cNvPr id="5" name="Group 73"/>
            <p:cNvGrpSpPr/>
            <p:nvPr/>
          </p:nvGrpSpPr>
          <p:grpSpPr>
            <a:xfrm>
              <a:off x="6827132" y="2364435"/>
              <a:ext cx="705554" cy="547486"/>
              <a:chOff x="5199196" y="2546358"/>
              <a:chExt cx="781121" cy="606124"/>
            </a:xfrm>
          </p:grpSpPr>
          <p:cxnSp>
            <p:nvCxnSpPr>
              <p:cNvPr id="50" name="Straight Connector 49"/>
              <p:cNvCxnSpPr/>
              <p:nvPr/>
            </p:nvCxnSpPr>
            <p:spPr bwMode="auto">
              <a:xfrm>
                <a:off x="5199196" y="3137939"/>
                <a:ext cx="663966" cy="2154"/>
              </a:xfrm>
              <a:prstGeom prst="line">
                <a:avLst/>
              </a:prstGeom>
              <a:solidFill>
                <a:srgbClr val="F4F4F4"/>
              </a:solidFill>
              <a:ln w="38100">
                <a:solidFill>
                  <a:schemeClr val="tx1">
                    <a:lumMod val="65000"/>
                    <a:lumOff val="35000"/>
                  </a:schemeClr>
                </a:solidFill>
                <a:miter lim="800000"/>
                <a:headEnd/>
                <a:tailEnd/>
              </a:ln>
            </p:spPr>
          </p:cxnSp>
          <p:cxnSp>
            <p:nvCxnSpPr>
              <p:cNvPr id="51" name="Straight Connector 50"/>
              <p:cNvCxnSpPr/>
              <p:nvPr/>
            </p:nvCxnSpPr>
            <p:spPr bwMode="auto">
              <a:xfrm rot="5400000" flipH="1" flipV="1">
                <a:off x="5614202" y="2902685"/>
                <a:ext cx="497935" cy="1660"/>
              </a:xfrm>
              <a:prstGeom prst="line">
                <a:avLst/>
              </a:prstGeom>
              <a:solidFill>
                <a:srgbClr val="F4F4F4"/>
              </a:solidFill>
              <a:ln w="38100">
                <a:solidFill>
                  <a:schemeClr val="tx1">
                    <a:lumMod val="65000"/>
                    <a:lumOff val="35000"/>
                  </a:schemeClr>
                </a:solidFill>
                <a:miter lim="800000"/>
                <a:headEnd/>
                <a:tailEnd/>
              </a:ln>
            </p:spPr>
          </p:cxnSp>
          <p:sp>
            <p:nvSpPr>
              <p:cNvPr id="52" name="Isosceles Triangle 51"/>
              <p:cNvSpPr/>
              <p:nvPr/>
            </p:nvSpPr>
            <p:spPr>
              <a:xfrm rot="10800000">
                <a:off x="5747860" y="2546358"/>
                <a:ext cx="232457" cy="190206"/>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grpSp>
          <p:nvGrpSpPr>
            <p:cNvPr id="6" name="Group 66"/>
            <p:cNvGrpSpPr>
              <a:grpSpLocks/>
            </p:cNvGrpSpPr>
            <p:nvPr/>
          </p:nvGrpSpPr>
          <p:grpSpPr bwMode="auto">
            <a:xfrm>
              <a:off x="5893092" y="2365909"/>
              <a:ext cx="1175523" cy="1132787"/>
              <a:chOff x="2834258" y="4843119"/>
              <a:chExt cx="631979" cy="624276"/>
            </a:xfrm>
          </p:grpSpPr>
          <p:sp>
            <p:nvSpPr>
              <p:cNvPr id="48" name="Rectangle 47"/>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49"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42" name="TextBox 41"/>
            <p:cNvSpPr txBox="1"/>
            <p:nvPr/>
          </p:nvSpPr>
          <p:spPr>
            <a:xfrm>
              <a:off x="5905500" y="3175000"/>
              <a:ext cx="1181100" cy="317500"/>
            </a:xfrm>
            <a:prstGeom prst="rect">
              <a:avLst/>
            </a:prstGeom>
            <a:noFill/>
          </p:spPr>
          <p:txBody>
            <a:bodyPr wrap="none" lIns="68580" tIns="34290" rIns="68580" rtlCol="0" anchor="t">
              <a:noAutofit/>
            </a:bodyPr>
            <a:lstStyle/>
            <a:p>
              <a:pPr algn="ctr"/>
              <a:r>
                <a:rPr lang="en-US" sz="1200" b="1" dirty="0" smtClean="0">
                  <a:solidFill>
                    <a:schemeClr val="bg1">
                      <a:lumMod val="85000"/>
                    </a:schemeClr>
                  </a:solidFill>
                  <a:latin typeface="Gotham Medium"/>
                </a:rPr>
                <a:t>KW24D</a:t>
              </a:r>
              <a:endParaRPr lang="en-US" sz="1200" b="1" dirty="0">
                <a:solidFill>
                  <a:schemeClr val="bg1">
                    <a:lumMod val="85000"/>
                  </a:schemeClr>
                </a:solidFill>
                <a:latin typeface="Gotham Medium"/>
              </a:endParaRPr>
            </a:p>
          </p:txBody>
        </p:sp>
      </p:grpSp>
      <p:grpSp>
        <p:nvGrpSpPr>
          <p:cNvPr id="7" name="Group 65"/>
          <p:cNvGrpSpPr/>
          <p:nvPr/>
        </p:nvGrpSpPr>
        <p:grpSpPr>
          <a:xfrm>
            <a:off x="5112096" y="2608593"/>
            <a:ext cx="890149" cy="849590"/>
            <a:chOff x="3932275" y="2375809"/>
            <a:chExt cx="1186865" cy="1132787"/>
          </a:xfrm>
        </p:grpSpPr>
        <p:grpSp>
          <p:nvGrpSpPr>
            <p:cNvPr id="8" name="Group 66"/>
            <p:cNvGrpSpPr>
              <a:grpSpLocks/>
            </p:cNvGrpSpPr>
            <p:nvPr/>
          </p:nvGrpSpPr>
          <p:grpSpPr bwMode="auto">
            <a:xfrm>
              <a:off x="3943617" y="2375809"/>
              <a:ext cx="1175523" cy="1132787"/>
              <a:chOff x="2834258" y="4843119"/>
              <a:chExt cx="631979" cy="624276"/>
            </a:xfrm>
          </p:grpSpPr>
          <p:sp>
            <p:nvSpPr>
              <p:cNvPr id="54" name="Rectangle 53"/>
              <p:cNvSpPr/>
              <p:nvPr/>
            </p:nvSpPr>
            <p:spPr>
              <a:xfrm>
                <a:off x="2834258" y="4843119"/>
                <a:ext cx="631979" cy="624276"/>
              </a:xfrm>
              <a:prstGeom prst="rect">
                <a:avLst/>
              </a:prstGeom>
              <a:solidFill>
                <a:srgbClr val="2424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GB" dirty="0">
                  <a:solidFill>
                    <a:srgbClr val="FFFFFF"/>
                  </a:solidFill>
                </a:endParaRPr>
              </a:p>
            </p:txBody>
          </p:sp>
          <p:pic>
            <p:nvPicPr>
              <p:cNvPr id="55" name="Picture 43"/>
              <p:cNvPicPr>
                <a:picLocks noChangeAspect="1" noChangeArrowheads="1"/>
              </p:cNvPicPr>
              <p:nvPr/>
            </p:nvPicPr>
            <p:blipFill>
              <a:blip r:embed="rId3" cstate="print"/>
              <a:srcRect/>
              <a:stretch>
                <a:fillRect/>
              </a:stretch>
            </p:blipFill>
            <p:spPr bwMode="auto">
              <a:xfrm>
                <a:off x="3026485" y="5038970"/>
                <a:ext cx="238092" cy="254460"/>
              </a:xfrm>
              <a:prstGeom prst="rect">
                <a:avLst/>
              </a:prstGeom>
              <a:noFill/>
              <a:ln w="9525">
                <a:noFill/>
                <a:miter lim="800000"/>
                <a:headEnd/>
                <a:tailEnd/>
              </a:ln>
            </p:spPr>
          </p:pic>
        </p:grpSp>
        <p:sp>
          <p:nvSpPr>
            <p:cNvPr id="56" name="TextBox 55"/>
            <p:cNvSpPr txBox="1"/>
            <p:nvPr/>
          </p:nvSpPr>
          <p:spPr>
            <a:xfrm>
              <a:off x="3932275" y="3173025"/>
              <a:ext cx="1181100" cy="317500"/>
            </a:xfrm>
            <a:prstGeom prst="rect">
              <a:avLst/>
            </a:prstGeom>
            <a:noFill/>
          </p:spPr>
          <p:txBody>
            <a:bodyPr wrap="none" lIns="68580" tIns="34290" rIns="68580" rtlCol="0" anchor="t">
              <a:noAutofit/>
            </a:bodyPr>
            <a:lstStyle/>
            <a:p>
              <a:pPr algn="ctr"/>
              <a:r>
                <a:rPr lang="en-US" sz="1200" b="1" dirty="0">
                  <a:solidFill>
                    <a:schemeClr val="bg1">
                      <a:lumMod val="85000"/>
                    </a:schemeClr>
                  </a:solidFill>
                  <a:latin typeface="Gotham Medium"/>
                </a:rPr>
                <a:t>i.MX6</a:t>
              </a:r>
            </a:p>
          </p:txBody>
        </p:sp>
      </p:grpSp>
      <p:sp>
        <p:nvSpPr>
          <p:cNvPr id="57" name="Text Box 36"/>
          <p:cNvSpPr txBox="1">
            <a:spLocks noChangeArrowheads="1"/>
          </p:cNvSpPr>
          <p:nvPr/>
        </p:nvSpPr>
        <p:spPr bwMode="auto">
          <a:xfrm>
            <a:off x="5925246" y="2794087"/>
            <a:ext cx="670167" cy="502702"/>
          </a:xfrm>
          <a:prstGeom prst="rect">
            <a:avLst/>
          </a:prstGeom>
          <a:noFill/>
          <a:ln w="9525">
            <a:noFill/>
            <a:miter lim="800000"/>
            <a:headEnd/>
            <a:tailEnd/>
          </a:ln>
        </p:spPr>
        <p:txBody>
          <a:bodyPr wrap="square">
            <a:spAutoFit/>
          </a:bodyPr>
          <a:lstStyle/>
          <a:p>
            <a:pPr algn="ctr" fontAlgn="auto">
              <a:lnSpc>
                <a:spcPts val="1590"/>
              </a:lnSpc>
              <a:spcBef>
                <a:spcPts val="0"/>
              </a:spcBef>
              <a:spcAft>
                <a:spcPts val="0"/>
              </a:spcAft>
            </a:pPr>
            <a:r>
              <a:rPr lang="en-US" sz="900" b="1" dirty="0" smtClean="0">
                <a:solidFill>
                  <a:schemeClr val="tx1">
                    <a:lumMod val="65000"/>
                    <a:lumOff val="35000"/>
                  </a:schemeClr>
                </a:solidFill>
                <a:latin typeface="Qualcomm Office Regular"/>
                <a:cs typeface="Qualcomm Office Regular"/>
              </a:rPr>
              <a:t>USB</a:t>
            </a:r>
          </a:p>
          <a:p>
            <a:pPr algn="ctr" fontAlgn="auto">
              <a:lnSpc>
                <a:spcPts val="1590"/>
              </a:lnSpc>
              <a:spcBef>
                <a:spcPts val="0"/>
              </a:spcBef>
              <a:spcAft>
                <a:spcPts val="0"/>
              </a:spcAft>
            </a:pPr>
            <a:r>
              <a:rPr lang="en-US" sz="900" b="1" dirty="0" smtClean="0">
                <a:solidFill>
                  <a:schemeClr val="tx1">
                    <a:lumMod val="65000"/>
                    <a:lumOff val="35000"/>
                  </a:schemeClr>
                </a:solidFill>
                <a:latin typeface="Qualcomm Office Regular"/>
                <a:cs typeface="Qualcomm Office Regular"/>
              </a:rPr>
              <a:t>SPI</a:t>
            </a:r>
            <a:endParaRPr lang="en-US" sz="900" b="1" dirty="0">
              <a:solidFill>
                <a:schemeClr val="tx1">
                  <a:lumMod val="65000"/>
                  <a:lumOff val="35000"/>
                </a:schemeClr>
              </a:solidFill>
              <a:latin typeface="Qualcomm Office Regular"/>
              <a:cs typeface="Qualcomm Office Regular"/>
            </a:endParaRPr>
          </a:p>
        </p:txBody>
      </p:sp>
      <p:cxnSp>
        <p:nvCxnSpPr>
          <p:cNvPr id="58" name="Straight Arrow Connector 57"/>
          <p:cNvCxnSpPr/>
          <p:nvPr/>
        </p:nvCxnSpPr>
        <p:spPr bwMode="auto">
          <a:xfrm rot="10800000">
            <a:off x="6011515" y="3032850"/>
            <a:ext cx="535924" cy="1076"/>
          </a:xfrm>
          <a:prstGeom prst="straightConnector1">
            <a:avLst/>
          </a:prstGeom>
          <a:solidFill>
            <a:schemeClr val="accent1"/>
          </a:solidFill>
          <a:ln w="28575" cap="flat" cmpd="sng" algn="ctr">
            <a:solidFill>
              <a:schemeClr val="tx1">
                <a:lumMod val="65000"/>
                <a:lumOff val="35000"/>
              </a:schemeClr>
            </a:solidFill>
            <a:prstDash val="solid"/>
            <a:round/>
            <a:headEnd type="triangle" w="med" len="med"/>
            <a:tailEnd type="triangle" w="med" len="med"/>
          </a:ln>
          <a:effectLst/>
        </p:spPr>
      </p:cxnSp>
      <p:grpSp>
        <p:nvGrpSpPr>
          <p:cNvPr id="9" name="Group 58"/>
          <p:cNvGrpSpPr/>
          <p:nvPr/>
        </p:nvGrpSpPr>
        <p:grpSpPr>
          <a:xfrm>
            <a:off x="3638047" y="2119801"/>
            <a:ext cx="1459639" cy="1827174"/>
            <a:chOff x="2857501" y="1650380"/>
            <a:chExt cx="1946185" cy="2436232"/>
          </a:xfrm>
        </p:grpSpPr>
        <p:sp>
          <p:nvSpPr>
            <p:cNvPr id="60" name="Right Brace 59"/>
            <p:cNvSpPr/>
            <p:nvPr/>
          </p:nvSpPr>
          <p:spPr>
            <a:xfrm>
              <a:off x="4426713" y="1663080"/>
              <a:ext cx="364273" cy="2423532"/>
            </a:xfrm>
            <a:prstGeom prst="rightBrace">
              <a:avLst>
                <a:gd name="adj1" fmla="val 8333"/>
                <a:gd name="adj2" fmla="val 49746"/>
              </a:avLst>
            </a:prstGeom>
            <a:solidFill>
              <a:schemeClr val="bg1"/>
            </a:solidFill>
            <a:ln w="28575" cap="flat" cmpd="sng" algn="ctr">
              <a:solidFill>
                <a:srgbClr val="595959"/>
              </a:solidFill>
              <a:prstDash val="solid"/>
              <a:round/>
              <a:headEnd type="none" w="med" len="med"/>
              <a:tailEnd type="none" w="med" len="med"/>
            </a:ln>
            <a:effectLst/>
          </p:spPr>
          <p:txBody>
            <a:bodyPr rtlCol="0" anchor="ctr"/>
            <a:lstStyle/>
            <a:p>
              <a:pPr algn="ctr"/>
              <a:endParaRPr lang="en-US"/>
            </a:p>
          </p:txBody>
        </p:sp>
        <p:sp>
          <p:nvSpPr>
            <p:cNvPr id="61" name="Right Brace 60"/>
            <p:cNvSpPr/>
            <p:nvPr/>
          </p:nvSpPr>
          <p:spPr>
            <a:xfrm>
              <a:off x="4439413" y="1650380"/>
              <a:ext cx="364273" cy="2423532"/>
            </a:xfrm>
            <a:prstGeom prst="rightBrace">
              <a:avLst>
                <a:gd name="adj1" fmla="val 8333"/>
                <a:gd name="adj2" fmla="val 49746"/>
              </a:avLst>
            </a:prstGeom>
            <a:solidFill>
              <a:schemeClr val="bg1"/>
            </a:solidFill>
            <a:ln w="28575" cap="flat" cmpd="sng" algn="ctr">
              <a:solidFill>
                <a:schemeClr val="tx1">
                  <a:lumMod val="65000"/>
                  <a:lumOff val="35000"/>
                </a:schemeClr>
              </a:solidFill>
              <a:prstDash val="solid"/>
              <a:round/>
              <a:headEnd type="none" w="med" len="med"/>
              <a:tailEnd type="none" w="med" len="med"/>
            </a:ln>
            <a:effectLst/>
          </p:spPr>
          <p:txBody>
            <a:bodyPr rtlCol="0" anchor="ctr"/>
            <a:lstStyle/>
            <a:p>
              <a:pPr algn="ctr"/>
              <a:endParaRPr lang="en-US"/>
            </a:p>
          </p:txBody>
        </p:sp>
        <p:sp>
          <p:nvSpPr>
            <p:cNvPr id="62" name="Rounded Rectangle 61"/>
            <p:cNvSpPr/>
            <p:nvPr/>
          </p:nvSpPr>
          <p:spPr>
            <a:xfrm>
              <a:off x="2895599" y="3478574"/>
              <a:ext cx="1571691" cy="482600"/>
            </a:xfrm>
            <a:prstGeom prst="roundRect">
              <a:avLst/>
            </a:prstGeom>
            <a:solidFill>
              <a:srgbClr val="D9E1EC"/>
            </a:solidFill>
            <a:ln w="38100">
              <a:solidFill>
                <a:srgbClr val="8499B0"/>
              </a:solidFill>
              <a:miter lim="800000"/>
              <a:headEnd/>
              <a:tailEnd/>
            </a:ln>
          </p:spPr>
          <p:txBody>
            <a:bodyPr lIns="0" tIns="0" rIns="0" bIns="0" anchor="ctr"/>
            <a:lstStyle/>
            <a:p>
              <a:pPr algn="ctr"/>
              <a:r>
                <a:rPr lang="en-US" sz="1050" b="1" dirty="0">
                  <a:solidFill>
                    <a:schemeClr val="tx1">
                      <a:lumMod val="65000"/>
                      <a:lumOff val="35000"/>
                    </a:schemeClr>
                  </a:solidFill>
                  <a:latin typeface="Gotham Medium" charset="0"/>
                  <a:ea typeface="Gotham Medium" charset="0"/>
                  <a:cs typeface="Gotham Medium" charset="0"/>
                  <a:sym typeface="Gotham Medium" charset="0"/>
                </a:rPr>
                <a:t>Cloud </a:t>
              </a:r>
            </a:p>
            <a:p>
              <a:pPr algn="ctr"/>
              <a:r>
                <a:rPr lang="en-US" sz="1050" b="1" dirty="0">
                  <a:solidFill>
                    <a:schemeClr val="tx1">
                      <a:lumMod val="65000"/>
                      <a:lumOff val="35000"/>
                    </a:schemeClr>
                  </a:solidFill>
                  <a:latin typeface="Gotham Medium" charset="0"/>
                  <a:ea typeface="Gotham Medium" charset="0"/>
                  <a:cs typeface="Gotham Medium" charset="0"/>
                  <a:sym typeface="Gotham Medium" charset="0"/>
                </a:rPr>
                <a:t>Connection</a:t>
              </a:r>
            </a:p>
          </p:txBody>
        </p:sp>
        <p:sp>
          <p:nvSpPr>
            <p:cNvPr id="63" name="Rounded Rectangle 62"/>
            <p:cNvSpPr/>
            <p:nvPr/>
          </p:nvSpPr>
          <p:spPr>
            <a:xfrm>
              <a:off x="2857501" y="1727832"/>
              <a:ext cx="1591204" cy="482600"/>
            </a:xfrm>
            <a:prstGeom prst="roundRect">
              <a:avLst/>
            </a:prstGeom>
            <a:solidFill>
              <a:srgbClr val="D9E1EC"/>
            </a:solidFill>
            <a:ln w="38100">
              <a:solidFill>
                <a:srgbClr val="8499B0"/>
              </a:solidFill>
              <a:miter lim="800000"/>
              <a:headEnd/>
              <a:tailEnd/>
            </a:ln>
          </p:spPr>
          <p:txBody>
            <a:bodyPr lIns="0" tIns="0" rIns="0" bIns="0" anchor="ctr"/>
            <a:lstStyle/>
            <a:p>
              <a:pPr algn="ctr"/>
              <a:r>
                <a:rPr lang="en-US" sz="1050" b="1" dirty="0">
                  <a:solidFill>
                    <a:schemeClr val="tx1">
                      <a:lumMod val="65000"/>
                      <a:lumOff val="35000"/>
                    </a:schemeClr>
                  </a:solidFill>
                  <a:latin typeface="Gotham Medium" charset="0"/>
                  <a:ea typeface="Gotham Medium" charset="0"/>
                  <a:cs typeface="Gotham Medium" charset="0"/>
                  <a:sym typeface="Gotham Medium" charset="0"/>
                </a:rPr>
                <a:t>Linux System</a:t>
              </a:r>
            </a:p>
          </p:txBody>
        </p:sp>
        <p:sp>
          <p:nvSpPr>
            <p:cNvPr id="64" name="Rounded Rectangle 63"/>
            <p:cNvSpPr/>
            <p:nvPr/>
          </p:nvSpPr>
          <p:spPr>
            <a:xfrm>
              <a:off x="2882901" y="2300265"/>
              <a:ext cx="1573242" cy="482600"/>
            </a:xfrm>
            <a:prstGeom prst="roundRect">
              <a:avLst/>
            </a:prstGeom>
            <a:solidFill>
              <a:srgbClr val="D9E1EC"/>
            </a:solidFill>
            <a:ln w="38100">
              <a:solidFill>
                <a:srgbClr val="8499B0"/>
              </a:solidFill>
              <a:miter lim="800000"/>
              <a:headEnd/>
              <a:tailEnd/>
            </a:ln>
          </p:spPr>
          <p:txBody>
            <a:bodyPr lIns="0" tIns="0" rIns="0" bIns="0" anchor="ctr"/>
            <a:lstStyle/>
            <a:p>
              <a:pPr algn="ctr"/>
              <a:r>
                <a:rPr lang="en-US" sz="1050" b="1" dirty="0">
                  <a:solidFill>
                    <a:schemeClr val="tx1">
                      <a:lumMod val="65000"/>
                      <a:lumOff val="35000"/>
                    </a:schemeClr>
                  </a:solidFill>
                  <a:latin typeface="Gotham Medium" charset="0"/>
                  <a:ea typeface="Gotham Medium" charset="0"/>
                  <a:cs typeface="Gotham Medium" charset="0"/>
                  <a:sym typeface="Gotham Medium" charset="0"/>
                </a:rPr>
                <a:t>Data </a:t>
              </a:r>
            </a:p>
            <a:p>
              <a:pPr algn="ctr"/>
              <a:r>
                <a:rPr lang="en-US" sz="1050" b="1" dirty="0">
                  <a:solidFill>
                    <a:schemeClr val="tx1">
                      <a:lumMod val="65000"/>
                      <a:lumOff val="35000"/>
                    </a:schemeClr>
                  </a:solidFill>
                  <a:latin typeface="Gotham Medium" charset="0"/>
                  <a:ea typeface="Gotham Medium" charset="0"/>
                  <a:cs typeface="Gotham Medium" charset="0"/>
                  <a:sym typeface="Gotham Medium" charset="0"/>
                </a:rPr>
                <a:t>Management</a:t>
              </a:r>
            </a:p>
          </p:txBody>
        </p:sp>
        <p:sp>
          <p:nvSpPr>
            <p:cNvPr id="65" name="Rounded Rectangle 64"/>
            <p:cNvSpPr/>
            <p:nvPr/>
          </p:nvSpPr>
          <p:spPr>
            <a:xfrm>
              <a:off x="2882901" y="2890643"/>
              <a:ext cx="1580682" cy="482600"/>
            </a:xfrm>
            <a:prstGeom prst="roundRect">
              <a:avLst/>
            </a:prstGeom>
            <a:solidFill>
              <a:srgbClr val="D9E1EC"/>
            </a:solidFill>
            <a:ln w="38100">
              <a:solidFill>
                <a:srgbClr val="8499B0"/>
              </a:solidFill>
              <a:miter lim="800000"/>
              <a:headEnd/>
              <a:tailEnd/>
            </a:ln>
          </p:spPr>
          <p:txBody>
            <a:bodyPr lIns="0" tIns="0" rIns="0" bIns="0" anchor="ctr"/>
            <a:lstStyle/>
            <a:p>
              <a:pPr algn="ctr"/>
              <a:r>
                <a:rPr lang="en-US" sz="1050" b="1" dirty="0">
                  <a:solidFill>
                    <a:schemeClr val="tx1">
                      <a:lumMod val="65000"/>
                      <a:lumOff val="35000"/>
                    </a:schemeClr>
                  </a:solidFill>
                  <a:latin typeface="Gotham Medium" charset="0"/>
                  <a:ea typeface="Gotham Medium" charset="0"/>
                  <a:cs typeface="Gotham Medium" charset="0"/>
                  <a:sym typeface="Gotham Medium" charset="0"/>
                </a:rPr>
                <a:t>Events Processing</a:t>
              </a:r>
            </a:p>
          </p:txBody>
        </p:sp>
      </p:grpSp>
      <p:sp>
        <p:nvSpPr>
          <p:cNvPr id="69" name="TextBox 68"/>
          <p:cNvSpPr txBox="1"/>
          <p:nvPr/>
        </p:nvSpPr>
        <p:spPr>
          <a:xfrm>
            <a:off x="2880987" y="4334005"/>
            <a:ext cx="6125227" cy="1063407"/>
          </a:xfrm>
          <a:prstGeom prst="rect">
            <a:avLst/>
          </a:prstGeom>
          <a:noFill/>
        </p:spPr>
        <p:txBody>
          <a:bodyPr wrap="square" lIns="68580" tIns="34290" rIns="68580" rtlCol="0" anchor="ctr" anchorCtr="0">
            <a:noAutofit/>
          </a:bodyPr>
          <a:lstStyle/>
          <a:p>
            <a:pPr marL="285750" indent="-285750">
              <a:buFont typeface="Arial" panose="020B0604020202020204" pitchFamily="34" charset="0"/>
              <a:buChar char="•"/>
            </a:pPr>
            <a:r>
              <a:rPr lang="en-US" sz="1500" dirty="0" smtClean="0">
                <a:solidFill>
                  <a:schemeClr val="tx1">
                    <a:lumMod val="65000"/>
                    <a:lumOff val="35000"/>
                  </a:schemeClr>
                </a:solidFill>
              </a:rPr>
              <a:t>KW24D </a:t>
            </a:r>
            <a:r>
              <a:rPr lang="en-US" sz="1500" dirty="0">
                <a:solidFill>
                  <a:schemeClr val="tx1">
                    <a:lumMod val="65000"/>
                    <a:lumOff val="35000"/>
                  </a:schemeClr>
                </a:solidFill>
              </a:rPr>
              <a:t>device runs the Thread Border Router functionality </a:t>
            </a:r>
            <a:endParaRPr lang="en-US" sz="1500" dirty="0" smtClean="0">
              <a:solidFill>
                <a:schemeClr val="tx1">
                  <a:lumMod val="65000"/>
                  <a:lumOff val="35000"/>
                </a:schemeClr>
              </a:solidFill>
            </a:endParaRPr>
          </a:p>
          <a:p>
            <a:pPr marL="285750" indent="-285750">
              <a:buFont typeface="Arial" panose="020B0604020202020204" pitchFamily="34" charset="0"/>
              <a:buChar char="•"/>
            </a:pPr>
            <a:r>
              <a:rPr lang="en-US" sz="1500" dirty="0" smtClean="0">
                <a:solidFill>
                  <a:schemeClr val="tx1">
                    <a:lumMod val="65000"/>
                    <a:lumOff val="35000"/>
                  </a:schemeClr>
                </a:solidFill>
              </a:rPr>
              <a:t>i.MX6 </a:t>
            </a:r>
            <a:r>
              <a:rPr lang="en-US" sz="1500" dirty="0">
                <a:solidFill>
                  <a:schemeClr val="tx1">
                    <a:lumMod val="65000"/>
                    <a:lumOff val="35000"/>
                  </a:schemeClr>
                </a:solidFill>
              </a:rPr>
              <a:t>Linux system handles Data Management and </a:t>
            </a:r>
            <a:r>
              <a:rPr lang="en-US" sz="1500" dirty="0" smtClean="0">
                <a:solidFill>
                  <a:schemeClr val="tx1">
                    <a:lumMod val="65000"/>
                    <a:lumOff val="35000"/>
                  </a:schemeClr>
                </a:solidFill>
              </a:rPr>
              <a:t>Analytics, Events </a:t>
            </a:r>
            <a:r>
              <a:rPr lang="en-US" sz="1500" dirty="0">
                <a:solidFill>
                  <a:schemeClr val="tx1">
                    <a:lumMod val="65000"/>
                    <a:lumOff val="35000"/>
                  </a:schemeClr>
                </a:solidFill>
              </a:rPr>
              <a:t>Processing and Cloud </a:t>
            </a:r>
            <a:r>
              <a:rPr lang="en-US" sz="1500" dirty="0" smtClean="0">
                <a:solidFill>
                  <a:schemeClr val="tx1">
                    <a:lumMod val="65000"/>
                    <a:lumOff val="35000"/>
                  </a:schemeClr>
                </a:solidFill>
              </a:rPr>
              <a:t>Connection</a:t>
            </a:r>
            <a:endParaRPr lang="en-US" sz="1500" dirty="0">
              <a:solidFill>
                <a:schemeClr val="tx1">
                  <a:lumMod val="65000"/>
                  <a:lumOff val="35000"/>
                </a:schemeClr>
              </a:solidFill>
            </a:endParaRPr>
          </a:p>
        </p:txBody>
      </p:sp>
      <p:grpSp>
        <p:nvGrpSpPr>
          <p:cNvPr id="10" name="Group 72"/>
          <p:cNvGrpSpPr/>
          <p:nvPr/>
        </p:nvGrpSpPr>
        <p:grpSpPr>
          <a:xfrm>
            <a:off x="354468" y="1263404"/>
            <a:ext cx="2535437" cy="4038005"/>
            <a:chOff x="3194844" y="1081088"/>
            <a:chExt cx="3380582" cy="5384006"/>
          </a:xfrm>
        </p:grpSpPr>
        <p:cxnSp>
          <p:nvCxnSpPr>
            <p:cNvPr id="30" name="AutoShape 3"/>
            <p:cNvCxnSpPr>
              <a:cxnSpLocks noChangeShapeType="1"/>
              <a:stCxn id="35" idx="0"/>
              <a:endCxn id="77" idx="0"/>
            </p:cNvCxnSpPr>
            <p:nvPr/>
          </p:nvCxnSpPr>
          <p:spPr bwMode="auto">
            <a:xfrm rot="10800000" flipH="1">
              <a:off x="4442619" y="2166938"/>
              <a:ext cx="678656" cy="661194"/>
            </a:xfrm>
            <a:prstGeom prst="straightConnector1">
              <a:avLst/>
            </a:prstGeom>
            <a:noFill/>
            <a:ln w="34925">
              <a:solidFill>
                <a:srgbClr val="FB4E27"/>
              </a:solidFill>
              <a:miter lim="800000"/>
              <a:headEnd/>
              <a:tailEnd/>
            </a:ln>
          </p:spPr>
        </p:cxnSp>
        <p:cxnSp>
          <p:nvCxnSpPr>
            <p:cNvPr id="31" name="AutoShape 4"/>
            <p:cNvCxnSpPr>
              <a:cxnSpLocks noChangeShapeType="1"/>
              <a:stCxn id="35" idx="0"/>
              <a:endCxn id="81" idx="0"/>
            </p:cNvCxnSpPr>
            <p:nvPr/>
          </p:nvCxnSpPr>
          <p:spPr bwMode="auto">
            <a:xfrm>
              <a:off x="4442619" y="2828132"/>
              <a:ext cx="678656" cy="558006"/>
            </a:xfrm>
            <a:prstGeom prst="straightConnector1">
              <a:avLst/>
            </a:prstGeom>
            <a:noFill/>
            <a:ln w="34925">
              <a:solidFill>
                <a:srgbClr val="FB4E27"/>
              </a:solidFill>
              <a:miter lim="800000"/>
              <a:headEnd/>
              <a:tailEnd/>
            </a:ln>
          </p:spPr>
        </p:cxnSp>
        <p:cxnSp>
          <p:nvCxnSpPr>
            <p:cNvPr id="32" name="AutoShape 5"/>
            <p:cNvCxnSpPr>
              <a:cxnSpLocks noChangeShapeType="1"/>
              <a:stCxn id="86" idx="0"/>
              <a:endCxn id="35" idx="0"/>
            </p:cNvCxnSpPr>
            <p:nvPr/>
          </p:nvCxnSpPr>
          <p:spPr bwMode="auto">
            <a:xfrm rot="10800000">
              <a:off x="4442619" y="2828132"/>
              <a:ext cx="275431" cy="1098550"/>
            </a:xfrm>
            <a:prstGeom prst="straightConnector1">
              <a:avLst/>
            </a:prstGeom>
            <a:noFill/>
            <a:ln w="34925">
              <a:solidFill>
                <a:srgbClr val="FB4E27"/>
              </a:solidFill>
              <a:miter lim="800000"/>
              <a:headEnd/>
              <a:tailEnd/>
            </a:ln>
          </p:spPr>
        </p:cxnSp>
        <p:cxnSp>
          <p:nvCxnSpPr>
            <p:cNvPr id="33" name="AutoShape 6"/>
            <p:cNvCxnSpPr>
              <a:cxnSpLocks noChangeShapeType="1"/>
              <a:stCxn id="35" idx="0"/>
              <a:endCxn id="84" idx="0"/>
            </p:cNvCxnSpPr>
            <p:nvPr/>
          </p:nvCxnSpPr>
          <p:spPr bwMode="auto">
            <a:xfrm flipH="1">
              <a:off x="4051300" y="2828132"/>
              <a:ext cx="391319" cy="1098550"/>
            </a:xfrm>
            <a:prstGeom prst="straightConnector1">
              <a:avLst/>
            </a:prstGeom>
            <a:noFill/>
            <a:ln w="34925">
              <a:solidFill>
                <a:srgbClr val="FB4E27"/>
              </a:solidFill>
              <a:miter lim="800000"/>
              <a:headEnd/>
              <a:tailEnd/>
            </a:ln>
          </p:spPr>
        </p:cxnSp>
        <p:cxnSp>
          <p:nvCxnSpPr>
            <p:cNvPr id="34" name="AutoShape 7"/>
            <p:cNvCxnSpPr>
              <a:cxnSpLocks noChangeShapeType="1"/>
              <a:stCxn id="35" idx="0"/>
              <a:endCxn id="74" idx="0"/>
            </p:cNvCxnSpPr>
            <p:nvPr/>
          </p:nvCxnSpPr>
          <p:spPr bwMode="auto">
            <a:xfrm rot="10800000">
              <a:off x="3869531" y="2170907"/>
              <a:ext cx="573088" cy="657225"/>
            </a:xfrm>
            <a:prstGeom prst="straightConnector1">
              <a:avLst/>
            </a:prstGeom>
            <a:noFill/>
            <a:ln w="34925">
              <a:solidFill>
                <a:srgbClr val="FB4E27"/>
              </a:solidFill>
              <a:miter lim="800000"/>
              <a:headEnd/>
              <a:tailEnd/>
            </a:ln>
          </p:spPr>
        </p:cxnSp>
        <p:sp>
          <p:nvSpPr>
            <p:cNvPr id="35" name="AutoShape 8"/>
            <p:cNvSpPr>
              <a:spLocks/>
            </p:cNvSpPr>
            <p:nvPr/>
          </p:nvSpPr>
          <p:spPr bwMode="auto">
            <a:xfrm>
              <a:off x="4285457" y="2669382"/>
              <a:ext cx="314325" cy="317500"/>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8499B0"/>
            </a:solidFill>
            <a:ln w="12700" cap="flat">
              <a:noFill/>
              <a:miter lim="800000"/>
              <a:headEnd type="none" w="med" len="med"/>
              <a:tailEnd type="none" w="med" len="med"/>
            </a:ln>
          </p:spPr>
          <p:txBody>
            <a:bodyPr lIns="0" tIns="0" rIns="0" bIns="0"/>
            <a:lstStyle/>
            <a:p>
              <a:endParaRPr lang="en-US"/>
            </a:p>
          </p:txBody>
        </p:sp>
        <p:sp>
          <p:nvSpPr>
            <p:cNvPr id="36" name="AutoShape 9"/>
            <p:cNvSpPr>
              <a:spLocks/>
            </p:cNvSpPr>
            <p:nvPr/>
          </p:nvSpPr>
          <p:spPr bwMode="auto">
            <a:xfrm>
              <a:off x="6260307" y="2488407"/>
              <a:ext cx="315119" cy="317500"/>
            </a:xfrm>
            <a:custGeom>
              <a:avLst/>
              <a:gdLst>
                <a:gd name="T0" fmla="*/ 315102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37" name="AutoShape 10"/>
            <p:cNvCxnSpPr>
              <a:cxnSpLocks noChangeShapeType="1"/>
              <a:stCxn id="40" idx="0"/>
              <a:endCxn id="79" idx="0"/>
            </p:cNvCxnSpPr>
            <p:nvPr/>
          </p:nvCxnSpPr>
          <p:spPr bwMode="auto">
            <a:xfrm rot="10800000">
              <a:off x="5747544" y="2844800"/>
              <a:ext cx="670719" cy="555625"/>
            </a:xfrm>
            <a:prstGeom prst="straightConnector1">
              <a:avLst/>
            </a:prstGeom>
            <a:noFill/>
            <a:ln w="34925">
              <a:solidFill>
                <a:srgbClr val="FB4E27"/>
              </a:solidFill>
              <a:miter lim="800000"/>
              <a:headEnd/>
              <a:tailEnd/>
            </a:ln>
          </p:spPr>
        </p:cxnSp>
        <p:sp>
          <p:nvSpPr>
            <p:cNvPr id="40" name="AutoShape 11"/>
            <p:cNvSpPr>
              <a:spLocks/>
            </p:cNvSpPr>
            <p:nvPr/>
          </p:nvSpPr>
          <p:spPr bwMode="auto">
            <a:xfrm>
              <a:off x="6260307" y="3241675"/>
              <a:ext cx="315119" cy="317500"/>
            </a:xfrm>
            <a:custGeom>
              <a:avLst/>
              <a:gdLst>
                <a:gd name="T0" fmla="*/ 315102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41" name="AutoShape 14"/>
            <p:cNvCxnSpPr>
              <a:cxnSpLocks noChangeShapeType="1"/>
              <a:stCxn id="74" idx="0"/>
              <a:endCxn id="43" idx="0"/>
            </p:cNvCxnSpPr>
            <p:nvPr/>
          </p:nvCxnSpPr>
          <p:spPr bwMode="auto">
            <a:xfrm flipH="1">
              <a:off x="3407569" y="2170907"/>
              <a:ext cx="461963" cy="656431"/>
            </a:xfrm>
            <a:prstGeom prst="straightConnector1">
              <a:avLst/>
            </a:prstGeom>
            <a:noFill/>
            <a:ln w="34925">
              <a:solidFill>
                <a:srgbClr val="FB4E27"/>
              </a:solidFill>
              <a:miter lim="800000"/>
              <a:headEnd/>
              <a:tailEnd/>
            </a:ln>
          </p:spPr>
        </p:cxnSp>
        <p:sp>
          <p:nvSpPr>
            <p:cNvPr id="43" name="AutoShape 15"/>
            <p:cNvSpPr>
              <a:spLocks/>
            </p:cNvSpPr>
            <p:nvPr/>
          </p:nvSpPr>
          <p:spPr bwMode="auto">
            <a:xfrm>
              <a:off x="3249613" y="2668588"/>
              <a:ext cx="315119" cy="317500"/>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44" name="AutoShape 16"/>
            <p:cNvCxnSpPr>
              <a:cxnSpLocks noChangeShapeType="1"/>
              <a:stCxn id="74" idx="0"/>
              <a:endCxn id="45" idx="0"/>
            </p:cNvCxnSpPr>
            <p:nvPr/>
          </p:nvCxnSpPr>
          <p:spPr bwMode="auto">
            <a:xfrm rot="10800000">
              <a:off x="3869532" y="1239838"/>
              <a:ext cx="0" cy="931069"/>
            </a:xfrm>
            <a:prstGeom prst="straightConnector1">
              <a:avLst/>
            </a:prstGeom>
            <a:noFill/>
            <a:ln w="34925">
              <a:solidFill>
                <a:srgbClr val="FB4E27"/>
              </a:solidFill>
              <a:miter lim="800000"/>
              <a:headEnd/>
              <a:tailEnd/>
            </a:ln>
          </p:spPr>
        </p:cxnSp>
        <p:sp>
          <p:nvSpPr>
            <p:cNvPr id="45" name="AutoShape 17"/>
            <p:cNvSpPr>
              <a:spLocks/>
            </p:cNvSpPr>
            <p:nvPr/>
          </p:nvSpPr>
          <p:spPr bwMode="auto">
            <a:xfrm>
              <a:off x="3712369" y="1081088"/>
              <a:ext cx="314325" cy="317500"/>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cxnSp>
          <p:nvCxnSpPr>
            <p:cNvPr id="46" name="AutoShape 18"/>
            <p:cNvCxnSpPr>
              <a:cxnSpLocks noChangeShapeType="1"/>
              <a:stCxn id="74" idx="0"/>
              <a:endCxn id="47" idx="0"/>
            </p:cNvCxnSpPr>
            <p:nvPr/>
          </p:nvCxnSpPr>
          <p:spPr bwMode="auto">
            <a:xfrm rot="10800000" flipH="1">
              <a:off x="3869532" y="1239838"/>
              <a:ext cx="706438" cy="931069"/>
            </a:xfrm>
            <a:prstGeom prst="straightConnector1">
              <a:avLst/>
            </a:prstGeom>
            <a:noFill/>
            <a:ln w="34925">
              <a:solidFill>
                <a:srgbClr val="FB4E27"/>
              </a:solidFill>
              <a:miter lim="800000"/>
              <a:headEnd/>
              <a:tailEnd/>
            </a:ln>
          </p:spPr>
        </p:cxnSp>
        <p:sp>
          <p:nvSpPr>
            <p:cNvPr id="47" name="AutoShape 19"/>
            <p:cNvSpPr>
              <a:spLocks/>
            </p:cNvSpPr>
            <p:nvPr/>
          </p:nvSpPr>
          <p:spPr bwMode="auto">
            <a:xfrm>
              <a:off x="4418013" y="1081088"/>
              <a:ext cx="315119" cy="317500"/>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70" name="AutoShape 20"/>
            <p:cNvSpPr>
              <a:spLocks/>
            </p:cNvSpPr>
            <p:nvPr/>
          </p:nvSpPr>
          <p:spPr bwMode="auto">
            <a:xfrm>
              <a:off x="5463382" y="1434307"/>
              <a:ext cx="314325" cy="317500"/>
            </a:xfrm>
            <a:custGeom>
              <a:avLst/>
              <a:gdLst>
                <a:gd name="T0" fmla="*/ 314309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a:p>
          </p:txBody>
        </p:sp>
        <p:sp>
          <p:nvSpPr>
            <p:cNvPr id="71" name="AutoShape 21"/>
            <p:cNvSpPr>
              <a:spLocks/>
            </p:cNvSpPr>
            <p:nvPr/>
          </p:nvSpPr>
          <p:spPr bwMode="auto">
            <a:xfrm>
              <a:off x="5126832" y="1721644"/>
              <a:ext cx="381000" cy="433388"/>
            </a:xfrm>
            <a:custGeom>
              <a:avLst/>
              <a:gdLst>
                <a:gd name="T0" fmla="*/ 381000 w 21600"/>
                <a:gd name="T1" fmla="*/ 433388 h 21600"/>
                <a:gd name="T2" fmla="*/ 0 60000 65536"/>
                <a:gd name="T3" fmla="*/ 0 w 21600"/>
                <a:gd name="T4" fmla="*/ 0 h 21600"/>
                <a:gd name="T5" fmla="*/ 21600 w 21600"/>
                <a:gd name="T6" fmla="*/ 21600 h 21600"/>
              </a:gdLst>
              <a:ahLst/>
              <a:cxnLst>
                <a:cxn ang="T2">
                  <a:pos x="T0" y="T1"/>
                </a:cxn>
              </a:cxnLst>
              <a:rect l="T3" t="T4" r="T5" b="T6"/>
              <a:pathLst>
                <a:path w="21600" h="21600">
                  <a:moveTo>
                    <a:pt x="0" y="21600"/>
                  </a:moveTo>
                  <a:cubicBezTo>
                    <a:pt x="7200" y="14400"/>
                    <a:pt x="14400" y="7200"/>
                    <a:pt x="21600" y="0"/>
                  </a:cubicBezTo>
                </a:path>
              </a:pathLst>
            </a:custGeom>
            <a:noFill/>
            <a:ln w="34925">
              <a:solidFill>
                <a:srgbClr val="FB4E27"/>
              </a:solidFill>
              <a:miter lim="800000"/>
              <a:headEnd/>
              <a:tailEnd/>
            </a:ln>
          </p:spPr>
          <p:txBody>
            <a:bodyPr lIns="0" tIns="0" rIns="0" bIns="0"/>
            <a:lstStyle/>
            <a:p>
              <a:endParaRPr lang="en-US"/>
            </a:p>
          </p:txBody>
        </p:sp>
        <p:sp>
          <p:nvSpPr>
            <p:cNvPr id="72" name="AutoShape 22"/>
            <p:cNvSpPr>
              <a:spLocks/>
            </p:cNvSpPr>
            <p:nvPr/>
          </p:nvSpPr>
          <p:spPr bwMode="auto">
            <a:xfrm>
              <a:off x="5620544" y="2685257"/>
              <a:ext cx="631825" cy="142875"/>
            </a:xfrm>
            <a:custGeom>
              <a:avLst/>
              <a:gdLst>
                <a:gd name="T0" fmla="*/ 631825 w 21600"/>
                <a:gd name="T1" fmla="*/ 142875 h 21600"/>
                <a:gd name="T2" fmla="*/ 0 60000 65536"/>
                <a:gd name="T3" fmla="*/ 0 w 21600"/>
                <a:gd name="T4" fmla="*/ 0 h 21600"/>
                <a:gd name="T5" fmla="*/ 21600 w 21600"/>
                <a:gd name="T6" fmla="*/ 21600 h 21600"/>
              </a:gdLst>
              <a:ahLst/>
              <a:cxnLst>
                <a:cxn ang="T2">
                  <a:pos x="T0" y="T1"/>
                </a:cxn>
              </a:cxnLst>
              <a:rect l="T3" t="T4" r="T5" b="T6"/>
              <a:pathLst>
                <a:path w="21600" h="21600">
                  <a:moveTo>
                    <a:pt x="21600" y="0"/>
                  </a:moveTo>
                  <a:cubicBezTo>
                    <a:pt x="14400" y="7200"/>
                    <a:pt x="7200" y="14400"/>
                    <a:pt x="0" y="21600"/>
                  </a:cubicBezTo>
                </a:path>
              </a:pathLst>
            </a:custGeom>
            <a:noFill/>
            <a:ln w="34925">
              <a:solidFill>
                <a:srgbClr val="FB4E27"/>
              </a:solidFill>
              <a:miter lim="800000"/>
              <a:headEnd/>
              <a:tailEnd/>
            </a:ln>
          </p:spPr>
          <p:txBody>
            <a:bodyPr lIns="0" tIns="0" rIns="0" bIns="0"/>
            <a:lstStyle/>
            <a:p>
              <a:endParaRPr lang="en-US"/>
            </a:p>
          </p:txBody>
        </p:sp>
        <p:cxnSp>
          <p:nvCxnSpPr>
            <p:cNvPr id="73" name="AutoShape 23"/>
            <p:cNvCxnSpPr>
              <a:cxnSpLocks noChangeShapeType="1"/>
              <a:stCxn id="74" idx="0"/>
              <a:endCxn id="77" idx="0"/>
            </p:cNvCxnSpPr>
            <p:nvPr/>
          </p:nvCxnSpPr>
          <p:spPr bwMode="auto">
            <a:xfrm rot="10800000" flipH="1">
              <a:off x="3869532" y="2166938"/>
              <a:ext cx="1251744" cy="3969"/>
            </a:xfrm>
            <a:prstGeom prst="straightConnector1">
              <a:avLst/>
            </a:prstGeom>
            <a:noFill/>
            <a:ln w="34925">
              <a:solidFill>
                <a:srgbClr val="FB4E27"/>
              </a:solidFill>
              <a:miter lim="800000"/>
              <a:headEnd/>
              <a:tailEnd/>
            </a:ln>
          </p:spPr>
        </p:cxnSp>
        <p:sp>
          <p:nvSpPr>
            <p:cNvPr id="74" name="AutoShape 24"/>
            <p:cNvSpPr>
              <a:spLocks/>
            </p:cNvSpPr>
            <p:nvPr/>
          </p:nvSpPr>
          <p:spPr bwMode="auto">
            <a:xfrm>
              <a:off x="3701257" y="2002632"/>
              <a:ext cx="336550" cy="336550"/>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cxnSp>
          <p:nvCxnSpPr>
            <p:cNvPr id="75" name="AutoShape 25"/>
            <p:cNvCxnSpPr>
              <a:cxnSpLocks noChangeShapeType="1"/>
              <a:stCxn id="81" idx="0"/>
              <a:endCxn id="77" idx="0"/>
            </p:cNvCxnSpPr>
            <p:nvPr/>
          </p:nvCxnSpPr>
          <p:spPr bwMode="auto">
            <a:xfrm rot="10800000">
              <a:off x="5121275" y="2166938"/>
              <a:ext cx="0" cy="1219200"/>
            </a:xfrm>
            <a:prstGeom prst="straightConnector1">
              <a:avLst/>
            </a:prstGeom>
            <a:noFill/>
            <a:ln w="34925">
              <a:solidFill>
                <a:srgbClr val="FB4E27"/>
              </a:solidFill>
              <a:miter lim="800000"/>
              <a:headEnd/>
              <a:tailEnd/>
            </a:ln>
          </p:spPr>
        </p:cxnSp>
        <p:cxnSp>
          <p:nvCxnSpPr>
            <p:cNvPr id="76" name="AutoShape 26"/>
            <p:cNvCxnSpPr>
              <a:cxnSpLocks noChangeShapeType="1"/>
              <a:stCxn id="79" idx="0"/>
              <a:endCxn id="77" idx="0"/>
            </p:cNvCxnSpPr>
            <p:nvPr/>
          </p:nvCxnSpPr>
          <p:spPr bwMode="auto">
            <a:xfrm rot="10800000">
              <a:off x="5121275" y="2166938"/>
              <a:ext cx="626269" cy="677863"/>
            </a:xfrm>
            <a:prstGeom prst="straightConnector1">
              <a:avLst/>
            </a:prstGeom>
            <a:noFill/>
            <a:ln w="34925">
              <a:solidFill>
                <a:srgbClr val="FB4E27"/>
              </a:solidFill>
              <a:miter lim="800000"/>
              <a:headEnd/>
              <a:tailEnd/>
            </a:ln>
          </p:spPr>
        </p:cxnSp>
        <p:sp>
          <p:nvSpPr>
            <p:cNvPr id="77" name="AutoShape 27"/>
            <p:cNvSpPr>
              <a:spLocks/>
            </p:cNvSpPr>
            <p:nvPr/>
          </p:nvSpPr>
          <p:spPr bwMode="auto">
            <a:xfrm>
              <a:off x="4953000" y="1998663"/>
              <a:ext cx="336550" cy="336550"/>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cxnSp>
          <p:nvCxnSpPr>
            <p:cNvPr id="78" name="AutoShape 28"/>
            <p:cNvCxnSpPr>
              <a:cxnSpLocks noChangeShapeType="1"/>
              <a:stCxn id="79" idx="0"/>
              <a:endCxn id="81" idx="0"/>
            </p:cNvCxnSpPr>
            <p:nvPr/>
          </p:nvCxnSpPr>
          <p:spPr bwMode="auto">
            <a:xfrm flipH="1">
              <a:off x="5121275" y="2844800"/>
              <a:ext cx="626269" cy="541338"/>
            </a:xfrm>
            <a:prstGeom prst="straightConnector1">
              <a:avLst/>
            </a:prstGeom>
            <a:noFill/>
            <a:ln w="50800">
              <a:solidFill>
                <a:srgbClr val="FB4E27"/>
              </a:solidFill>
              <a:miter lim="800000"/>
              <a:headEnd/>
              <a:tailEnd/>
            </a:ln>
          </p:spPr>
        </p:cxnSp>
        <p:sp>
          <p:nvSpPr>
            <p:cNvPr id="79" name="AutoShape 29"/>
            <p:cNvSpPr>
              <a:spLocks/>
            </p:cNvSpPr>
            <p:nvPr/>
          </p:nvSpPr>
          <p:spPr bwMode="auto">
            <a:xfrm>
              <a:off x="5579269" y="2676525"/>
              <a:ext cx="336550" cy="336550"/>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cxnSp>
          <p:nvCxnSpPr>
            <p:cNvPr id="80" name="AutoShape 30"/>
            <p:cNvCxnSpPr>
              <a:cxnSpLocks noChangeShapeType="1"/>
              <a:stCxn id="86" idx="0"/>
              <a:endCxn id="81" idx="0"/>
            </p:cNvCxnSpPr>
            <p:nvPr/>
          </p:nvCxnSpPr>
          <p:spPr bwMode="auto">
            <a:xfrm rot="10800000" flipH="1">
              <a:off x="4718050" y="3386138"/>
              <a:ext cx="403225" cy="540544"/>
            </a:xfrm>
            <a:prstGeom prst="straightConnector1">
              <a:avLst/>
            </a:prstGeom>
            <a:noFill/>
            <a:ln w="50800">
              <a:solidFill>
                <a:srgbClr val="FB4E27"/>
              </a:solidFill>
              <a:miter lim="800000"/>
              <a:headEnd/>
              <a:tailEnd/>
            </a:ln>
          </p:spPr>
        </p:cxnSp>
        <p:sp>
          <p:nvSpPr>
            <p:cNvPr id="81" name="AutoShape 31"/>
            <p:cNvSpPr>
              <a:spLocks/>
            </p:cNvSpPr>
            <p:nvPr/>
          </p:nvSpPr>
          <p:spPr bwMode="auto">
            <a:xfrm>
              <a:off x="4953000" y="3217863"/>
              <a:ext cx="336550" cy="336550"/>
            </a:xfrm>
            <a:prstGeom prst="pentagon">
              <a:avLst/>
            </a:prstGeom>
            <a:blipFill dpi="0" rotWithShape="0">
              <a:blip r:embed="rId4" cstate="print"/>
              <a:srcRect/>
              <a:tile tx="0" ty="0" sx="100000" sy="100000" flip="none" algn="tl"/>
            </a:blipFill>
            <a:ln w="12700">
              <a:noFill/>
              <a:miter lim="800000"/>
              <a:headEnd/>
              <a:tailEnd/>
            </a:ln>
          </p:spPr>
          <p:txBody>
            <a:bodyPr lIns="0" tIns="0" rIns="0" bIns="0"/>
            <a:lstStyle/>
            <a:p>
              <a:endParaRPr lang="en-US"/>
            </a:p>
          </p:txBody>
        </p:sp>
        <p:cxnSp>
          <p:nvCxnSpPr>
            <p:cNvPr id="82" name="AutoShape 32"/>
            <p:cNvCxnSpPr>
              <a:cxnSpLocks noChangeShapeType="1"/>
              <a:stCxn id="84" idx="0"/>
              <a:endCxn id="86" idx="0"/>
            </p:cNvCxnSpPr>
            <p:nvPr/>
          </p:nvCxnSpPr>
          <p:spPr bwMode="auto">
            <a:xfrm rot="10800000" flipH="1">
              <a:off x="4051300" y="3926681"/>
              <a:ext cx="666750" cy="0"/>
            </a:xfrm>
            <a:prstGeom prst="straightConnector1">
              <a:avLst/>
            </a:prstGeom>
            <a:noFill/>
            <a:ln w="34925">
              <a:solidFill>
                <a:srgbClr val="FB4E27"/>
              </a:solidFill>
              <a:miter lim="800000"/>
              <a:headEnd/>
              <a:tailEnd/>
            </a:ln>
          </p:spPr>
        </p:cxnSp>
        <p:cxnSp>
          <p:nvCxnSpPr>
            <p:cNvPr id="83" name="AutoShape 33"/>
            <p:cNvCxnSpPr>
              <a:cxnSpLocks noChangeShapeType="1"/>
              <a:stCxn id="84" idx="0"/>
              <a:endCxn id="87" idx="0"/>
            </p:cNvCxnSpPr>
            <p:nvPr/>
          </p:nvCxnSpPr>
          <p:spPr bwMode="auto">
            <a:xfrm>
              <a:off x="4051300" y="3926682"/>
              <a:ext cx="333375" cy="824706"/>
            </a:xfrm>
            <a:prstGeom prst="straightConnector1">
              <a:avLst/>
            </a:prstGeom>
            <a:noFill/>
            <a:ln w="34925">
              <a:solidFill>
                <a:schemeClr val="tx1">
                  <a:lumMod val="65000"/>
                  <a:lumOff val="35000"/>
                </a:schemeClr>
              </a:solidFill>
              <a:prstDash val="sysDot"/>
              <a:miter lim="800000"/>
              <a:headEnd/>
              <a:tailEnd/>
            </a:ln>
          </p:spPr>
        </p:cxnSp>
        <p:sp>
          <p:nvSpPr>
            <p:cNvPr id="84" name="Rectangle 34"/>
            <p:cNvSpPr>
              <a:spLocks/>
            </p:cNvSpPr>
            <p:nvPr/>
          </p:nvSpPr>
          <p:spPr bwMode="auto">
            <a:xfrm>
              <a:off x="3892550" y="3767931"/>
              <a:ext cx="317500" cy="317500"/>
            </a:xfrm>
            <a:prstGeom prst="rect">
              <a:avLst/>
            </a:prstGeom>
            <a:solidFill>
              <a:srgbClr val="494842"/>
            </a:solidFill>
            <a:ln w="12700">
              <a:noFill/>
              <a:miter lim="800000"/>
              <a:headEnd/>
              <a:tailEnd/>
            </a:ln>
          </p:spPr>
          <p:txBody>
            <a:bodyPr lIns="0" tIns="0" rIns="0" bIns="0"/>
            <a:lstStyle/>
            <a:p>
              <a:endParaRPr lang="en-US"/>
            </a:p>
          </p:txBody>
        </p:sp>
        <p:cxnSp>
          <p:nvCxnSpPr>
            <p:cNvPr id="85" name="AutoShape 35"/>
            <p:cNvCxnSpPr>
              <a:cxnSpLocks noChangeShapeType="1"/>
              <a:stCxn id="86" idx="0"/>
              <a:endCxn id="87" idx="0"/>
            </p:cNvCxnSpPr>
            <p:nvPr/>
          </p:nvCxnSpPr>
          <p:spPr bwMode="auto">
            <a:xfrm flipH="1">
              <a:off x="4384675" y="3926682"/>
              <a:ext cx="333375" cy="824706"/>
            </a:xfrm>
            <a:prstGeom prst="straightConnector1">
              <a:avLst/>
            </a:prstGeom>
            <a:noFill/>
            <a:ln w="34925">
              <a:solidFill>
                <a:schemeClr val="tx1">
                  <a:lumMod val="65000"/>
                  <a:lumOff val="35000"/>
                </a:schemeClr>
              </a:solidFill>
              <a:prstDash val="sysDot"/>
              <a:miter lim="800000"/>
              <a:headEnd/>
              <a:tailEnd/>
            </a:ln>
          </p:spPr>
        </p:cxnSp>
        <p:sp>
          <p:nvSpPr>
            <p:cNvPr id="86" name="Rectangle 36"/>
            <p:cNvSpPr>
              <a:spLocks/>
            </p:cNvSpPr>
            <p:nvPr/>
          </p:nvSpPr>
          <p:spPr bwMode="auto">
            <a:xfrm>
              <a:off x="4559300" y="3767931"/>
              <a:ext cx="317500" cy="317500"/>
            </a:xfrm>
            <a:prstGeom prst="rect">
              <a:avLst/>
            </a:prstGeom>
            <a:solidFill>
              <a:srgbClr val="494842"/>
            </a:solidFill>
            <a:ln w="12700">
              <a:noFill/>
              <a:miter lim="800000"/>
              <a:headEnd/>
              <a:tailEnd/>
            </a:ln>
          </p:spPr>
          <p:txBody>
            <a:bodyPr lIns="0" tIns="0" rIns="0" bIns="0"/>
            <a:lstStyle/>
            <a:p>
              <a:endParaRPr lang="en-US"/>
            </a:p>
          </p:txBody>
        </p:sp>
        <p:sp>
          <p:nvSpPr>
            <p:cNvPr id="87" name="AutoShape 37"/>
            <p:cNvSpPr>
              <a:spLocks/>
            </p:cNvSpPr>
            <p:nvPr/>
          </p:nvSpPr>
          <p:spPr bwMode="auto">
            <a:xfrm>
              <a:off x="4227513" y="4592638"/>
              <a:ext cx="315119" cy="317500"/>
            </a:xfrm>
            <a:custGeom>
              <a:avLst/>
              <a:gdLst>
                <a:gd name="T0" fmla="*/ 315103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w="12700" cap="flat">
              <a:noFill/>
              <a:miter lim="800000"/>
              <a:headEnd type="none" w="med" len="med"/>
              <a:tailEnd type="none" w="med" len="med"/>
            </a:ln>
          </p:spPr>
          <p:txBody>
            <a:bodyPr lIns="0" tIns="0" rIns="0" bIns="0"/>
            <a:lstStyle/>
            <a:p>
              <a:endParaRPr lang="en-US"/>
            </a:p>
          </p:txBody>
        </p:sp>
        <p:grpSp>
          <p:nvGrpSpPr>
            <p:cNvPr id="11" name="Group 44"/>
            <p:cNvGrpSpPr>
              <a:grpSpLocks/>
            </p:cNvGrpSpPr>
            <p:nvPr/>
          </p:nvGrpSpPr>
          <p:grpSpPr bwMode="auto">
            <a:xfrm>
              <a:off x="3194844" y="4591050"/>
              <a:ext cx="2168525" cy="1874044"/>
              <a:chOff x="0" y="0"/>
              <a:chExt cx="2732" cy="2361"/>
            </a:xfrm>
          </p:grpSpPr>
          <p:pic>
            <p:nvPicPr>
              <p:cNvPr id="89" name="Picture 38"/>
              <p:cNvPicPr>
                <a:picLocks noChangeAspect="1" noChangeArrowheads="1"/>
              </p:cNvPicPr>
              <p:nvPr/>
            </p:nvPicPr>
            <p:blipFill>
              <a:blip r:embed="rId5" cstate="print"/>
              <a:srcRect/>
              <a:stretch>
                <a:fillRect/>
              </a:stretch>
            </p:blipFill>
            <p:spPr bwMode="auto">
              <a:xfrm>
                <a:off x="0" y="1241"/>
                <a:ext cx="1704" cy="1120"/>
              </a:xfrm>
              <a:prstGeom prst="rect">
                <a:avLst/>
              </a:prstGeom>
              <a:noFill/>
              <a:ln w="12700">
                <a:noFill/>
                <a:miter lim="800000"/>
                <a:headEnd/>
                <a:tailEnd/>
              </a:ln>
            </p:spPr>
          </p:pic>
          <p:pic>
            <p:nvPicPr>
              <p:cNvPr id="90" name="Picture 39"/>
              <p:cNvPicPr>
                <a:picLocks noChangeAspect="1" noChangeArrowheads="1"/>
              </p:cNvPicPr>
              <p:nvPr/>
            </p:nvPicPr>
            <p:blipFill>
              <a:blip r:embed="rId6" cstate="print"/>
              <a:srcRect/>
              <a:stretch>
                <a:fillRect/>
              </a:stretch>
            </p:blipFill>
            <p:spPr bwMode="auto">
              <a:xfrm>
                <a:off x="2135" y="1239"/>
                <a:ext cx="600" cy="1128"/>
              </a:xfrm>
              <a:prstGeom prst="rect">
                <a:avLst/>
              </a:prstGeom>
              <a:noFill/>
              <a:ln w="12700">
                <a:noFill/>
                <a:miter lim="800000"/>
                <a:headEnd/>
                <a:tailEnd/>
              </a:ln>
            </p:spPr>
          </p:pic>
          <p:pic>
            <p:nvPicPr>
              <p:cNvPr id="91" name="Picture 40"/>
              <p:cNvPicPr>
                <a:picLocks noChangeAspect="1" noChangeArrowheads="1"/>
              </p:cNvPicPr>
              <p:nvPr/>
            </p:nvPicPr>
            <p:blipFill>
              <a:blip r:embed="rId7" cstate="print"/>
              <a:srcRect/>
              <a:stretch>
                <a:fillRect/>
              </a:stretch>
            </p:blipFill>
            <p:spPr bwMode="auto">
              <a:xfrm>
                <a:off x="911" y="0"/>
                <a:ext cx="1328" cy="984"/>
              </a:xfrm>
              <a:prstGeom prst="rect">
                <a:avLst/>
              </a:prstGeom>
              <a:noFill/>
              <a:ln w="12700">
                <a:noFill/>
                <a:miter lim="800000"/>
                <a:headEnd/>
                <a:tailEnd/>
              </a:ln>
            </p:spPr>
          </p:pic>
          <p:sp>
            <p:nvSpPr>
              <p:cNvPr id="92" name="Line 41"/>
              <p:cNvSpPr>
                <a:spLocks noChangeShapeType="1"/>
              </p:cNvSpPr>
              <p:nvPr/>
            </p:nvSpPr>
            <p:spPr bwMode="auto">
              <a:xfrm>
                <a:off x="1610" y="918"/>
                <a:ext cx="580" cy="372"/>
              </a:xfrm>
              <a:prstGeom prst="line">
                <a:avLst/>
              </a:prstGeom>
              <a:noFill/>
              <a:ln w="34925">
                <a:solidFill>
                  <a:schemeClr val="tx1">
                    <a:lumMod val="65000"/>
                    <a:lumOff val="35000"/>
                  </a:schemeClr>
                </a:solidFill>
                <a:prstDash val="sysDot"/>
                <a:miter lim="800000"/>
                <a:headEnd/>
                <a:tailEnd/>
              </a:ln>
            </p:spPr>
            <p:txBody>
              <a:bodyPr lIns="0" tIns="0" rIns="0" bIns="0"/>
              <a:lstStyle/>
              <a:p>
                <a:endParaRPr lang="en-US"/>
              </a:p>
            </p:txBody>
          </p:sp>
          <p:sp>
            <p:nvSpPr>
              <p:cNvPr id="93" name="Line 42"/>
              <p:cNvSpPr>
                <a:spLocks noChangeShapeType="1"/>
              </p:cNvSpPr>
              <p:nvPr/>
            </p:nvSpPr>
            <p:spPr bwMode="auto">
              <a:xfrm flipH="1">
                <a:off x="1089" y="906"/>
                <a:ext cx="361" cy="361"/>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sp>
            <p:nvSpPr>
              <p:cNvPr id="94" name="Line 43"/>
              <p:cNvSpPr>
                <a:spLocks noChangeShapeType="1"/>
              </p:cNvSpPr>
              <p:nvPr/>
            </p:nvSpPr>
            <p:spPr bwMode="auto">
              <a:xfrm>
                <a:off x="1682" y="2005"/>
                <a:ext cx="472" cy="0"/>
              </a:xfrm>
              <a:prstGeom prst="line">
                <a:avLst/>
              </a:prstGeom>
              <a:noFill/>
              <a:ln w="34925">
                <a:solidFill>
                  <a:schemeClr val="tx1">
                    <a:lumMod val="65000"/>
                    <a:lumOff val="35000"/>
                  </a:schemeClr>
                </a:solidFill>
                <a:miter lim="800000"/>
                <a:headEnd/>
                <a:tailEnd/>
              </a:ln>
            </p:spPr>
            <p:txBody>
              <a:bodyPr lIns="0" tIns="0" rIns="0" bIns="0"/>
              <a:lstStyle/>
              <a:p>
                <a:endParaRPr lang="en-US"/>
              </a:p>
            </p:txBody>
          </p:sp>
        </p:grpSp>
      </p:grpSp>
      <p:sp>
        <p:nvSpPr>
          <p:cNvPr id="95" name="Oval 94"/>
          <p:cNvSpPr/>
          <p:nvPr/>
        </p:nvSpPr>
        <p:spPr>
          <a:xfrm>
            <a:off x="491243" y="3102079"/>
            <a:ext cx="1519320" cy="65842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descr="Thread-icon.jpg"/>
          <p:cNvPicPr>
            <a:picLocks noChangeAspect="1"/>
          </p:cNvPicPr>
          <p:nvPr/>
        </p:nvPicPr>
        <p:blipFill>
          <a:blip r:embed="rId8" cstate="print"/>
          <a:stretch>
            <a:fillRect/>
          </a:stretch>
        </p:blipFill>
        <p:spPr>
          <a:xfrm>
            <a:off x="8001000" y="206182"/>
            <a:ext cx="876300" cy="876300"/>
          </a:xfrm>
          <a:prstGeom prst="rect">
            <a:avLst/>
          </a:prstGeom>
        </p:spPr>
      </p:pic>
      <p:cxnSp>
        <p:nvCxnSpPr>
          <p:cNvPr id="96" name="Straight Connector 95"/>
          <p:cNvCxnSpPr>
            <a:endCxn id="95" idx="6"/>
          </p:cNvCxnSpPr>
          <p:nvPr/>
        </p:nvCxnSpPr>
        <p:spPr>
          <a:xfrm flipH="1">
            <a:off x="2010563" y="3025422"/>
            <a:ext cx="1534148" cy="405871"/>
          </a:xfrm>
          <a:prstGeom prst="line">
            <a:avLst/>
          </a:prstGeom>
          <a:noFill/>
          <a:ln w="19050" cmpd="sng">
            <a:solidFill>
              <a:schemeClr val="bg1">
                <a:lumMod val="85000"/>
              </a:schemeClr>
            </a:solidFill>
            <a:prstDash val="dash"/>
            <a:tailEnd type="oval"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9164704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lus 14"/>
          <p:cNvSpPr/>
          <p:nvPr/>
        </p:nvSpPr>
        <p:spPr>
          <a:xfrm>
            <a:off x="2839655" y="3077956"/>
            <a:ext cx="454843" cy="417944"/>
          </a:xfrm>
          <a:prstGeom prst="mathPlus">
            <a:avLst/>
          </a:prstGeom>
          <a:gradFill>
            <a:gsLst>
              <a:gs pos="100000">
                <a:srgbClr val="EA4300"/>
              </a:gs>
              <a:gs pos="9000">
                <a:srgbClr val="FC9300"/>
              </a:gs>
              <a:gs pos="0">
                <a:srgbClr val="FFC000"/>
              </a:gs>
              <a:gs pos="49000">
                <a:schemeClr val="accent2">
                  <a:shade val="100000"/>
                  <a:satMod val="115000"/>
                </a:schemeClr>
              </a:gs>
            </a:gsLst>
            <a:lin ang="18900000" scaled="1"/>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qual 5"/>
          <p:cNvSpPr/>
          <p:nvPr/>
        </p:nvSpPr>
        <p:spPr>
          <a:xfrm>
            <a:off x="3841544" y="5054271"/>
            <a:ext cx="471450" cy="297545"/>
          </a:xfrm>
          <a:prstGeom prst="mathEqual">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4568178" y="4754628"/>
            <a:ext cx="1754372" cy="896831"/>
          </a:xfrm>
          <a:prstGeom prst="rect">
            <a:avLst/>
          </a:prstGeom>
          <a:noFill/>
        </p:spPr>
        <p:txBody>
          <a:bodyPr wrap="none" lIns="68580" tIns="34290" rIns="68580" rtlCol="0" anchor="t">
            <a:noAutofit/>
          </a:bodyPr>
          <a:lstStyle/>
          <a:p>
            <a:r>
              <a:rPr lang="en-US" b="1" dirty="0" smtClean="0">
                <a:solidFill>
                  <a:schemeClr val="tx1">
                    <a:lumMod val="50000"/>
                    <a:lumOff val="50000"/>
                  </a:schemeClr>
                </a:solidFill>
                <a:latin typeface="Gotham Medium"/>
              </a:rPr>
              <a:t>Linux Border</a:t>
            </a:r>
            <a:endParaRPr lang="en-US" b="1" dirty="0">
              <a:solidFill>
                <a:schemeClr val="tx1">
                  <a:lumMod val="50000"/>
                  <a:lumOff val="50000"/>
                </a:schemeClr>
              </a:solidFill>
              <a:latin typeface="Gotham Medium"/>
            </a:endParaRPr>
          </a:p>
          <a:p>
            <a:r>
              <a:rPr lang="en-US" b="1" dirty="0">
                <a:solidFill>
                  <a:schemeClr val="tx1">
                    <a:lumMod val="50000"/>
                    <a:lumOff val="50000"/>
                  </a:schemeClr>
                </a:solidFill>
                <a:latin typeface="Gotham Medium"/>
              </a:rPr>
              <a:t>Router </a:t>
            </a:r>
          </a:p>
          <a:p>
            <a:r>
              <a:rPr lang="en-US" b="1" dirty="0">
                <a:solidFill>
                  <a:schemeClr val="tx1">
                    <a:lumMod val="50000"/>
                    <a:lumOff val="50000"/>
                  </a:schemeClr>
                </a:solidFill>
                <a:latin typeface="Gotham Medium"/>
              </a:rPr>
              <a:t>(ETH, Wi-Fi)</a:t>
            </a:r>
          </a:p>
        </p:txBody>
      </p:sp>
      <p:sp>
        <p:nvSpPr>
          <p:cNvPr id="18" name="Rectangle 44"/>
          <p:cNvSpPr>
            <a:spLocks/>
          </p:cNvSpPr>
          <p:nvPr/>
        </p:nvSpPr>
        <p:spPr bwMode="auto">
          <a:xfrm>
            <a:off x="3067076" y="2226902"/>
            <a:ext cx="2511772" cy="236337"/>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ctr">
              <a:defRPr/>
            </a:pP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FRDM-KW24D512</a:t>
            </a:r>
            <a:endParaRPr lang="en-US" sz="1500" b="1" dirty="0">
              <a:solidFill>
                <a:schemeClr val="tx1">
                  <a:lumMod val="65000"/>
                  <a:lumOff val="35000"/>
                </a:schemeClr>
              </a:solidFill>
              <a:latin typeface="Helvetica" pitchFamily="34" charset="0"/>
              <a:ea typeface="Gotham Bold" charset="0"/>
              <a:cs typeface="Gotham Bold" charset="0"/>
              <a:sym typeface="Gotham Bold" charset="0"/>
            </a:endParaRPr>
          </a:p>
        </p:txBody>
      </p:sp>
      <p:pic>
        <p:nvPicPr>
          <p:cNvPr id="13" name="Picture 1"/>
          <p:cNvPicPr>
            <a:picLocks noChangeAspect="1" noChangeArrowheads="1"/>
          </p:cNvPicPr>
          <p:nvPr/>
        </p:nvPicPr>
        <p:blipFill>
          <a:blip r:embed="rId2" cstate="print"/>
          <a:srcRect/>
          <a:stretch>
            <a:fillRect/>
          </a:stretch>
        </p:blipFill>
        <p:spPr bwMode="auto">
          <a:xfrm>
            <a:off x="331335" y="415738"/>
            <a:ext cx="1866900" cy="345281"/>
          </a:xfrm>
          <a:prstGeom prst="rect">
            <a:avLst/>
          </a:prstGeom>
          <a:noFill/>
          <a:ln w="12700">
            <a:noFill/>
            <a:miter lim="800000"/>
            <a:headEnd/>
            <a:tailEnd/>
          </a:ln>
        </p:spPr>
      </p:pic>
      <p:sp>
        <p:nvSpPr>
          <p:cNvPr id="14" name="Rectangle 2"/>
          <p:cNvSpPr>
            <a:spLocks/>
          </p:cNvSpPr>
          <p:nvPr/>
        </p:nvSpPr>
        <p:spPr bwMode="auto">
          <a:xfrm>
            <a:off x="2364924" y="517148"/>
            <a:ext cx="5540211" cy="26941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defRPr/>
            </a:pPr>
            <a:r>
              <a:rPr lang="en-US" sz="2400" b="1" dirty="0" smtClean="0">
                <a:solidFill>
                  <a:schemeClr val="tx2">
                    <a:lumMod val="75000"/>
                  </a:schemeClr>
                </a:solidFill>
                <a:latin typeface="Arial" pitchFamily="34" charset="0"/>
                <a:cs typeface="Arial" pitchFamily="34" charset="0"/>
              </a:rPr>
              <a:t>Linux Border Router Development Kit </a:t>
            </a:r>
            <a:r>
              <a:rPr lang="en-US" b="1" dirty="0" smtClean="0">
                <a:solidFill>
                  <a:schemeClr val="tx2">
                    <a:lumMod val="75000"/>
                  </a:schemeClr>
                </a:solidFill>
                <a:latin typeface="Arial" pitchFamily="34" charset="0"/>
                <a:cs typeface="Arial" pitchFamily="34" charset="0"/>
              </a:rPr>
              <a:t>2 months from start to prototype running Thread</a:t>
            </a:r>
            <a:endParaRPr lang="en-US" b="1" dirty="0">
              <a:solidFill>
                <a:schemeClr val="tx2">
                  <a:lumMod val="75000"/>
                </a:schemeClr>
              </a:solidFill>
              <a:latin typeface="Arial" pitchFamily="34" charset="0"/>
              <a:cs typeface="Arial" pitchFamily="34" charset="0"/>
              <a:sym typeface="Gotham Bold" charset="0"/>
            </a:endParaRPr>
          </a:p>
        </p:txBody>
      </p:sp>
      <p:pic>
        <p:nvPicPr>
          <p:cNvPr id="17" name="Picture 16" descr="Thread-icon.jpg"/>
          <p:cNvPicPr>
            <a:picLocks noChangeAspect="1"/>
          </p:cNvPicPr>
          <p:nvPr/>
        </p:nvPicPr>
        <p:blipFill>
          <a:blip r:embed="rId3" cstate="print"/>
          <a:stretch>
            <a:fillRect/>
          </a:stretch>
        </p:blipFill>
        <p:spPr>
          <a:xfrm>
            <a:off x="8001000" y="206182"/>
            <a:ext cx="876300" cy="876300"/>
          </a:xfrm>
          <a:prstGeom prst="rect">
            <a:avLst/>
          </a:prstGeom>
        </p:spPr>
      </p:pic>
      <p:pic>
        <p:nvPicPr>
          <p:cNvPr id="12" name="Picture 2" descr="http://cache.freescale.com/files/graphic/block_diagram/products/processors/MCIMX6UL-EVK-B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21" y="2491307"/>
            <a:ext cx="2637702" cy="158262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44"/>
          <p:cNvSpPr>
            <a:spLocks/>
          </p:cNvSpPr>
          <p:nvPr/>
        </p:nvSpPr>
        <p:spPr bwMode="auto">
          <a:xfrm>
            <a:off x="0" y="2226902"/>
            <a:ext cx="2761341" cy="246008"/>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ctr">
              <a:defRPr/>
            </a:pP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i.MX6UL </a:t>
            </a:r>
            <a:r>
              <a:rPr lang="en-US" sz="1500" b="1" dirty="0" err="1" smtClean="0">
                <a:solidFill>
                  <a:schemeClr val="tx1">
                    <a:lumMod val="65000"/>
                    <a:lumOff val="35000"/>
                  </a:schemeClr>
                </a:solidFill>
                <a:latin typeface="Helvetica" pitchFamily="34" charset="0"/>
                <a:ea typeface="Gotham Bold" charset="0"/>
                <a:cs typeface="Gotham Bold" charset="0"/>
                <a:sym typeface="Gotham Bold" charset="0"/>
              </a:rPr>
              <a:t>Eval</a:t>
            </a: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 Board</a:t>
            </a:r>
            <a:endParaRPr lang="en-US" sz="1500" b="1" dirty="0">
              <a:solidFill>
                <a:schemeClr val="tx1">
                  <a:lumMod val="65000"/>
                  <a:lumOff val="35000"/>
                </a:schemeClr>
              </a:solidFill>
              <a:latin typeface="Helvetica" pitchFamily="34" charset="0"/>
              <a:ea typeface="Gotham Bold" charset="0"/>
              <a:cs typeface="Gotham Bold" charset="0"/>
              <a:sym typeface="Gotham Bold" charset="0"/>
            </a:endParaRPr>
          </a:p>
        </p:txBody>
      </p:sp>
      <p:pic>
        <p:nvPicPr>
          <p:cNvPr id="2" name="Picture 1"/>
          <p:cNvPicPr>
            <a:picLocks noChangeAspect="1"/>
          </p:cNvPicPr>
          <p:nvPr/>
        </p:nvPicPr>
        <p:blipFill rotWithShape="1">
          <a:blip r:embed="rId5"/>
          <a:srcRect l="2090" t="10227" r="2644" b="5455"/>
          <a:stretch/>
        </p:blipFill>
        <p:spPr>
          <a:xfrm>
            <a:off x="3485720" y="2849800"/>
            <a:ext cx="1642090" cy="1065062"/>
          </a:xfrm>
          <a:prstGeom prst="rect">
            <a:avLst/>
          </a:prstGeom>
          <a:scene3d>
            <a:camera prst="orthographicFront">
              <a:rot lat="0" lon="0" rev="16200000"/>
            </a:camera>
            <a:lightRig rig="threePt" dir="t"/>
          </a:scene3d>
        </p:spPr>
      </p:pic>
      <p:pic>
        <p:nvPicPr>
          <p:cNvPr id="16" name="Picture 15" descr="C:\Users\Scott Kerr\Documents\Freescale\Freescale i.MX6 Reference Platforms\Freescale_SD_BCM_Adapter\Final\Photos\20150408_135634_resized.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1205" b="5378"/>
          <a:stretch/>
        </p:blipFill>
        <p:spPr bwMode="auto">
          <a:xfrm>
            <a:off x="6436898" y="2647546"/>
            <a:ext cx="1564102" cy="1469569"/>
          </a:xfrm>
          <a:prstGeom prst="rect">
            <a:avLst/>
          </a:prstGeom>
          <a:noFill/>
          <a:extLst>
            <a:ext uri="{909E8E84-426E-40DD-AFC4-6F175D3DCCD1}">
              <a14:hiddenFill xmlns:a14="http://schemas.microsoft.com/office/drawing/2010/main">
                <a:solidFill>
                  <a:srgbClr val="FFFFFF"/>
                </a:solidFill>
              </a14:hiddenFill>
            </a:ext>
          </a:extLst>
        </p:spPr>
      </p:pic>
      <p:sp>
        <p:nvSpPr>
          <p:cNvPr id="19" name="Plus 18"/>
          <p:cNvSpPr/>
          <p:nvPr/>
        </p:nvSpPr>
        <p:spPr>
          <a:xfrm>
            <a:off x="5445364" y="3077956"/>
            <a:ext cx="454843" cy="417944"/>
          </a:xfrm>
          <a:prstGeom prst="mathPlus">
            <a:avLst/>
          </a:prstGeom>
          <a:gradFill>
            <a:gsLst>
              <a:gs pos="100000">
                <a:srgbClr val="EA4300"/>
              </a:gs>
              <a:gs pos="9000">
                <a:srgbClr val="FC9300"/>
              </a:gs>
              <a:gs pos="0">
                <a:srgbClr val="FFC000"/>
              </a:gs>
              <a:gs pos="49000">
                <a:schemeClr val="accent2">
                  <a:shade val="100000"/>
                  <a:satMod val="115000"/>
                </a:schemeClr>
              </a:gs>
            </a:gsLst>
            <a:lin ang="18900000" scaled="1"/>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44"/>
          <p:cNvSpPr>
            <a:spLocks/>
          </p:cNvSpPr>
          <p:nvPr/>
        </p:nvSpPr>
        <p:spPr bwMode="auto">
          <a:xfrm>
            <a:off x="5927378" y="2223041"/>
            <a:ext cx="2511772" cy="236337"/>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lgn="ctr">
              <a:defRPr/>
            </a:pPr>
            <a:r>
              <a:rPr lang="en-US" sz="1500" b="1" dirty="0" smtClean="0">
                <a:solidFill>
                  <a:schemeClr val="tx1">
                    <a:lumMod val="65000"/>
                    <a:lumOff val="35000"/>
                  </a:schemeClr>
                </a:solidFill>
                <a:latin typeface="Helvetica" pitchFamily="34" charset="0"/>
                <a:ea typeface="Gotham Bold" charset="0"/>
                <a:cs typeface="Gotham Bold" charset="0"/>
                <a:sym typeface="Gotham Bold" charset="0"/>
              </a:rPr>
              <a:t>Murata i.MX Dev Board </a:t>
            </a:r>
            <a:endParaRPr lang="en-US" sz="1500" b="1" dirty="0">
              <a:solidFill>
                <a:schemeClr val="tx1">
                  <a:lumMod val="65000"/>
                  <a:lumOff val="35000"/>
                </a:schemeClr>
              </a:solidFill>
              <a:latin typeface="Helvetica" pitchFamily="34" charset="0"/>
              <a:ea typeface="Gotham Bold" charset="0"/>
              <a:cs typeface="Gotham Bold" charset="0"/>
              <a:sym typeface="Gotham Bold" charset="0"/>
            </a:endParaRPr>
          </a:p>
        </p:txBody>
      </p:sp>
    </p:spTree>
    <p:extLst>
      <p:ext uri="{BB962C8B-B14F-4D97-AF65-F5344CB8AC3E}">
        <p14:creationId xmlns:p14="http://schemas.microsoft.com/office/powerpoint/2010/main" val="246347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NXP Thread Software</a:t>
            </a:r>
            <a:endParaRPr lang="en-US" dirty="0"/>
          </a:p>
        </p:txBody>
      </p:sp>
    </p:spTree>
    <p:extLst>
      <p:ext uri="{BB962C8B-B14F-4D97-AF65-F5344CB8AC3E}">
        <p14:creationId xmlns:p14="http://schemas.microsoft.com/office/powerpoint/2010/main" val="10148834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64900"/>
                </a:solidFill>
              </a:rPr>
              <a:t>Links of interest</a:t>
            </a:r>
            <a:endParaRPr lang="en-US" dirty="0">
              <a:solidFill>
                <a:srgbClr val="F64900"/>
              </a:solidFill>
            </a:endParaRPr>
          </a:p>
        </p:txBody>
      </p:sp>
      <p:sp>
        <p:nvSpPr>
          <p:cNvPr id="5" name="Text Placeholder 4"/>
          <p:cNvSpPr>
            <a:spLocks noGrp="1"/>
          </p:cNvSpPr>
          <p:nvPr>
            <p:ph type="body" sz="quarter" idx="10"/>
          </p:nvPr>
        </p:nvSpPr>
        <p:spPr>
          <a:xfrm>
            <a:off x="224643" y="1019917"/>
            <a:ext cx="8747266" cy="5122699"/>
          </a:xfrm>
        </p:spPr>
        <p:txBody>
          <a:bodyPr>
            <a:normAutofit/>
          </a:bodyPr>
          <a:lstStyle/>
          <a:p>
            <a:r>
              <a:rPr lang="en-US" dirty="0" smtClean="0"/>
              <a:t>Kinetis Thread: </a:t>
            </a:r>
            <a:r>
              <a:rPr lang="en-US" dirty="0" smtClean="0">
                <a:hlinkClick r:id="rId2"/>
              </a:rPr>
              <a:t>www.nxp.com/Thread</a:t>
            </a:r>
            <a:r>
              <a:rPr lang="en-US" dirty="0" smtClean="0"/>
              <a:t> </a:t>
            </a:r>
          </a:p>
          <a:p>
            <a:r>
              <a:rPr lang="en-US" dirty="0" smtClean="0"/>
              <a:t>Thread Group: </a:t>
            </a:r>
            <a:r>
              <a:rPr lang="en-US" dirty="0">
                <a:hlinkClick r:id="rId3"/>
              </a:rPr>
              <a:t>www.threadgroup.org</a:t>
            </a:r>
            <a:r>
              <a:rPr lang="en-US" dirty="0"/>
              <a:t> </a:t>
            </a:r>
          </a:p>
          <a:p>
            <a:endParaRPr lang="en-US" dirty="0" smtClean="0"/>
          </a:p>
          <a:p>
            <a:r>
              <a:rPr lang="en-US" dirty="0" smtClean="0"/>
              <a:t>KW2x: </a:t>
            </a:r>
            <a:r>
              <a:rPr lang="en-US" dirty="0" smtClean="0">
                <a:hlinkClick r:id="rId4"/>
              </a:rPr>
              <a:t>www.nxp.com/KW2x</a:t>
            </a:r>
            <a:r>
              <a:rPr lang="en-US" dirty="0" smtClean="0"/>
              <a:t> </a:t>
            </a:r>
          </a:p>
          <a:p>
            <a:r>
              <a:rPr lang="en-US" dirty="0" smtClean="0"/>
              <a:t>TWR-KW2x: </a:t>
            </a:r>
            <a:r>
              <a:rPr lang="en-US" dirty="0" smtClean="0">
                <a:hlinkClick r:id="rId5"/>
              </a:rPr>
              <a:t>www.nxp.com/TWR-KWx</a:t>
            </a:r>
            <a:r>
              <a:rPr lang="en-US" dirty="0" smtClean="0"/>
              <a:t>  </a:t>
            </a:r>
          </a:p>
          <a:p>
            <a:r>
              <a:rPr lang="en-US" dirty="0" smtClean="0"/>
              <a:t>USB-KW24D512: </a:t>
            </a:r>
            <a:r>
              <a:rPr lang="en-US" dirty="0" smtClean="0">
                <a:hlinkClick r:id="rId6"/>
              </a:rPr>
              <a:t>www.nxp.com/USB-KW24D512</a:t>
            </a:r>
            <a:r>
              <a:rPr lang="en-US" dirty="0" smtClean="0"/>
              <a:t> </a:t>
            </a:r>
          </a:p>
          <a:p>
            <a:endParaRPr lang="en-US" dirty="0" smtClean="0"/>
          </a:p>
          <a:p>
            <a:r>
              <a:rPr lang="en-US" dirty="0" smtClean="0"/>
              <a:t>FRDM-K64F: </a:t>
            </a:r>
            <a:r>
              <a:rPr lang="en-US" dirty="0" smtClean="0">
                <a:hlinkClick r:id="rId7"/>
              </a:rPr>
              <a:t>www.nxp.com/FRDM-K64F</a:t>
            </a:r>
            <a:r>
              <a:rPr lang="en-US" dirty="0" smtClean="0"/>
              <a:t> </a:t>
            </a:r>
          </a:p>
          <a:p>
            <a:r>
              <a:rPr lang="en-US" dirty="0" smtClean="0"/>
              <a:t>FRDM-KL46Z: </a:t>
            </a:r>
            <a:r>
              <a:rPr lang="en-US" dirty="0" smtClean="0">
                <a:hlinkClick r:id="rId8"/>
              </a:rPr>
              <a:t>www.nxp.com/FRDM-KL46Z</a:t>
            </a:r>
            <a:r>
              <a:rPr lang="en-US" dirty="0" smtClean="0"/>
              <a:t> </a:t>
            </a:r>
          </a:p>
          <a:p>
            <a:r>
              <a:rPr lang="en-US" dirty="0" smtClean="0"/>
              <a:t>FRDM-CR20A: </a:t>
            </a:r>
            <a:r>
              <a:rPr lang="en-US" dirty="0" smtClean="0">
                <a:hlinkClick r:id="rId9"/>
              </a:rPr>
              <a:t>www.nxp.com/FRDM-CR20A</a:t>
            </a:r>
            <a:r>
              <a:rPr lang="en-US" dirty="0" smtClean="0"/>
              <a:t> </a:t>
            </a:r>
          </a:p>
          <a:p>
            <a:endParaRPr lang="en-US" dirty="0" smtClean="0"/>
          </a:p>
          <a:p>
            <a:r>
              <a:rPr lang="en-US" dirty="0" err="1" smtClean="0"/>
              <a:t>KinetisThread</a:t>
            </a:r>
            <a:r>
              <a:rPr lang="en-US" dirty="0" smtClean="0"/>
              <a:t> Extranet (download): </a:t>
            </a:r>
            <a:r>
              <a:rPr lang="en-US" sz="1800" dirty="0" smtClean="0">
                <a:hlinkClick r:id="rId10"/>
              </a:rPr>
              <a:t>www.nxp.com/go/ThreadBeta</a:t>
            </a:r>
            <a:endParaRPr lang="en-US" dirty="0" smtClean="0"/>
          </a:p>
        </p:txBody>
      </p:sp>
    </p:spTree>
    <p:extLst>
      <p:ext uri="{BB962C8B-B14F-4D97-AF65-F5344CB8AC3E}">
        <p14:creationId xmlns:p14="http://schemas.microsoft.com/office/powerpoint/2010/main" val="84577869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Arial" pitchFamily="34" charset="0"/>
                <a:cs typeface="Arial" pitchFamily="34" charset="0"/>
              </a:rPr>
              <a:t>Links of Interest</a:t>
            </a:r>
            <a:endParaRPr lang="en-US" dirty="0">
              <a:latin typeface="Arial" pitchFamily="34" charset="0"/>
              <a:cs typeface="Arial" pitchFamily="34" charset="0"/>
            </a:endParaRPr>
          </a:p>
        </p:txBody>
      </p:sp>
      <p:sp>
        <p:nvSpPr>
          <p:cNvPr id="5" name="Text Placeholder 4"/>
          <p:cNvSpPr>
            <a:spLocks noGrp="1"/>
          </p:cNvSpPr>
          <p:nvPr>
            <p:ph type="body" sz="quarter" idx="10"/>
          </p:nvPr>
        </p:nvSpPr>
        <p:spPr>
          <a:xfrm>
            <a:off x="224643" y="1074191"/>
            <a:ext cx="8747266" cy="5346929"/>
          </a:xfrm>
        </p:spPr>
        <p:txBody>
          <a:bodyPr>
            <a:normAutofit/>
          </a:bodyPr>
          <a:lstStyle/>
          <a:p>
            <a:r>
              <a:rPr lang="en-US" dirty="0" smtClean="0"/>
              <a:t>NXP Wireless Connectivity Community:</a:t>
            </a:r>
            <a:r>
              <a:rPr lang="en-US" dirty="0" smtClean="0">
                <a:hlinkClick r:id="rId2"/>
              </a:rPr>
              <a:t> </a:t>
            </a:r>
            <a:r>
              <a:rPr lang="en-US" sz="1800" dirty="0" smtClean="0">
                <a:hlinkClick r:id="rId2"/>
              </a:rPr>
              <a:t>https://community.freescale.com/community/wireless-connectivity</a:t>
            </a:r>
            <a:endParaRPr lang="en-US" sz="1800" dirty="0">
              <a:hlinkClick r:id="rId2"/>
            </a:endParaRPr>
          </a:p>
          <a:p>
            <a:endParaRPr lang="en-US" sz="1800" dirty="0" smtClean="0"/>
          </a:p>
          <a:p>
            <a:r>
              <a:rPr lang="en-US" dirty="0" smtClean="0"/>
              <a:t>NXP Thread Community: </a:t>
            </a:r>
          </a:p>
          <a:p>
            <a:r>
              <a:rPr lang="en-US" sz="1600" dirty="0" smtClean="0">
                <a:hlinkClick r:id="rId3"/>
              </a:rPr>
              <a:t>https://community.freescale.com/community/wireless-connectivity/content?filterID=contentstatus%5Bpublished%5D%7Ecategory%5Bthread%5D</a:t>
            </a:r>
            <a:endParaRPr lang="en-US" sz="1600" dirty="0" smtClean="0"/>
          </a:p>
          <a:p>
            <a:endParaRPr lang="en-US" dirty="0" smtClean="0"/>
          </a:p>
          <a:p>
            <a:r>
              <a:rPr lang="en-US" dirty="0" smtClean="0"/>
              <a:t>Videos:</a:t>
            </a:r>
          </a:p>
          <a:p>
            <a:r>
              <a:rPr lang="en-US" sz="1400" dirty="0" smtClean="0">
                <a:hlinkClick r:id="rId4"/>
              </a:rPr>
              <a:t>http://www.nxp.com/video/thread-smart-home-connectivity-demonstrations:FTF-THREAD-DEMO</a:t>
            </a:r>
            <a:endParaRPr lang="en-US" sz="1400" dirty="0" smtClean="0"/>
          </a:p>
          <a:p>
            <a:r>
              <a:rPr lang="en-US" sz="1400" dirty="0" smtClean="0">
                <a:hlinkClick r:id="rId5"/>
              </a:rPr>
              <a:t>http://www.nxp.com/video/freescale-thread-demo-with-alljoyn-application-framework:THREAD-DEMO</a:t>
            </a:r>
            <a:endParaRPr lang="en-US" sz="1800" dirty="0" smtClean="0"/>
          </a:p>
          <a:p>
            <a:endParaRPr lang="en-US" sz="1800" dirty="0" smtClean="0"/>
          </a:p>
        </p:txBody>
      </p:sp>
    </p:spTree>
    <p:extLst>
      <p:ext uri="{BB962C8B-B14F-4D97-AF65-F5344CB8AC3E}">
        <p14:creationId xmlns:p14="http://schemas.microsoft.com/office/powerpoint/2010/main" val="180186884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Arial" pitchFamily="34" charset="0"/>
                <a:cs typeface="Arial" pitchFamily="34" charset="0"/>
              </a:rPr>
              <a:t>IDE</a:t>
            </a:r>
            <a:endParaRPr lang="en-US" dirty="0">
              <a:latin typeface="Arial" pitchFamily="34" charset="0"/>
              <a:cs typeface="Arial" pitchFamily="34" charset="0"/>
            </a:endParaRPr>
          </a:p>
        </p:txBody>
      </p:sp>
      <p:sp>
        <p:nvSpPr>
          <p:cNvPr id="5" name="Text Placeholder 4"/>
          <p:cNvSpPr>
            <a:spLocks noGrp="1"/>
          </p:cNvSpPr>
          <p:nvPr>
            <p:ph type="body" sz="quarter" idx="10"/>
          </p:nvPr>
        </p:nvSpPr>
        <p:spPr>
          <a:xfrm>
            <a:off x="224643" y="1074191"/>
            <a:ext cx="8747266" cy="5204689"/>
          </a:xfrm>
        </p:spPr>
        <p:txBody>
          <a:bodyPr>
            <a:normAutofit/>
          </a:bodyPr>
          <a:lstStyle/>
          <a:p>
            <a:r>
              <a:rPr lang="en-US" dirty="0" smtClean="0"/>
              <a:t>Currently supporting only IAR </a:t>
            </a:r>
            <a:r>
              <a:rPr lang="en-US" dirty="0"/>
              <a:t>Embedded Workbench for </a:t>
            </a:r>
            <a:r>
              <a:rPr lang="en-US" dirty="0" smtClean="0"/>
              <a:t>ARM. Version </a:t>
            </a:r>
            <a:r>
              <a:rPr lang="en-US" dirty="0"/>
              <a:t>7.30.4 or later is required to deploy the sample applications</a:t>
            </a:r>
            <a:r>
              <a:rPr lang="en-US" dirty="0" smtClean="0"/>
              <a: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Planning to add Kinetis Design Studio in 1H2016</a:t>
            </a:r>
            <a:endParaRPr lang="en-US" dirty="0"/>
          </a:p>
        </p:txBody>
      </p:sp>
      <p:pic>
        <p:nvPicPr>
          <p:cNvPr id="2" name="Picture 1"/>
          <p:cNvPicPr>
            <a:picLocks noChangeAspect="1"/>
          </p:cNvPicPr>
          <p:nvPr/>
        </p:nvPicPr>
        <p:blipFill>
          <a:blip r:embed="rId2" cstate="print"/>
          <a:stretch>
            <a:fillRect/>
          </a:stretch>
        </p:blipFill>
        <p:spPr>
          <a:xfrm>
            <a:off x="2810536" y="2556121"/>
            <a:ext cx="3214170" cy="1922095"/>
          </a:xfrm>
          <a:prstGeom prst="rect">
            <a:avLst/>
          </a:prstGeom>
        </p:spPr>
      </p:pic>
    </p:spTree>
    <p:extLst>
      <p:ext uri="{BB962C8B-B14F-4D97-AF65-F5344CB8AC3E}">
        <p14:creationId xmlns:p14="http://schemas.microsoft.com/office/powerpoint/2010/main" val="300869262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24642" y="1074189"/>
            <a:ext cx="6460893" cy="4667249"/>
          </a:xfrm>
        </p:spPr>
        <p:txBody>
          <a:bodyPr>
            <a:normAutofit fontScale="77500" lnSpcReduction="20000"/>
          </a:bodyPr>
          <a:lstStyle/>
          <a:p>
            <a:pPr>
              <a:lnSpc>
                <a:spcPct val="150000"/>
              </a:lnSpc>
            </a:pPr>
            <a:r>
              <a:rPr lang="en-US" dirty="0" smtClean="0">
                <a:solidFill>
                  <a:schemeClr val="tx1">
                    <a:lumMod val="65000"/>
                    <a:lumOff val="35000"/>
                  </a:schemeClr>
                </a:solidFill>
              </a:rPr>
              <a:t>The entire THREAD Network as well as THREAD applications are </a:t>
            </a:r>
            <a:r>
              <a:rPr lang="en-US" dirty="0" smtClean="0">
                <a:solidFill>
                  <a:srgbClr val="F3540D"/>
                </a:solidFill>
              </a:rPr>
              <a:t>RTOS agnostic </a:t>
            </a:r>
            <a:r>
              <a:rPr lang="en-US" dirty="0" smtClean="0">
                <a:solidFill>
                  <a:schemeClr val="tx1">
                    <a:lumMod val="65000"/>
                    <a:lumOff val="35000"/>
                  </a:schemeClr>
                </a:solidFill>
              </a:rPr>
              <a:t>- can run over any supported RTOS without being aware about RTOS implementation details or even public API.</a:t>
            </a:r>
          </a:p>
          <a:p>
            <a:pPr>
              <a:lnSpc>
                <a:spcPct val="150000"/>
              </a:lnSpc>
            </a:pPr>
            <a:endParaRPr lang="en-US" dirty="0" smtClean="0">
              <a:solidFill>
                <a:srgbClr val="F3540D"/>
              </a:solidFill>
            </a:endParaRPr>
          </a:p>
          <a:p>
            <a:pPr>
              <a:lnSpc>
                <a:spcPct val="150000"/>
              </a:lnSpc>
            </a:pPr>
            <a:r>
              <a:rPr lang="en-US" dirty="0" smtClean="0">
                <a:solidFill>
                  <a:schemeClr val="tx1">
                    <a:lumMod val="65000"/>
                    <a:lumOff val="35000"/>
                  </a:schemeClr>
                </a:solidFill>
              </a:rPr>
              <a:t>The abstraction is done via the </a:t>
            </a:r>
            <a:r>
              <a:rPr lang="en-US" dirty="0" smtClean="0">
                <a:solidFill>
                  <a:srgbClr val="F3540D"/>
                </a:solidFill>
              </a:rPr>
              <a:t>OS Abstraction Layer (OSA)</a:t>
            </a:r>
            <a:r>
              <a:rPr lang="en-US" dirty="0" smtClean="0">
                <a:solidFill>
                  <a:schemeClr val="tx1">
                    <a:lumMod val="65000"/>
                    <a:lumOff val="35000"/>
                  </a:schemeClr>
                </a:solidFill>
              </a:rPr>
              <a:t>. The current implementation of THREAD is using the Connectivity Framework OSA EXT layer, which in turns is using the Kinetis SDK OSA.</a:t>
            </a:r>
          </a:p>
          <a:p>
            <a:pPr>
              <a:lnSpc>
                <a:spcPct val="150000"/>
              </a:lnSpc>
            </a:pPr>
            <a:endParaRPr lang="en-US" dirty="0" smtClean="0">
              <a:solidFill>
                <a:srgbClr val="F3540D"/>
              </a:solidFill>
            </a:endParaRPr>
          </a:p>
          <a:p>
            <a:pPr>
              <a:lnSpc>
                <a:spcPct val="150000"/>
              </a:lnSpc>
            </a:pPr>
            <a:r>
              <a:rPr lang="en-US" dirty="0" smtClean="0">
                <a:solidFill>
                  <a:schemeClr val="tx1">
                    <a:lumMod val="65000"/>
                    <a:lumOff val="35000"/>
                  </a:schemeClr>
                </a:solidFill>
              </a:rPr>
              <a:t>The latest THREAD release supports </a:t>
            </a:r>
            <a:r>
              <a:rPr lang="en-US" dirty="0" smtClean="0">
                <a:solidFill>
                  <a:srgbClr val="F3540D"/>
                </a:solidFill>
              </a:rPr>
              <a:t>FreeRTOS </a:t>
            </a:r>
            <a:r>
              <a:rPr lang="en-US" dirty="0" smtClean="0">
                <a:solidFill>
                  <a:schemeClr val="tx1">
                    <a:lumMod val="65000"/>
                    <a:lumOff val="35000"/>
                  </a:schemeClr>
                </a:solidFill>
              </a:rPr>
              <a:t>and </a:t>
            </a:r>
            <a:r>
              <a:rPr lang="en-US" dirty="0" smtClean="0">
                <a:solidFill>
                  <a:srgbClr val="F3540D"/>
                </a:solidFill>
              </a:rPr>
              <a:t>MQX</a:t>
            </a:r>
          </a:p>
        </p:txBody>
      </p:sp>
      <p:pic>
        <p:nvPicPr>
          <p:cNvPr id="1026" name="Picture 2" descr="https://aninditablog.files.wordpress.com/2012/05/freerto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0206" y="1708447"/>
            <a:ext cx="1886270" cy="7604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p:cNvPicPr>
            <a:picLocks noChangeAspect="1" noChangeArrowheads="1"/>
          </p:cNvPicPr>
          <p:nvPr/>
        </p:nvPicPr>
        <p:blipFill>
          <a:blip r:embed="rId3" cstate="print"/>
          <a:srcRect/>
          <a:stretch>
            <a:fillRect/>
          </a:stretch>
        </p:blipFill>
        <p:spPr bwMode="auto">
          <a:xfrm>
            <a:off x="342221" y="415734"/>
            <a:ext cx="1866900" cy="345281"/>
          </a:xfrm>
          <a:prstGeom prst="rect">
            <a:avLst/>
          </a:prstGeom>
          <a:noFill/>
          <a:ln w="12700">
            <a:noFill/>
            <a:miter lim="800000"/>
            <a:headEnd/>
            <a:tailEnd/>
          </a:ln>
        </p:spPr>
      </p:pic>
      <p:sp>
        <p:nvSpPr>
          <p:cNvPr id="8" name="Rectangle 2"/>
          <p:cNvSpPr>
            <a:spLocks/>
          </p:cNvSpPr>
          <p:nvPr/>
        </p:nvSpPr>
        <p:spPr bwMode="auto">
          <a:xfrm>
            <a:off x="2375810" y="517144"/>
            <a:ext cx="5182441" cy="26941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defRPr/>
            </a:pPr>
            <a:r>
              <a:rPr lang="en-US" sz="2600" b="1" dirty="0" smtClean="0">
                <a:solidFill>
                  <a:schemeClr val="tx2">
                    <a:lumMod val="75000"/>
                  </a:schemeClr>
                </a:solidFill>
                <a:latin typeface="Arial" pitchFamily="34" charset="0"/>
                <a:cs typeface="Arial" pitchFamily="34" charset="0"/>
              </a:rPr>
              <a:t>Supported RTOSes</a:t>
            </a:r>
            <a:endParaRPr lang="en-US" sz="2600" b="1" dirty="0">
              <a:solidFill>
                <a:schemeClr val="tx2">
                  <a:lumMod val="75000"/>
                </a:schemeClr>
              </a:solidFill>
              <a:latin typeface="Arial" pitchFamily="34" charset="0"/>
              <a:cs typeface="Arial" pitchFamily="34" charset="0"/>
              <a:sym typeface="Gotham Bold" charset="0"/>
            </a:endParaRPr>
          </a:p>
        </p:txBody>
      </p:sp>
      <p:pic>
        <p:nvPicPr>
          <p:cNvPr id="9" name="Picture 8" descr="Thread-icon.jpg"/>
          <p:cNvPicPr>
            <a:picLocks noChangeAspect="1"/>
          </p:cNvPicPr>
          <p:nvPr/>
        </p:nvPicPr>
        <p:blipFill>
          <a:blip r:embed="rId4" cstate="print"/>
          <a:stretch>
            <a:fillRect/>
          </a:stretch>
        </p:blipFill>
        <p:spPr>
          <a:xfrm>
            <a:off x="8001000" y="206182"/>
            <a:ext cx="876300" cy="876300"/>
          </a:xfrm>
          <a:prstGeom prst="rect">
            <a:avLst/>
          </a:prstGeom>
        </p:spPr>
      </p:pic>
      <p:pic>
        <p:nvPicPr>
          <p:cNvPr id="10" name="Picture 2" descr="http://cache.nxp.com/files/graphic/block_diagram/MQXRTOSKDS-IM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9949" t="11092" r="8666" b="56242"/>
          <a:stretch/>
        </p:blipFill>
        <p:spPr bwMode="auto">
          <a:xfrm>
            <a:off x="6844751" y="4521340"/>
            <a:ext cx="1886270" cy="83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lgn="ctr">
            <a:noFill/>
            <a:miter lim="800000"/>
            <a:headEnd/>
            <a:tailEnd/>
          </a:ln>
          <a:effectLst/>
        </p:spPr>
        <p:txBody>
          <a:bodyPr vert="horz" wrap="square" lIns="91440" tIns="45720" rIns="91440" bIns="45720" numCol="1" anchor="ctr" anchorCtr="0" compatLnSpc="1">
            <a:prstTxWarp prst="textNoShape">
              <a:avLst/>
            </a:prstTxWarp>
          </a:bodyPr>
          <a:lstStyle/>
          <a:p>
            <a:r>
              <a:rPr lang="en-US" dirty="0" smtClean="0">
                <a:latin typeface="Arial" pitchFamily="34" charset="0"/>
                <a:cs typeface="Arial" pitchFamily="34" charset="0"/>
              </a:rPr>
              <a:t>Thread </a:t>
            </a:r>
            <a:r>
              <a:rPr lang="en-US" dirty="0">
                <a:latin typeface="Arial" pitchFamily="34" charset="0"/>
                <a:cs typeface="Arial" pitchFamily="34" charset="0"/>
              </a:rPr>
              <a:t>Stack </a:t>
            </a:r>
            <a:r>
              <a:rPr lang="en-US" dirty="0" smtClean="0">
                <a:latin typeface="Arial" pitchFamily="34" charset="0"/>
                <a:cs typeface="Arial" pitchFamily="34" charset="0"/>
              </a:rPr>
              <a:t>Overview – KW2xD</a:t>
            </a:r>
            <a:endParaRPr lang="en-US" dirty="0">
              <a:latin typeface="Arial" pitchFamily="34" charset="0"/>
              <a:cs typeface="Arial" pitchFamily="34" charset="0"/>
            </a:endParaRPr>
          </a:p>
        </p:txBody>
      </p:sp>
      <p:sp>
        <p:nvSpPr>
          <p:cNvPr id="22" name="Text Placeholder 21"/>
          <p:cNvSpPr>
            <a:spLocks noGrp="1"/>
          </p:cNvSpPr>
          <p:nvPr>
            <p:ph type="body" sz="quarter" idx="10"/>
          </p:nvPr>
        </p:nvSpPr>
        <p:spPr>
          <a:xfrm>
            <a:off x="224642" y="4696008"/>
            <a:ext cx="5531453" cy="1561648"/>
          </a:xfrm>
        </p:spPr>
        <p:txBody>
          <a:bodyPr>
            <a:normAutofit lnSpcReduction="10000"/>
          </a:bodyPr>
          <a:lstStyle/>
          <a:p>
            <a:pPr>
              <a:defRPr/>
            </a:pPr>
            <a:r>
              <a:rPr lang="en-US" sz="1200" b="1" dirty="0" smtClean="0">
                <a:solidFill>
                  <a:schemeClr val="accent2"/>
                </a:solidFill>
                <a:latin typeface="Arial" charset="0"/>
              </a:rPr>
              <a:t>Product Features:</a:t>
            </a:r>
          </a:p>
          <a:p>
            <a:pPr lvl="2">
              <a:buClr>
                <a:schemeClr val="tx1">
                  <a:lumMod val="85000"/>
                  <a:lumOff val="15000"/>
                </a:schemeClr>
              </a:buClr>
              <a:buFont typeface="Arial" pitchFamily="34" charset="0"/>
              <a:buChar char="•"/>
              <a:defRPr/>
            </a:pPr>
            <a:r>
              <a:rPr lang="en-US" sz="1200" b="1" dirty="0" smtClean="0">
                <a:solidFill>
                  <a:schemeClr val="accent2"/>
                </a:solidFill>
                <a:latin typeface="Arial" charset="0"/>
                <a:ea typeface="+mn-ea"/>
                <a:cs typeface="+mn-cs"/>
              </a:rPr>
              <a:t>Flexible, configurable and scalable </a:t>
            </a:r>
            <a:r>
              <a:rPr lang="en-US" sz="1200" dirty="0" smtClean="0">
                <a:solidFill>
                  <a:schemeClr val="accent4">
                    <a:lumMod val="50000"/>
                  </a:schemeClr>
                </a:solidFill>
                <a:latin typeface="Arial" charset="0"/>
                <a:ea typeface="+mn-ea"/>
                <a:cs typeface="+mn-cs"/>
              </a:rPr>
              <a:t>Dual Stack IPv4 &amp; IPv6 for constrained resources devices</a:t>
            </a:r>
            <a:endParaRPr lang="en-US" sz="1200" dirty="0" smtClean="0">
              <a:solidFill>
                <a:schemeClr val="accent4">
                  <a:lumMod val="50000"/>
                </a:schemeClr>
              </a:solidFill>
            </a:endParaRPr>
          </a:p>
          <a:p>
            <a:pPr lvl="2">
              <a:buClr>
                <a:schemeClr val="tx1">
                  <a:lumMod val="85000"/>
                  <a:lumOff val="15000"/>
                </a:schemeClr>
              </a:buClr>
              <a:buFont typeface="Arial" pitchFamily="34" charset="0"/>
              <a:buChar char="•"/>
              <a:defRPr/>
            </a:pPr>
            <a:r>
              <a:rPr lang="en-US" sz="1200" b="1" dirty="0" smtClean="0">
                <a:solidFill>
                  <a:schemeClr val="accent2"/>
                </a:solidFill>
                <a:latin typeface="Arial" charset="0"/>
                <a:ea typeface="+mn-ea"/>
                <a:cs typeface="+mn-cs"/>
              </a:rPr>
              <a:t>Multiple interfaces support: </a:t>
            </a:r>
            <a:r>
              <a:rPr lang="en-US" sz="1200" dirty="0" smtClean="0">
                <a:solidFill>
                  <a:schemeClr val="accent4">
                    <a:lumMod val="50000"/>
                  </a:schemeClr>
                </a:solidFill>
                <a:latin typeface="Arial" charset="0"/>
                <a:ea typeface="+mn-ea"/>
                <a:cs typeface="+mn-cs"/>
              </a:rPr>
              <a:t>802.15.4 &amp; 802.15.4g with 6LoWPAN, Ethernet and Wi-Fi</a:t>
            </a:r>
          </a:p>
          <a:p>
            <a:pPr lvl="2">
              <a:buClr>
                <a:schemeClr val="tx1">
                  <a:lumMod val="85000"/>
                  <a:lumOff val="15000"/>
                </a:schemeClr>
              </a:buClr>
              <a:buFont typeface="Arial" pitchFamily="34" charset="0"/>
              <a:buChar char="•"/>
              <a:defRPr/>
            </a:pPr>
            <a:r>
              <a:rPr lang="en-US" sz="1200" b="1" dirty="0" smtClean="0">
                <a:solidFill>
                  <a:schemeClr val="accent2"/>
                </a:solidFill>
              </a:rPr>
              <a:t>Designed for Low Power</a:t>
            </a:r>
            <a:r>
              <a:rPr lang="en-US" sz="1200" dirty="0" smtClean="0">
                <a:solidFill>
                  <a:schemeClr val="accent4">
                    <a:lumMod val="50000"/>
                  </a:schemeClr>
                </a:solidFill>
              </a:rPr>
              <a:t>, Quick Wake-up Time and  Low Memory footprint</a:t>
            </a:r>
            <a:endParaRPr lang="en-US" sz="1200" dirty="0" smtClean="0">
              <a:solidFill>
                <a:schemeClr val="accent4">
                  <a:lumMod val="50000"/>
                </a:schemeClr>
              </a:solidFill>
              <a:latin typeface="Arial" charset="0"/>
            </a:endParaRPr>
          </a:p>
        </p:txBody>
      </p:sp>
      <p:grpSp>
        <p:nvGrpSpPr>
          <p:cNvPr id="2" name="Group 130"/>
          <p:cNvGrpSpPr/>
          <p:nvPr/>
        </p:nvGrpSpPr>
        <p:grpSpPr>
          <a:xfrm>
            <a:off x="6083428" y="3247698"/>
            <a:ext cx="2773970" cy="2759567"/>
            <a:chOff x="6083427" y="3247696"/>
            <a:chExt cx="2773970" cy="2759567"/>
          </a:xfrm>
        </p:grpSpPr>
        <p:sp>
          <p:nvSpPr>
            <p:cNvPr id="99" name="Rectangle 98"/>
            <p:cNvSpPr/>
            <p:nvPr/>
          </p:nvSpPr>
          <p:spPr>
            <a:xfrm>
              <a:off x="6083427" y="3252478"/>
              <a:ext cx="488094" cy="238771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b="1" dirty="0" smtClean="0"/>
                <a:t>Software and Hardware </a:t>
              </a:r>
            </a:p>
            <a:p>
              <a:pPr algn="ctr"/>
              <a:r>
                <a:rPr lang="en-US" sz="1100" b="1" dirty="0" smtClean="0"/>
                <a:t>Evaluation &amp; Dev Tools</a:t>
              </a:r>
              <a:endParaRPr lang="en-US" sz="1100" b="1" dirty="0"/>
            </a:p>
          </p:txBody>
        </p:sp>
        <p:sp>
          <p:nvSpPr>
            <p:cNvPr id="111" name="Rectangle 110"/>
            <p:cNvSpPr/>
            <p:nvPr/>
          </p:nvSpPr>
          <p:spPr>
            <a:xfrm>
              <a:off x="7732470" y="4895482"/>
              <a:ext cx="1122580"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Operating System</a:t>
              </a:r>
              <a:endParaRPr lang="en-US" sz="1000" b="1" dirty="0"/>
            </a:p>
          </p:txBody>
        </p:sp>
        <p:sp>
          <p:nvSpPr>
            <p:cNvPr id="112" name="Rectangle 111"/>
            <p:cNvSpPr/>
            <p:nvPr/>
          </p:nvSpPr>
          <p:spPr>
            <a:xfrm>
              <a:off x="7991499" y="5283751"/>
              <a:ext cx="863551"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Bootloader</a:t>
              </a:r>
              <a:endParaRPr lang="en-US" sz="1000" b="1" dirty="0"/>
            </a:p>
          </p:txBody>
        </p:sp>
        <p:grpSp>
          <p:nvGrpSpPr>
            <p:cNvPr id="4" name="Group 128"/>
            <p:cNvGrpSpPr/>
            <p:nvPr/>
          </p:nvGrpSpPr>
          <p:grpSpPr>
            <a:xfrm>
              <a:off x="6606563" y="3641341"/>
              <a:ext cx="2248947" cy="1039842"/>
              <a:chOff x="6606563" y="3641340"/>
              <a:chExt cx="2248947" cy="1218193"/>
            </a:xfrm>
          </p:grpSpPr>
          <p:sp>
            <p:nvSpPr>
              <p:cNvPr id="109" name="Rectangle 108"/>
              <p:cNvSpPr/>
              <p:nvPr/>
            </p:nvSpPr>
            <p:spPr>
              <a:xfrm>
                <a:off x="6606563" y="3641340"/>
                <a:ext cx="675822" cy="1218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smtClean="0"/>
                  <a:t>Stacks </a:t>
                </a:r>
              </a:p>
              <a:p>
                <a:pPr algn="ctr"/>
                <a:r>
                  <a:rPr lang="en-US" sz="1000" b="1" dirty="0" smtClean="0"/>
                  <a:t>(TCP/IP, USB)</a:t>
                </a:r>
              </a:p>
            </p:txBody>
          </p:sp>
          <p:sp>
            <p:nvSpPr>
              <p:cNvPr id="110" name="Rectangle 109"/>
              <p:cNvSpPr/>
              <p:nvPr/>
            </p:nvSpPr>
            <p:spPr>
              <a:xfrm>
                <a:off x="7313884" y="3641340"/>
                <a:ext cx="750914" cy="12181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smtClean="0"/>
                  <a:t>Middleware</a:t>
                </a:r>
                <a:endParaRPr lang="en-US" sz="1000" b="1" dirty="0"/>
              </a:p>
            </p:txBody>
          </p:sp>
          <p:sp>
            <p:nvSpPr>
              <p:cNvPr id="113" name="Rectangle 112"/>
              <p:cNvSpPr/>
              <p:nvPr/>
            </p:nvSpPr>
            <p:spPr>
              <a:xfrm>
                <a:off x="8104596" y="3641340"/>
                <a:ext cx="750914" cy="12181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smtClean="0"/>
                  <a:t>Application Specific </a:t>
                </a:r>
              </a:p>
            </p:txBody>
          </p:sp>
        </p:grpSp>
        <p:sp>
          <p:nvSpPr>
            <p:cNvPr id="114" name="Rectangle 113"/>
            <p:cNvSpPr/>
            <p:nvPr/>
          </p:nvSpPr>
          <p:spPr>
            <a:xfrm>
              <a:off x="6600097" y="5283751"/>
              <a:ext cx="1351645"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BSP, Drivers &amp; HAL</a:t>
              </a:r>
              <a:endParaRPr lang="en-US" sz="1000" b="1" dirty="0"/>
            </a:p>
          </p:txBody>
        </p:sp>
        <p:sp>
          <p:nvSpPr>
            <p:cNvPr id="115" name="Rectangle 114"/>
            <p:cNvSpPr/>
            <p:nvPr/>
          </p:nvSpPr>
          <p:spPr>
            <a:xfrm>
              <a:off x="6606563" y="4895482"/>
              <a:ext cx="1088825"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Libraries</a:t>
              </a:r>
            </a:p>
            <a:p>
              <a:pPr algn="ctr"/>
              <a:r>
                <a:rPr lang="en-US" sz="800" b="1" dirty="0" smtClean="0"/>
                <a:t>(DSP, Math, Encryption)</a:t>
              </a:r>
            </a:p>
          </p:txBody>
        </p:sp>
        <p:sp>
          <p:nvSpPr>
            <p:cNvPr id="116" name="Rectangle 115"/>
            <p:cNvSpPr/>
            <p:nvPr/>
          </p:nvSpPr>
          <p:spPr>
            <a:xfrm>
              <a:off x="6085721" y="5675246"/>
              <a:ext cx="2767118" cy="3320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b="1" dirty="0" smtClean="0"/>
                <a:t>MCU Hardware</a:t>
              </a:r>
            </a:p>
          </p:txBody>
        </p:sp>
        <p:sp>
          <p:nvSpPr>
            <p:cNvPr id="120" name="Rectangle 119"/>
            <p:cNvSpPr/>
            <p:nvPr/>
          </p:nvSpPr>
          <p:spPr>
            <a:xfrm>
              <a:off x="6599096" y="3247696"/>
              <a:ext cx="2254776"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Customer Application</a:t>
              </a:r>
              <a:endParaRPr lang="en-US" sz="1400" b="1" dirty="0"/>
            </a:p>
          </p:txBody>
        </p:sp>
        <p:sp>
          <p:nvSpPr>
            <p:cNvPr id="130" name="Rectangle 129"/>
            <p:cNvSpPr/>
            <p:nvPr/>
          </p:nvSpPr>
          <p:spPr>
            <a:xfrm>
              <a:off x="6605516" y="4701654"/>
              <a:ext cx="2251881" cy="1705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OS Abstraction</a:t>
              </a:r>
              <a:endParaRPr lang="en-US" sz="1000" b="1" dirty="0"/>
            </a:p>
          </p:txBody>
        </p:sp>
      </p:grpSp>
      <p:cxnSp>
        <p:nvCxnSpPr>
          <p:cNvPr id="126" name="Straight Connector 125"/>
          <p:cNvCxnSpPr/>
          <p:nvPr/>
        </p:nvCxnSpPr>
        <p:spPr>
          <a:xfrm flipH="1" flipV="1">
            <a:off x="5314951" y="4305301"/>
            <a:ext cx="1293668" cy="361702"/>
          </a:xfrm>
          <a:prstGeom prst="line">
            <a:avLst/>
          </a:prstGeom>
        </p:spPr>
        <p:style>
          <a:lnRef idx="2">
            <a:schemeClr val="accent2"/>
          </a:lnRef>
          <a:fillRef idx="0">
            <a:schemeClr val="accent2"/>
          </a:fillRef>
          <a:effectRef idx="1">
            <a:schemeClr val="accent2"/>
          </a:effectRef>
          <a:fontRef idx="minor">
            <a:schemeClr val="tx1"/>
          </a:fontRef>
        </p:style>
      </p:cxnSp>
      <p:sp>
        <p:nvSpPr>
          <p:cNvPr id="132" name="Text Placeholder 21"/>
          <p:cNvSpPr txBox="1">
            <a:spLocks/>
          </p:cNvSpPr>
          <p:nvPr/>
        </p:nvSpPr>
        <p:spPr>
          <a:xfrm>
            <a:off x="5812404" y="873761"/>
            <a:ext cx="3062164" cy="2316480"/>
          </a:xfrm>
          <a:prstGeom prst="rect">
            <a:avLst/>
          </a:prstGeom>
        </p:spPr>
        <p:txBody>
          <a:bodyPr vert="horz" lIns="91440" tIns="45720" rIns="91440" bIns="45720" rtlCol="0">
            <a:normAutofit/>
          </a:bodyPr>
          <a:lstStyle/>
          <a:p>
            <a:pPr marL="175022" marR="0" lvl="0" indent="-175022"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r>
              <a:rPr lang="en-US" sz="1200" b="1" dirty="0" smtClean="0">
                <a:solidFill>
                  <a:schemeClr val="accent2"/>
                </a:solidFill>
              </a:rPr>
              <a:t>Product Features:</a:t>
            </a: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r>
              <a:rPr lang="en-US" sz="1200" dirty="0" smtClean="0">
                <a:solidFill>
                  <a:schemeClr val="accent4">
                    <a:lumMod val="50000"/>
                  </a:schemeClr>
                </a:solidFill>
              </a:rPr>
              <a:t>Built </a:t>
            </a:r>
            <a:r>
              <a:rPr lang="en-US" sz="1200" b="1" dirty="0" smtClean="0">
                <a:solidFill>
                  <a:schemeClr val="accent2"/>
                </a:solidFill>
              </a:rPr>
              <a:t>on top of </a:t>
            </a:r>
            <a:r>
              <a:rPr lang="en-US" sz="1200" b="1" dirty="0" err="1" smtClean="0">
                <a:solidFill>
                  <a:schemeClr val="accent2"/>
                </a:solidFill>
              </a:rPr>
              <a:t>Kinetis</a:t>
            </a:r>
            <a:r>
              <a:rPr lang="en-US" sz="1200" b="1" dirty="0" smtClean="0">
                <a:solidFill>
                  <a:schemeClr val="accent2"/>
                </a:solidFill>
              </a:rPr>
              <a:t> SDK (1.2)</a:t>
            </a: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endParaRPr lang="en-US" sz="1200" b="1" dirty="0" smtClean="0">
              <a:solidFill>
                <a:schemeClr val="accent2"/>
              </a:solidFill>
            </a:endParaRP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r>
              <a:rPr lang="en-US" sz="1200" b="1" dirty="0" smtClean="0">
                <a:solidFill>
                  <a:schemeClr val="accent2"/>
                </a:solidFill>
              </a:rPr>
              <a:t>Multiple OS support </a:t>
            </a:r>
            <a:r>
              <a:rPr lang="en-US" sz="1200" dirty="0" smtClean="0">
                <a:solidFill>
                  <a:schemeClr val="accent4">
                    <a:lumMod val="50000"/>
                  </a:schemeClr>
                </a:solidFill>
              </a:rPr>
              <a:t>via </a:t>
            </a:r>
            <a:r>
              <a:rPr lang="en-US" sz="1200" dirty="0" err="1" smtClean="0">
                <a:solidFill>
                  <a:schemeClr val="accent4">
                    <a:lumMod val="50000"/>
                  </a:schemeClr>
                </a:solidFill>
              </a:rPr>
              <a:t>Kinetis</a:t>
            </a:r>
            <a:r>
              <a:rPr lang="en-US" sz="1200" dirty="0" smtClean="0">
                <a:solidFill>
                  <a:schemeClr val="accent4">
                    <a:lumMod val="50000"/>
                  </a:schemeClr>
                </a:solidFill>
              </a:rPr>
              <a:t> SDK OSA</a:t>
            </a: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endParaRPr kumimoji="0" lang="en-US" sz="1200" b="0" i="0" u="none" strike="noStrike" kern="0" cap="none" spc="0" normalizeH="0" baseline="0" noProof="0" dirty="0" smtClean="0">
              <a:ln>
                <a:noFill/>
              </a:ln>
              <a:solidFill>
                <a:schemeClr val="accent4">
                  <a:lumMod val="50000"/>
                </a:schemeClr>
              </a:solidFill>
              <a:effectLst/>
              <a:uLnTx/>
              <a:uFillTx/>
              <a:latin typeface="Arial" charset="0"/>
              <a:ea typeface="+mn-ea"/>
              <a:cs typeface="+mn-cs"/>
            </a:endParaRP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r>
              <a:rPr lang="en-US" sz="1200" b="1" dirty="0" smtClean="0">
                <a:solidFill>
                  <a:schemeClr val="accent2"/>
                </a:solidFill>
              </a:rPr>
              <a:t>Thread stack successfully proven </a:t>
            </a:r>
            <a:r>
              <a:rPr lang="en-US" sz="1200" dirty="0" smtClean="0">
                <a:solidFill>
                  <a:schemeClr val="accent4">
                    <a:lumMod val="50000"/>
                  </a:schemeClr>
                </a:solidFill>
              </a:rPr>
              <a:t>interoperability with other vendors.</a:t>
            </a:r>
          </a:p>
        </p:txBody>
      </p:sp>
      <p:grpSp>
        <p:nvGrpSpPr>
          <p:cNvPr id="5" name="Group 91"/>
          <p:cNvGrpSpPr/>
          <p:nvPr/>
        </p:nvGrpSpPr>
        <p:grpSpPr>
          <a:xfrm>
            <a:off x="3597869" y="4323530"/>
            <a:ext cx="1731789" cy="553516"/>
            <a:chOff x="3597869" y="4323530"/>
            <a:chExt cx="1731789" cy="553516"/>
          </a:xfrm>
        </p:grpSpPr>
        <p:sp>
          <p:nvSpPr>
            <p:cNvPr id="28" name="TextBox 27"/>
            <p:cNvSpPr txBox="1"/>
            <p:nvPr/>
          </p:nvSpPr>
          <p:spPr>
            <a:xfrm>
              <a:off x="4052625" y="4323530"/>
              <a:ext cx="1199693" cy="248716"/>
            </a:xfrm>
            <a:prstGeom prst="rect">
              <a:avLst/>
            </a:prstGeom>
            <a:noFill/>
          </p:spPr>
          <p:txBody>
            <a:bodyPr wrap="none" lIns="91440" tIns="45720" rIns="91440" rtlCol="0" anchor="t">
              <a:noAutofit/>
            </a:bodyPr>
            <a:lstStyle/>
            <a:p>
              <a:pPr algn="r"/>
              <a:r>
                <a:rPr lang="en-US" sz="900" dirty="0" smtClean="0">
                  <a:solidFill>
                    <a:schemeClr val="accent4">
                      <a:lumMod val="50000"/>
                    </a:schemeClr>
                  </a:solidFill>
                </a:rPr>
                <a:t>Thread Stack</a:t>
              </a:r>
            </a:p>
          </p:txBody>
        </p:sp>
        <p:sp>
          <p:nvSpPr>
            <p:cNvPr id="27" name="Rectangle 26"/>
            <p:cNvSpPr/>
            <p:nvPr/>
          </p:nvSpPr>
          <p:spPr>
            <a:xfrm>
              <a:off x="5191946" y="4361085"/>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r"/>
              <a:endParaRPr lang="en-US" sz="900" b="1" dirty="0" smtClean="0"/>
            </a:p>
          </p:txBody>
        </p:sp>
        <p:sp>
          <p:nvSpPr>
            <p:cNvPr id="29" name="Rectangle 28"/>
            <p:cNvSpPr/>
            <p:nvPr/>
          </p:nvSpPr>
          <p:spPr>
            <a:xfrm>
              <a:off x="5190731" y="4520800"/>
              <a:ext cx="137160" cy="137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b="1" dirty="0" smtClean="0"/>
            </a:p>
          </p:txBody>
        </p:sp>
        <p:sp>
          <p:nvSpPr>
            <p:cNvPr id="30" name="TextBox 29"/>
            <p:cNvSpPr txBox="1"/>
            <p:nvPr/>
          </p:nvSpPr>
          <p:spPr>
            <a:xfrm>
              <a:off x="3597869" y="4475930"/>
              <a:ext cx="1654449" cy="248716"/>
            </a:xfrm>
            <a:prstGeom prst="rect">
              <a:avLst/>
            </a:prstGeom>
            <a:noFill/>
          </p:spPr>
          <p:txBody>
            <a:bodyPr wrap="none" lIns="91440" tIns="45720" rIns="91440" rtlCol="0" anchor="t">
              <a:noAutofit/>
            </a:bodyPr>
            <a:lstStyle/>
            <a:p>
              <a:pPr algn="r"/>
              <a:r>
                <a:rPr lang="en-US" sz="900" dirty="0" smtClean="0">
                  <a:solidFill>
                    <a:schemeClr val="accent4">
                      <a:lumMod val="50000"/>
                    </a:schemeClr>
                  </a:solidFill>
                </a:rPr>
                <a:t>NXP Border Router</a:t>
              </a:r>
            </a:p>
          </p:txBody>
        </p:sp>
        <p:sp>
          <p:nvSpPr>
            <p:cNvPr id="88" name="TextBox 87"/>
            <p:cNvSpPr txBox="1"/>
            <p:nvPr/>
          </p:nvSpPr>
          <p:spPr>
            <a:xfrm>
              <a:off x="3607151" y="4628330"/>
              <a:ext cx="1654449" cy="248716"/>
            </a:xfrm>
            <a:prstGeom prst="rect">
              <a:avLst/>
            </a:prstGeom>
            <a:noFill/>
          </p:spPr>
          <p:txBody>
            <a:bodyPr wrap="none" lIns="91440" tIns="45720" rIns="91440" rtlCol="0" anchor="t">
              <a:noAutofit/>
            </a:bodyPr>
            <a:lstStyle/>
            <a:p>
              <a:pPr algn="r"/>
              <a:r>
                <a:rPr lang="en-US" sz="900" dirty="0" smtClean="0">
                  <a:solidFill>
                    <a:schemeClr val="accent4">
                      <a:lumMod val="50000"/>
                    </a:schemeClr>
                  </a:solidFill>
                </a:rPr>
                <a:t>Customer Supplied Components</a:t>
              </a:r>
            </a:p>
          </p:txBody>
        </p:sp>
        <p:sp>
          <p:nvSpPr>
            <p:cNvPr id="90" name="Rectangle 89"/>
            <p:cNvSpPr/>
            <p:nvPr/>
          </p:nvSpPr>
          <p:spPr>
            <a:xfrm>
              <a:off x="5192498" y="4681587"/>
              <a:ext cx="137160" cy="137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b="1" dirty="0" smtClean="0"/>
            </a:p>
          </p:txBody>
        </p:sp>
      </p:grpSp>
      <p:cxnSp>
        <p:nvCxnSpPr>
          <p:cNvPr id="122" name="Straight Connector 121"/>
          <p:cNvCxnSpPr/>
          <p:nvPr/>
        </p:nvCxnSpPr>
        <p:spPr>
          <a:xfrm flipH="1" flipV="1">
            <a:off x="5295569" y="1264258"/>
            <a:ext cx="1317503" cy="2393343"/>
          </a:xfrm>
          <a:prstGeom prst="line">
            <a:avLst/>
          </a:prstGeom>
        </p:spPr>
        <p:style>
          <a:lnRef idx="2">
            <a:schemeClr val="accent2"/>
          </a:lnRef>
          <a:fillRef idx="0">
            <a:schemeClr val="accent2"/>
          </a:fillRef>
          <a:effectRef idx="1">
            <a:schemeClr val="accent2"/>
          </a:effectRef>
          <a:fontRef idx="minor">
            <a:schemeClr val="tx1"/>
          </a:fontRef>
        </p:style>
      </p:cxnSp>
      <p:sp>
        <p:nvSpPr>
          <p:cNvPr id="86" name="Rectangle 21"/>
          <p:cNvSpPr/>
          <p:nvPr/>
        </p:nvSpPr>
        <p:spPr>
          <a:xfrm>
            <a:off x="957366" y="3582449"/>
            <a:ext cx="1840225"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Media Interfaces</a:t>
            </a:r>
          </a:p>
        </p:txBody>
      </p:sp>
      <p:sp>
        <p:nvSpPr>
          <p:cNvPr id="87" name="Rectangle 86"/>
          <p:cNvSpPr/>
          <p:nvPr/>
        </p:nvSpPr>
        <p:spPr>
          <a:xfrm>
            <a:off x="962358" y="3967283"/>
            <a:ext cx="854567"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smtClean="0"/>
              <a:t>WiFi</a:t>
            </a:r>
            <a:endParaRPr lang="en-US" sz="900" b="1" dirty="0"/>
          </a:p>
        </p:txBody>
      </p:sp>
      <p:sp>
        <p:nvSpPr>
          <p:cNvPr id="89" name="Rectangle 88"/>
          <p:cNvSpPr/>
          <p:nvPr/>
        </p:nvSpPr>
        <p:spPr>
          <a:xfrm>
            <a:off x="1843646" y="3967283"/>
            <a:ext cx="953946"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smtClean="0"/>
              <a:t>Enet</a:t>
            </a:r>
            <a:endParaRPr lang="en-US" sz="900" b="1" dirty="0" smtClean="0"/>
          </a:p>
        </p:txBody>
      </p:sp>
      <p:sp>
        <p:nvSpPr>
          <p:cNvPr id="83" name="Rectangle 82"/>
          <p:cNvSpPr/>
          <p:nvPr/>
        </p:nvSpPr>
        <p:spPr>
          <a:xfrm>
            <a:off x="2820625" y="3583775"/>
            <a:ext cx="2505482"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6LoWPAN</a:t>
            </a:r>
            <a:endParaRPr lang="en-US" sz="900" b="1" dirty="0"/>
          </a:p>
        </p:txBody>
      </p:sp>
      <p:sp>
        <p:nvSpPr>
          <p:cNvPr id="84" name="Rectangle 83"/>
          <p:cNvSpPr/>
          <p:nvPr/>
        </p:nvSpPr>
        <p:spPr>
          <a:xfrm>
            <a:off x="4043477" y="3967283"/>
            <a:ext cx="1281806"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2.4GHz - 802.15.4</a:t>
            </a:r>
            <a:endParaRPr lang="en-US" sz="900" b="1" dirty="0"/>
          </a:p>
        </p:txBody>
      </p:sp>
      <p:sp>
        <p:nvSpPr>
          <p:cNvPr id="85" name="Rectangle 84"/>
          <p:cNvSpPr/>
          <p:nvPr/>
        </p:nvSpPr>
        <p:spPr>
          <a:xfrm>
            <a:off x="2818025" y="3967283"/>
            <a:ext cx="1203507"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&lt;1GHz - 802.15.4g</a:t>
            </a:r>
            <a:endParaRPr lang="en-US" sz="900" b="1" dirty="0"/>
          </a:p>
        </p:txBody>
      </p:sp>
      <p:sp>
        <p:nvSpPr>
          <p:cNvPr id="79" name="Rectangle 78"/>
          <p:cNvSpPr/>
          <p:nvPr/>
        </p:nvSpPr>
        <p:spPr>
          <a:xfrm>
            <a:off x="957366" y="2813149"/>
            <a:ext cx="1838900"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IPv4</a:t>
            </a:r>
            <a:endParaRPr lang="en-US" sz="900" b="1" dirty="0"/>
          </a:p>
        </p:txBody>
      </p:sp>
      <p:sp>
        <p:nvSpPr>
          <p:cNvPr id="80" name="Rectangle 79"/>
          <p:cNvSpPr/>
          <p:nvPr/>
        </p:nvSpPr>
        <p:spPr>
          <a:xfrm>
            <a:off x="958367" y="3198657"/>
            <a:ext cx="502077"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ARP</a:t>
            </a:r>
            <a:endParaRPr lang="en-US" sz="900" b="1" dirty="0"/>
          </a:p>
        </p:txBody>
      </p:sp>
      <p:sp>
        <p:nvSpPr>
          <p:cNvPr id="81" name="Rectangle 80"/>
          <p:cNvSpPr/>
          <p:nvPr/>
        </p:nvSpPr>
        <p:spPr>
          <a:xfrm>
            <a:off x="1484302" y="3198657"/>
            <a:ext cx="707663"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ICMPv4</a:t>
            </a:r>
            <a:endParaRPr lang="en-US" sz="900" b="1" dirty="0"/>
          </a:p>
        </p:txBody>
      </p:sp>
      <p:sp>
        <p:nvSpPr>
          <p:cNvPr id="82" name="Rectangle 81"/>
          <p:cNvSpPr/>
          <p:nvPr/>
        </p:nvSpPr>
        <p:spPr>
          <a:xfrm>
            <a:off x="2214674" y="3198657"/>
            <a:ext cx="581591"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IGMP</a:t>
            </a:r>
            <a:endParaRPr lang="en-US" sz="900" b="1" dirty="0"/>
          </a:p>
        </p:txBody>
      </p:sp>
      <p:grpSp>
        <p:nvGrpSpPr>
          <p:cNvPr id="6" name="Group 45"/>
          <p:cNvGrpSpPr/>
          <p:nvPr/>
        </p:nvGrpSpPr>
        <p:grpSpPr>
          <a:xfrm>
            <a:off x="2820623" y="2813838"/>
            <a:ext cx="1838900" cy="743111"/>
            <a:chOff x="3354628" y="4123019"/>
            <a:chExt cx="1838900" cy="743111"/>
          </a:xfrm>
        </p:grpSpPr>
        <p:sp>
          <p:nvSpPr>
            <p:cNvPr id="75" name="Rectangle 74"/>
            <p:cNvSpPr/>
            <p:nvPr/>
          </p:nvSpPr>
          <p:spPr>
            <a:xfrm>
              <a:off x="3354628" y="4123019"/>
              <a:ext cx="1838900"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IPv6</a:t>
              </a:r>
              <a:endParaRPr lang="en-US" sz="900" b="1" dirty="0"/>
            </a:p>
          </p:txBody>
        </p:sp>
        <p:sp>
          <p:nvSpPr>
            <p:cNvPr id="76" name="Rectangle 75"/>
            <p:cNvSpPr/>
            <p:nvPr/>
          </p:nvSpPr>
          <p:spPr>
            <a:xfrm>
              <a:off x="3355630" y="4507838"/>
              <a:ext cx="413288"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ND</a:t>
              </a:r>
              <a:endParaRPr lang="en-US" sz="900" b="1" dirty="0"/>
            </a:p>
          </p:txBody>
        </p:sp>
        <p:sp>
          <p:nvSpPr>
            <p:cNvPr id="77" name="Rectangle 76"/>
            <p:cNvSpPr/>
            <p:nvPr/>
          </p:nvSpPr>
          <p:spPr>
            <a:xfrm>
              <a:off x="3792773" y="4507838"/>
              <a:ext cx="755374"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6LoWPAN-ND</a:t>
              </a:r>
              <a:endParaRPr lang="en-US" sz="900" b="1" dirty="0"/>
            </a:p>
          </p:txBody>
        </p:sp>
        <p:sp>
          <p:nvSpPr>
            <p:cNvPr id="78" name="Rectangle 77"/>
            <p:cNvSpPr/>
            <p:nvPr/>
          </p:nvSpPr>
          <p:spPr>
            <a:xfrm>
              <a:off x="4579950" y="4507838"/>
              <a:ext cx="613577"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ICMPv6</a:t>
              </a:r>
              <a:endParaRPr lang="en-US" sz="900" b="1" dirty="0"/>
            </a:p>
          </p:txBody>
        </p:sp>
      </p:grpSp>
      <p:grpSp>
        <p:nvGrpSpPr>
          <p:cNvPr id="7" name="Group 75"/>
          <p:cNvGrpSpPr/>
          <p:nvPr/>
        </p:nvGrpSpPr>
        <p:grpSpPr>
          <a:xfrm>
            <a:off x="957366" y="2057401"/>
            <a:ext cx="3700830" cy="734392"/>
            <a:chOff x="1491371" y="3366582"/>
            <a:chExt cx="3700830" cy="734392"/>
          </a:xfrm>
        </p:grpSpPr>
        <p:sp>
          <p:nvSpPr>
            <p:cNvPr id="72" name="Rectangle 71"/>
            <p:cNvSpPr/>
            <p:nvPr/>
          </p:nvSpPr>
          <p:spPr>
            <a:xfrm>
              <a:off x="1491371" y="3740721"/>
              <a:ext cx="1838900"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TCP</a:t>
              </a:r>
              <a:endParaRPr lang="en-US" sz="900" b="1" dirty="0"/>
            </a:p>
          </p:txBody>
        </p:sp>
        <p:sp>
          <p:nvSpPr>
            <p:cNvPr id="73" name="Rectangle 72"/>
            <p:cNvSpPr/>
            <p:nvPr/>
          </p:nvSpPr>
          <p:spPr>
            <a:xfrm>
              <a:off x="3353301" y="3742682"/>
              <a:ext cx="1838900"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UDP</a:t>
              </a:r>
              <a:endParaRPr lang="en-US" sz="900" b="1" dirty="0"/>
            </a:p>
          </p:txBody>
        </p:sp>
        <p:sp>
          <p:nvSpPr>
            <p:cNvPr id="74" name="Rectangle 73"/>
            <p:cNvSpPr/>
            <p:nvPr/>
          </p:nvSpPr>
          <p:spPr>
            <a:xfrm>
              <a:off x="1494020" y="3366582"/>
              <a:ext cx="3698181" cy="3540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BSD Sockets API</a:t>
              </a:r>
              <a:endParaRPr lang="en-US" sz="900" b="1" dirty="0"/>
            </a:p>
          </p:txBody>
        </p:sp>
      </p:grpSp>
      <p:grpSp>
        <p:nvGrpSpPr>
          <p:cNvPr id="8" name="Group 76"/>
          <p:cNvGrpSpPr/>
          <p:nvPr/>
        </p:nvGrpSpPr>
        <p:grpSpPr>
          <a:xfrm>
            <a:off x="956896" y="1292994"/>
            <a:ext cx="3701278" cy="741287"/>
            <a:chOff x="1490901" y="2602175"/>
            <a:chExt cx="3701278" cy="741287"/>
          </a:xfrm>
        </p:grpSpPr>
        <p:sp>
          <p:nvSpPr>
            <p:cNvPr id="62" name="Rectangle 61"/>
            <p:cNvSpPr/>
            <p:nvPr/>
          </p:nvSpPr>
          <p:spPr>
            <a:xfrm>
              <a:off x="4556099" y="2985582"/>
              <a:ext cx="635861" cy="355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DHCPv6</a:t>
              </a:r>
              <a:endParaRPr lang="en-US" sz="900" b="1" dirty="0"/>
            </a:p>
          </p:txBody>
        </p:sp>
        <p:sp>
          <p:nvSpPr>
            <p:cNvPr id="63" name="Rectangle 62"/>
            <p:cNvSpPr/>
            <p:nvPr/>
          </p:nvSpPr>
          <p:spPr>
            <a:xfrm>
              <a:off x="2640782" y="2987857"/>
              <a:ext cx="572996" cy="3529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smtClean="0"/>
                <a:t>DHCPv4</a:t>
              </a:r>
              <a:endParaRPr lang="en-US" sz="900" b="1" dirty="0"/>
            </a:p>
          </p:txBody>
        </p:sp>
        <p:sp>
          <p:nvSpPr>
            <p:cNvPr id="64" name="Rectangle 63"/>
            <p:cNvSpPr/>
            <p:nvPr/>
          </p:nvSpPr>
          <p:spPr>
            <a:xfrm>
              <a:off x="3234366" y="2985170"/>
              <a:ext cx="638755"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smtClean="0"/>
                <a:t>mDNS</a:t>
              </a:r>
            </a:p>
          </p:txBody>
        </p:sp>
        <p:sp>
          <p:nvSpPr>
            <p:cNvPr id="65" name="Rectangle 64"/>
            <p:cNvSpPr/>
            <p:nvPr/>
          </p:nvSpPr>
          <p:spPr>
            <a:xfrm>
              <a:off x="3892406" y="2604779"/>
              <a:ext cx="647813"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CoAP</a:t>
              </a:r>
            </a:p>
          </p:txBody>
        </p:sp>
        <p:sp>
          <p:nvSpPr>
            <p:cNvPr id="66" name="Rectangle 65"/>
            <p:cNvSpPr/>
            <p:nvPr/>
          </p:nvSpPr>
          <p:spPr>
            <a:xfrm>
              <a:off x="4558756" y="2604780"/>
              <a:ext cx="633423"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MLE</a:t>
              </a:r>
            </a:p>
          </p:txBody>
        </p:sp>
        <p:sp>
          <p:nvSpPr>
            <p:cNvPr id="67" name="Rectangle 66"/>
            <p:cNvSpPr/>
            <p:nvPr/>
          </p:nvSpPr>
          <p:spPr>
            <a:xfrm>
              <a:off x="1490901" y="2985170"/>
              <a:ext cx="557350"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SSL</a:t>
              </a:r>
              <a:endParaRPr lang="en-US" sz="900" b="1" dirty="0"/>
            </a:p>
          </p:txBody>
        </p:sp>
        <p:sp>
          <p:nvSpPr>
            <p:cNvPr id="68" name="Rectangle 67"/>
            <p:cNvSpPr/>
            <p:nvPr/>
          </p:nvSpPr>
          <p:spPr>
            <a:xfrm>
              <a:off x="2069343" y="2985170"/>
              <a:ext cx="548640"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TLS</a:t>
              </a:r>
            </a:p>
          </p:txBody>
        </p:sp>
        <p:sp>
          <p:nvSpPr>
            <p:cNvPr id="69" name="Rectangle 68"/>
            <p:cNvSpPr/>
            <p:nvPr/>
          </p:nvSpPr>
          <p:spPr>
            <a:xfrm>
              <a:off x="3890857" y="2985170"/>
              <a:ext cx="648221"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DTLS</a:t>
              </a:r>
            </a:p>
          </p:txBody>
        </p:sp>
        <p:sp>
          <p:nvSpPr>
            <p:cNvPr id="70" name="Rectangle 69"/>
            <p:cNvSpPr/>
            <p:nvPr/>
          </p:nvSpPr>
          <p:spPr>
            <a:xfrm>
              <a:off x="1496171" y="2602175"/>
              <a:ext cx="1122667"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HTTPs</a:t>
              </a:r>
              <a:endParaRPr lang="en-US" sz="900" b="1" dirty="0"/>
            </a:p>
          </p:txBody>
        </p:sp>
        <p:sp>
          <p:nvSpPr>
            <p:cNvPr id="71" name="Rectangle 70"/>
            <p:cNvSpPr/>
            <p:nvPr/>
          </p:nvSpPr>
          <p:spPr>
            <a:xfrm>
              <a:off x="2638880" y="2602175"/>
              <a:ext cx="577975"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HTTP</a:t>
              </a:r>
            </a:p>
          </p:txBody>
        </p:sp>
      </p:grpSp>
      <p:grpSp>
        <p:nvGrpSpPr>
          <p:cNvPr id="9" name="Group 74"/>
          <p:cNvGrpSpPr/>
          <p:nvPr/>
        </p:nvGrpSpPr>
        <p:grpSpPr>
          <a:xfrm>
            <a:off x="4683378" y="2814343"/>
            <a:ext cx="638755" cy="739266"/>
            <a:chOff x="5217383" y="4123524"/>
            <a:chExt cx="638755" cy="739266"/>
          </a:xfrm>
        </p:grpSpPr>
        <p:sp>
          <p:nvSpPr>
            <p:cNvPr id="60" name="Rectangle 59"/>
            <p:cNvSpPr/>
            <p:nvPr/>
          </p:nvSpPr>
          <p:spPr>
            <a:xfrm>
              <a:off x="5217383" y="4504498"/>
              <a:ext cx="638755"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MPL (Trickle)</a:t>
              </a:r>
              <a:endParaRPr lang="en-US" sz="900" b="1" dirty="0"/>
            </a:p>
          </p:txBody>
        </p:sp>
        <p:sp>
          <p:nvSpPr>
            <p:cNvPr id="61" name="Rectangle 60"/>
            <p:cNvSpPr/>
            <p:nvPr/>
          </p:nvSpPr>
          <p:spPr>
            <a:xfrm>
              <a:off x="5217383" y="4123524"/>
              <a:ext cx="638755"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Routing</a:t>
              </a:r>
              <a:endParaRPr lang="en-US" sz="900" b="1" dirty="0"/>
            </a:p>
          </p:txBody>
        </p:sp>
      </p:grpSp>
      <p:grpSp>
        <p:nvGrpSpPr>
          <p:cNvPr id="10" name="Group 77"/>
          <p:cNvGrpSpPr/>
          <p:nvPr/>
        </p:nvGrpSpPr>
        <p:grpSpPr>
          <a:xfrm>
            <a:off x="4683378" y="1295030"/>
            <a:ext cx="638755" cy="1500009"/>
            <a:chOff x="5217383" y="2604211"/>
            <a:chExt cx="638755" cy="1500009"/>
          </a:xfrm>
        </p:grpSpPr>
        <p:sp>
          <p:nvSpPr>
            <p:cNvPr id="58" name="Rectangle 57"/>
            <p:cNvSpPr/>
            <p:nvPr/>
          </p:nvSpPr>
          <p:spPr>
            <a:xfrm>
              <a:off x="5217383" y="2604211"/>
              <a:ext cx="638755" cy="735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Stack Mgmt</a:t>
              </a:r>
              <a:endParaRPr lang="en-US" sz="900" b="1" dirty="0"/>
            </a:p>
          </p:txBody>
        </p:sp>
        <p:sp>
          <p:nvSpPr>
            <p:cNvPr id="59" name="Rectangle 58"/>
            <p:cNvSpPr/>
            <p:nvPr/>
          </p:nvSpPr>
          <p:spPr>
            <a:xfrm>
              <a:off x="5217383" y="3362871"/>
              <a:ext cx="638755" cy="7413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err="1" smtClean="0"/>
                <a:t>Bstrap</a:t>
              </a:r>
              <a:r>
                <a:rPr lang="en-US" sz="900" b="1" dirty="0" smtClean="0"/>
                <a:t> and Commissioning</a:t>
              </a:r>
              <a:endParaRPr lang="en-US" sz="900" b="1" dirty="0"/>
            </a:p>
          </p:txBody>
        </p:sp>
      </p:grpSp>
      <p:grpSp>
        <p:nvGrpSpPr>
          <p:cNvPr id="11" name="Group 80"/>
          <p:cNvGrpSpPr/>
          <p:nvPr/>
        </p:nvGrpSpPr>
        <p:grpSpPr>
          <a:xfrm>
            <a:off x="498201" y="3542822"/>
            <a:ext cx="420735" cy="807813"/>
            <a:chOff x="1032206" y="4891758"/>
            <a:chExt cx="420735" cy="807813"/>
          </a:xfrm>
        </p:grpSpPr>
        <p:sp>
          <p:nvSpPr>
            <p:cNvPr id="56" name="Left Brace 55"/>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p:cNvSpPr txBox="1"/>
            <p:nvPr/>
          </p:nvSpPr>
          <p:spPr>
            <a:xfrm>
              <a:off x="1032206"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PHY-MAC</a:t>
              </a:r>
            </a:p>
          </p:txBody>
        </p:sp>
      </p:grpSp>
      <p:grpSp>
        <p:nvGrpSpPr>
          <p:cNvPr id="12" name="Group 81"/>
          <p:cNvGrpSpPr/>
          <p:nvPr/>
        </p:nvGrpSpPr>
        <p:grpSpPr>
          <a:xfrm>
            <a:off x="499527" y="2772870"/>
            <a:ext cx="420735" cy="807813"/>
            <a:chOff x="1032206" y="4891758"/>
            <a:chExt cx="420735" cy="807813"/>
          </a:xfrm>
        </p:grpSpPr>
        <p:sp>
          <p:nvSpPr>
            <p:cNvPr id="54" name="Left Brace 53"/>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1032206"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Network</a:t>
              </a:r>
            </a:p>
          </p:txBody>
        </p:sp>
      </p:grpSp>
      <p:grpSp>
        <p:nvGrpSpPr>
          <p:cNvPr id="13" name="Group 84"/>
          <p:cNvGrpSpPr/>
          <p:nvPr/>
        </p:nvGrpSpPr>
        <p:grpSpPr>
          <a:xfrm>
            <a:off x="413391" y="2018821"/>
            <a:ext cx="508196" cy="807813"/>
            <a:chOff x="944745" y="4891758"/>
            <a:chExt cx="508196" cy="807813"/>
          </a:xfrm>
        </p:grpSpPr>
        <p:sp>
          <p:nvSpPr>
            <p:cNvPr id="52" name="Left Brace 51"/>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944745"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Transport </a:t>
              </a:r>
            </a:p>
            <a:p>
              <a:pPr algn="ctr"/>
              <a:r>
                <a:rPr lang="en-US" sz="900" b="1" dirty="0" smtClean="0">
                  <a:solidFill>
                    <a:schemeClr val="accent4">
                      <a:lumMod val="50000"/>
                    </a:schemeClr>
                  </a:solidFill>
                </a:rPr>
                <a:t>&amp; Session</a:t>
              </a:r>
            </a:p>
          </p:txBody>
        </p:sp>
      </p:grpSp>
      <p:grpSp>
        <p:nvGrpSpPr>
          <p:cNvPr id="14" name="Group 90"/>
          <p:cNvGrpSpPr/>
          <p:nvPr/>
        </p:nvGrpSpPr>
        <p:grpSpPr>
          <a:xfrm>
            <a:off x="406452" y="1256856"/>
            <a:ext cx="516466" cy="807813"/>
            <a:chOff x="936475" y="4891758"/>
            <a:chExt cx="516466" cy="807813"/>
          </a:xfrm>
        </p:grpSpPr>
        <p:sp>
          <p:nvSpPr>
            <p:cNvPr id="48" name="Left Brace 47"/>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extBox 48"/>
            <p:cNvSpPr txBox="1"/>
            <p:nvPr/>
          </p:nvSpPr>
          <p:spPr>
            <a:xfrm>
              <a:off x="936475"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Security </a:t>
              </a:r>
            </a:p>
            <a:p>
              <a:pPr algn="ctr"/>
              <a:r>
                <a:rPr lang="en-US" sz="900" b="1" dirty="0" smtClean="0">
                  <a:solidFill>
                    <a:schemeClr val="accent4">
                      <a:lumMod val="50000"/>
                    </a:schemeClr>
                  </a:solidFill>
                </a:rPr>
                <a:t>&amp; App Layer</a:t>
              </a:r>
            </a:p>
          </p:txBody>
        </p:sp>
      </p:grpSp>
      <p:grpSp>
        <p:nvGrpSpPr>
          <p:cNvPr id="15" name="Group 93"/>
          <p:cNvGrpSpPr/>
          <p:nvPr/>
        </p:nvGrpSpPr>
        <p:grpSpPr>
          <a:xfrm rot="10800000">
            <a:off x="5359213" y="2771261"/>
            <a:ext cx="396882" cy="813975"/>
            <a:chOff x="1056059" y="4891758"/>
            <a:chExt cx="396882" cy="807813"/>
          </a:xfrm>
        </p:grpSpPr>
        <p:sp>
          <p:nvSpPr>
            <p:cNvPr id="46" name="Left Brace 45"/>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TextBox 46"/>
            <p:cNvSpPr txBox="1"/>
            <p:nvPr/>
          </p:nvSpPr>
          <p:spPr>
            <a:xfrm>
              <a:off x="1056059"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Routing</a:t>
              </a:r>
            </a:p>
          </p:txBody>
        </p:sp>
      </p:grpSp>
      <p:sp>
        <p:nvSpPr>
          <p:cNvPr id="45" name="Rectangle 44"/>
          <p:cNvSpPr/>
          <p:nvPr/>
        </p:nvSpPr>
        <p:spPr>
          <a:xfrm>
            <a:off x="958159" y="910137"/>
            <a:ext cx="4359359"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Customer Application (LWM2M, MQTT, etc)</a:t>
            </a:r>
          </a:p>
        </p:txBody>
      </p:sp>
      <p:sp>
        <p:nvSpPr>
          <p:cNvPr id="91" name="Rectangle 90"/>
          <p:cNvSpPr/>
          <p:nvPr/>
        </p:nvSpPr>
        <p:spPr>
          <a:xfrm>
            <a:off x="2700361" y="1294989"/>
            <a:ext cx="638755"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DNS</a:t>
            </a:r>
          </a:p>
        </p:txBody>
      </p:sp>
      <p:grpSp>
        <p:nvGrpSpPr>
          <p:cNvPr id="16" name="Group 87"/>
          <p:cNvGrpSpPr/>
          <p:nvPr/>
        </p:nvGrpSpPr>
        <p:grpSpPr>
          <a:xfrm rot="10800000">
            <a:off x="5360428" y="1219333"/>
            <a:ext cx="396882" cy="1637967"/>
            <a:chOff x="1056059" y="4891758"/>
            <a:chExt cx="396882" cy="807813"/>
          </a:xfrm>
        </p:grpSpPr>
        <p:sp>
          <p:nvSpPr>
            <p:cNvPr id="50" name="Left Brace 49"/>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p:cNvSpPr txBox="1"/>
            <p:nvPr/>
          </p:nvSpPr>
          <p:spPr>
            <a:xfrm>
              <a:off x="1056059"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Management Plane</a:t>
              </a:r>
            </a:p>
          </p:txBody>
        </p:sp>
      </p:grpSp>
    </p:spTree>
    <p:extLst>
      <p:ext uri="{BB962C8B-B14F-4D97-AF65-F5344CB8AC3E}">
        <p14:creationId xmlns:p14="http://schemas.microsoft.com/office/powerpoint/2010/main" val="270878842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Criteria for Connectivity</a:t>
            </a:r>
            <a:endParaRPr lang="en-US" dirty="0"/>
          </a:p>
        </p:txBody>
      </p:sp>
      <p:sp>
        <p:nvSpPr>
          <p:cNvPr id="3" name="Text Placeholder 2"/>
          <p:cNvSpPr>
            <a:spLocks noGrp="1"/>
          </p:cNvSpPr>
          <p:nvPr>
            <p:ph type="body" sz="quarter" idx="10"/>
          </p:nvPr>
        </p:nvSpPr>
        <p:spPr/>
        <p:txBody>
          <a:bodyPr>
            <a:normAutofit/>
          </a:bodyPr>
          <a:lstStyle/>
          <a:p>
            <a:pPr marL="0" indent="0">
              <a:buNone/>
            </a:pPr>
            <a:r>
              <a:rPr lang="en-US" b="1" dirty="0" smtClean="0">
                <a:solidFill>
                  <a:schemeClr val="accent2"/>
                </a:solidFill>
              </a:rPr>
              <a:t>Range</a:t>
            </a:r>
            <a:endParaRPr lang="en-US" b="1" dirty="0">
              <a:solidFill>
                <a:schemeClr val="accent2"/>
              </a:solidFill>
            </a:endParaRPr>
          </a:p>
          <a:p>
            <a:pPr marL="0" indent="0">
              <a:buNone/>
            </a:pPr>
            <a:r>
              <a:rPr lang="en-US" sz="2000" dirty="0" smtClean="0"/>
              <a:t>Many applications have a prerequisite that forces the selection of the frequency spectrum. Home automation is a great example of an application domain where there is no ‘one size fits all’!</a:t>
            </a:r>
          </a:p>
          <a:p>
            <a:endParaRPr lang="en-US" sz="2000" dirty="0"/>
          </a:p>
          <a:p>
            <a:pPr marL="0" indent="0">
              <a:spcBef>
                <a:spcPts val="323"/>
              </a:spcBef>
              <a:spcAft>
                <a:spcPts val="42"/>
              </a:spcAft>
              <a:buClr>
                <a:prstClr val="black">
                  <a:lumMod val="85000"/>
                  <a:lumOff val="15000"/>
                </a:prstClr>
              </a:buClr>
              <a:buNone/>
              <a:defRPr/>
            </a:pPr>
            <a:r>
              <a:rPr lang="en-US" b="1" dirty="0" smtClean="0">
                <a:solidFill>
                  <a:schemeClr val="accent2"/>
                </a:solidFill>
              </a:rPr>
              <a:t>Network Topology</a:t>
            </a:r>
            <a:r>
              <a:rPr lang="en-US" sz="2400" b="1" dirty="0" smtClean="0">
                <a:solidFill>
                  <a:schemeClr val="accent2"/>
                </a:solidFill>
              </a:rPr>
              <a:t> </a:t>
            </a:r>
            <a:endParaRPr lang="en-US" sz="2400" b="1" dirty="0">
              <a:solidFill>
                <a:schemeClr val="accent2"/>
              </a:solidFill>
            </a:endParaRPr>
          </a:p>
          <a:p>
            <a:pPr marL="0" indent="0">
              <a:spcBef>
                <a:spcPts val="323"/>
              </a:spcBef>
              <a:spcAft>
                <a:spcPts val="42"/>
              </a:spcAft>
              <a:buClr>
                <a:prstClr val="black">
                  <a:lumMod val="85000"/>
                  <a:lumOff val="15000"/>
                </a:prstClr>
              </a:buClr>
              <a:buNone/>
              <a:defRPr/>
            </a:pPr>
            <a:r>
              <a:rPr lang="en-US" sz="2000" dirty="0" smtClean="0">
                <a:solidFill>
                  <a:prstClr val="black"/>
                </a:solidFill>
              </a:rPr>
              <a:t>Point-to-point is simple. A star configuration can benefit to the power consumption of the entire system. A mesh can enable a great number of connections. A combination of everything can be a real challenge!</a:t>
            </a:r>
            <a:endParaRPr lang="en-US" sz="2000" b="1" dirty="0" smtClean="0">
              <a:solidFill>
                <a:srgbClr val="FE7900"/>
              </a:solidFill>
            </a:endParaRPr>
          </a:p>
          <a:p>
            <a:pPr marL="0" indent="0">
              <a:spcBef>
                <a:spcPts val="323"/>
              </a:spcBef>
              <a:spcAft>
                <a:spcPts val="42"/>
              </a:spcAft>
              <a:buNone/>
              <a:defRPr/>
            </a:pPr>
            <a:endParaRPr lang="en-US" sz="2000" b="1" dirty="0" smtClean="0">
              <a:solidFill>
                <a:srgbClr val="FE7900"/>
              </a:solidFill>
            </a:endParaRPr>
          </a:p>
          <a:p>
            <a:pPr marL="0" indent="0">
              <a:spcBef>
                <a:spcPts val="323"/>
              </a:spcBef>
              <a:spcAft>
                <a:spcPts val="42"/>
              </a:spcAft>
              <a:buNone/>
              <a:defRPr/>
            </a:pPr>
            <a:r>
              <a:rPr lang="en-US" b="1" dirty="0" smtClean="0">
                <a:solidFill>
                  <a:schemeClr val="accent2"/>
                </a:solidFill>
              </a:rPr>
              <a:t>Protocol</a:t>
            </a:r>
          </a:p>
          <a:p>
            <a:pPr marL="0" indent="0">
              <a:spcBef>
                <a:spcPts val="323"/>
              </a:spcBef>
              <a:spcAft>
                <a:spcPts val="42"/>
              </a:spcAft>
              <a:buNone/>
              <a:defRPr/>
            </a:pPr>
            <a:r>
              <a:rPr lang="en-US" sz="2000" dirty="0" smtClean="0">
                <a:solidFill>
                  <a:prstClr val="black"/>
                </a:solidFill>
              </a:rPr>
              <a:t>Selecting a new protocol can be the right thing to do technically. Now other commercial considerations have their words to say.</a:t>
            </a:r>
            <a:endParaRPr lang="en-US" sz="2000" dirty="0">
              <a:solidFill>
                <a:prstClr val="black"/>
              </a:solidFill>
            </a:endParaRPr>
          </a:p>
          <a:p>
            <a:pPr marL="131267" indent="-131267">
              <a:spcBef>
                <a:spcPts val="323"/>
              </a:spcBef>
              <a:spcAft>
                <a:spcPts val="42"/>
              </a:spcAft>
              <a:defRPr/>
            </a:pPr>
            <a:endParaRPr lang="en-US" sz="2000" b="1" dirty="0">
              <a:solidFill>
                <a:srgbClr val="FF0000"/>
              </a:solidFill>
            </a:endParaRPr>
          </a:p>
          <a:p>
            <a:endParaRPr lang="en-US" sz="2000" dirty="0"/>
          </a:p>
          <a:p>
            <a:endParaRPr lang="en-US" sz="2000" dirty="0" smtClean="0"/>
          </a:p>
        </p:txBody>
      </p:sp>
    </p:spTree>
    <p:extLst>
      <p:ext uri="{BB962C8B-B14F-4D97-AF65-F5344CB8AC3E}">
        <p14:creationId xmlns:p14="http://schemas.microsoft.com/office/powerpoint/2010/main" val="2239347433"/>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lgn="ctr">
            <a:noFill/>
            <a:miter lim="800000"/>
            <a:headEnd/>
            <a:tailEnd/>
          </a:ln>
          <a:effectLst/>
        </p:spPr>
        <p:txBody>
          <a:bodyPr vert="horz" wrap="square" lIns="91440" tIns="45720" rIns="91440" bIns="45720" numCol="1" anchor="ctr" anchorCtr="0" compatLnSpc="1">
            <a:prstTxWarp prst="textNoShape">
              <a:avLst/>
            </a:prstTxWarp>
          </a:bodyPr>
          <a:lstStyle/>
          <a:p>
            <a:r>
              <a:rPr lang="en-US" dirty="0" smtClean="0">
                <a:latin typeface="Arial" pitchFamily="34" charset="0"/>
                <a:cs typeface="Arial" pitchFamily="34" charset="0"/>
              </a:rPr>
              <a:t>Thread </a:t>
            </a:r>
            <a:r>
              <a:rPr lang="en-US" dirty="0">
                <a:latin typeface="Arial" pitchFamily="34" charset="0"/>
                <a:cs typeface="Arial" pitchFamily="34" charset="0"/>
              </a:rPr>
              <a:t>Stack </a:t>
            </a:r>
            <a:r>
              <a:rPr lang="en-US" dirty="0" smtClean="0">
                <a:latin typeface="Arial" pitchFamily="34" charset="0"/>
                <a:cs typeface="Arial" pitchFamily="34" charset="0"/>
              </a:rPr>
              <a:t>Overview – K64F</a:t>
            </a:r>
            <a:endParaRPr lang="en-US" dirty="0">
              <a:latin typeface="Arial" pitchFamily="34" charset="0"/>
              <a:cs typeface="Arial" pitchFamily="34" charset="0"/>
            </a:endParaRPr>
          </a:p>
        </p:txBody>
      </p:sp>
      <p:sp>
        <p:nvSpPr>
          <p:cNvPr id="22" name="Text Placeholder 21"/>
          <p:cNvSpPr>
            <a:spLocks noGrp="1"/>
          </p:cNvSpPr>
          <p:nvPr>
            <p:ph type="body" sz="quarter" idx="10"/>
          </p:nvPr>
        </p:nvSpPr>
        <p:spPr>
          <a:xfrm>
            <a:off x="224642" y="4696008"/>
            <a:ext cx="5531453" cy="1561648"/>
          </a:xfrm>
        </p:spPr>
        <p:txBody>
          <a:bodyPr>
            <a:normAutofit lnSpcReduction="10000"/>
          </a:bodyPr>
          <a:lstStyle/>
          <a:p>
            <a:pPr>
              <a:defRPr/>
            </a:pPr>
            <a:r>
              <a:rPr lang="en-US" sz="1200" b="1" dirty="0" smtClean="0">
                <a:solidFill>
                  <a:schemeClr val="accent2"/>
                </a:solidFill>
                <a:latin typeface="Arial" charset="0"/>
              </a:rPr>
              <a:t>Product Features:</a:t>
            </a:r>
          </a:p>
          <a:p>
            <a:pPr lvl="2">
              <a:buClr>
                <a:schemeClr val="tx1">
                  <a:lumMod val="85000"/>
                  <a:lumOff val="15000"/>
                </a:schemeClr>
              </a:buClr>
              <a:buFont typeface="Arial" pitchFamily="34" charset="0"/>
              <a:buChar char="•"/>
              <a:defRPr/>
            </a:pPr>
            <a:r>
              <a:rPr lang="en-US" sz="1200" b="1" dirty="0" smtClean="0">
                <a:solidFill>
                  <a:schemeClr val="accent2"/>
                </a:solidFill>
                <a:latin typeface="Arial" charset="0"/>
                <a:ea typeface="+mn-ea"/>
                <a:cs typeface="+mn-cs"/>
              </a:rPr>
              <a:t>Flexible, configurable and scalable </a:t>
            </a:r>
            <a:r>
              <a:rPr lang="en-US" sz="1200" dirty="0" smtClean="0">
                <a:solidFill>
                  <a:schemeClr val="accent4">
                    <a:lumMod val="50000"/>
                  </a:schemeClr>
                </a:solidFill>
                <a:latin typeface="Arial" charset="0"/>
                <a:ea typeface="+mn-ea"/>
                <a:cs typeface="+mn-cs"/>
              </a:rPr>
              <a:t>Dual Stack IPv4 &amp; IPv6 for constrained resources devices</a:t>
            </a:r>
            <a:endParaRPr lang="en-US" sz="1200" dirty="0" smtClean="0">
              <a:solidFill>
                <a:schemeClr val="accent4">
                  <a:lumMod val="50000"/>
                </a:schemeClr>
              </a:solidFill>
            </a:endParaRPr>
          </a:p>
          <a:p>
            <a:pPr lvl="2">
              <a:buClr>
                <a:schemeClr val="tx1">
                  <a:lumMod val="85000"/>
                  <a:lumOff val="15000"/>
                </a:schemeClr>
              </a:buClr>
              <a:buFont typeface="Arial" pitchFamily="34" charset="0"/>
              <a:buChar char="•"/>
              <a:defRPr/>
            </a:pPr>
            <a:r>
              <a:rPr lang="en-US" sz="1200" b="1" dirty="0" smtClean="0">
                <a:solidFill>
                  <a:schemeClr val="accent2"/>
                </a:solidFill>
                <a:latin typeface="Arial" charset="0"/>
                <a:ea typeface="+mn-ea"/>
                <a:cs typeface="+mn-cs"/>
              </a:rPr>
              <a:t>Multiple interfaces support: </a:t>
            </a:r>
            <a:r>
              <a:rPr lang="en-US" sz="1200" dirty="0" smtClean="0">
                <a:solidFill>
                  <a:schemeClr val="accent4">
                    <a:lumMod val="50000"/>
                  </a:schemeClr>
                </a:solidFill>
                <a:latin typeface="Arial" charset="0"/>
                <a:ea typeface="+mn-ea"/>
                <a:cs typeface="+mn-cs"/>
              </a:rPr>
              <a:t>802.15.4 &amp; 802.15.4g with 6LoWPAN, Ethernet and Wi-Fi</a:t>
            </a:r>
          </a:p>
          <a:p>
            <a:pPr lvl="2">
              <a:buClr>
                <a:schemeClr val="tx1">
                  <a:lumMod val="85000"/>
                  <a:lumOff val="15000"/>
                </a:schemeClr>
              </a:buClr>
              <a:buFont typeface="Arial" pitchFamily="34" charset="0"/>
              <a:buChar char="•"/>
              <a:defRPr/>
            </a:pPr>
            <a:r>
              <a:rPr lang="en-US" sz="1200" b="1" dirty="0" smtClean="0">
                <a:solidFill>
                  <a:schemeClr val="accent2"/>
                </a:solidFill>
              </a:rPr>
              <a:t>Designed for Low Power</a:t>
            </a:r>
            <a:r>
              <a:rPr lang="en-US" sz="1200" dirty="0" smtClean="0">
                <a:solidFill>
                  <a:schemeClr val="accent4">
                    <a:lumMod val="50000"/>
                  </a:schemeClr>
                </a:solidFill>
              </a:rPr>
              <a:t>, Quick Wake-up Time and  Low Memory footprint</a:t>
            </a:r>
            <a:endParaRPr lang="en-US" sz="1200" dirty="0" smtClean="0">
              <a:solidFill>
                <a:schemeClr val="accent4">
                  <a:lumMod val="50000"/>
                </a:schemeClr>
              </a:solidFill>
              <a:latin typeface="Arial" charset="0"/>
            </a:endParaRPr>
          </a:p>
        </p:txBody>
      </p:sp>
      <p:grpSp>
        <p:nvGrpSpPr>
          <p:cNvPr id="2" name="Group 130"/>
          <p:cNvGrpSpPr/>
          <p:nvPr/>
        </p:nvGrpSpPr>
        <p:grpSpPr>
          <a:xfrm>
            <a:off x="6083428" y="3247698"/>
            <a:ext cx="2773970" cy="2759567"/>
            <a:chOff x="6083427" y="3247696"/>
            <a:chExt cx="2773970" cy="2759567"/>
          </a:xfrm>
        </p:grpSpPr>
        <p:sp>
          <p:nvSpPr>
            <p:cNvPr id="99" name="Rectangle 98"/>
            <p:cNvSpPr/>
            <p:nvPr/>
          </p:nvSpPr>
          <p:spPr>
            <a:xfrm>
              <a:off x="6083427" y="3252478"/>
              <a:ext cx="488094" cy="238771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b="1" dirty="0" smtClean="0"/>
                <a:t>Software and Hardware </a:t>
              </a:r>
            </a:p>
            <a:p>
              <a:pPr algn="ctr"/>
              <a:r>
                <a:rPr lang="en-US" sz="1100" b="1" dirty="0" smtClean="0"/>
                <a:t>Evaluation &amp; Dev Tools</a:t>
              </a:r>
              <a:endParaRPr lang="en-US" sz="1100" b="1" dirty="0"/>
            </a:p>
          </p:txBody>
        </p:sp>
        <p:sp>
          <p:nvSpPr>
            <p:cNvPr id="111" name="Rectangle 110"/>
            <p:cNvSpPr/>
            <p:nvPr/>
          </p:nvSpPr>
          <p:spPr>
            <a:xfrm>
              <a:off x="7732470" y="4895482"/>
              <a:ext cx="1122580"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Operating System</a:t>
              </a:r>
              <a:endParaRPr lang="en-US" sz="1000" b="1" dirty="0"/>
            </a:p>
          </p:txBody>
        </p:sp>
        <p:sp>
          <p:nvSpPr>
            <p:cNvPr id="112" name="Rectangle 111"/>
            <p:cNvSpPr/>
            <p:nvPr/>
          </p:nvSpPr>
          <p:spPr>
            <a:xfrm>
              <a:off x="7991499" y="5283751"/>
              <a:ext cx="863551"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Bootloader</a:t>
              </a:r>
              <a:endParaRPr lang="en-US" sz="1000" b="1" dirty="0"/>
            </a:p>
          </p:txBody>
        </p:sp>
        <p:grpSp>
          <p:nvGrpSpPr>
            <p:cNvPr id="4" name="Group 128"/>
            <p:cNvGrpSpPr/>
            <p:nvPr/>
          </p:nvGrpSpPr>
          <p:grpSpPr>
            <a:xfrm>
              <a:off x="6606563" y="3641341"/>
              <a:ext cx="2248947" cy="1039842"/>
              <a:chOff x="6606563" y="3641340"/>
              <a:chExt cx="2248947" cy="1218193"/>
            </a:xfrm>
          </p:grpSpPr>
          <p:sp>
            <p:nvSpPr>
              <p:cNvPr id="109" name="Rectangle 108"/>
              <p:cNvSpPr/>
              <p:nvPr/>
            </p:nvSpPr>
            <p:spPr>
              <a:xfrm>
                <a:off x="6606563" y="3641340"/>
                <a:ext cx="675822" cy="1218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smtClean="0"/>
                  <a:t>Stacks </a:t>
                </a:r>
              </a:p>
              <a:p>
                <a:pPr algn="ctr"/>
                <a:r>
                  <a:rPr lang="en-US" sz="1000" b="1" dirty="0" smtClean="0"/>
                  <a:t>(TCP/IP, USB)</a:t>
                </a:r>
              </a:p>
            </p:txBody>
          </p:sp>
          <p:sp>
            <p:nvSpPr>
              <p:cNvPr id="110" name="Rectangle 109"/>
              <p:cNvSpPr/>
              <p:nvPr/>
            </p:nvSpPr>
            <p:spPr>
              <a:xfrm>
                <a:off x="7313884" y="3641340"/>
                <a:ext cx="750914" cy="12181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smtClean="0"/>
                  <a:t>Middleware</a:t>
                </a:r>
                <a:endParaRPr lang="en-US" sz="1000" b="1" dirty="0"/>
              </a:p>
            </p:txBody>
          </p:sp>
          <p:sp>
            <p:nvSpPr>
              <p:cNvPr id="113" name="Rectangle 112"/>
              <p:cNvSpPr/>
              <p:nvPr/>
            </p:nvSpPr>
            <p:spPr>
              <a:xfrm>
                <a:off x="8104596" y="3641340"/>
                <a:ext cx="750914" cy="12181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smtClean="0"/>
                  <a:t>Application Specific </a:t>
                </a:r>
              </a:p>
            </p:txBody>
          </p:sp>
        </p:grpSp>
        <p:sp>
          <p:nvSpPr>
            <p:cNvPr id="114" name="Rectangle 113"/>
            <p:cNvSpPr/>
            <p:nvPr/>
          </p:nvSpPr>
          <p:spPr>
            <a:xfrm>
              <a:off x="6600097" y="5283751"/>
              <a:ext cx="1351645"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BSP, Drivers &amp; HAL</a:t>
              </a:r>
              <a:endParaRPr lang="en-US" sz="1000" b="1" dirty="0"/>
            </a:p>
          </p:txBody>
        </p:sp>
        <p:sp>
          <p:nvSpPr>
            <p:cNvPr id="115" name="Rectangle 114"/>
            <p:cNvSpPr/>
            <p:nvPr/>
          </p:nvSpPr>
          <p:spPr>
            <a:xfrm>
              <a:off x="6606563" y="4895482"/>
              <a:ext cx="1088825"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Libraries</a:t>
              </a:r>
            </a:p>
            <a:p>
              <a:pPr algn="ctr"/>
              <a:r>
                <a:rPr lang="en-US" sz="800" b="1" dirty="0" smtClean="0"/>
                <a:t>(DSP, Math, Encryption)</a:t>
              </a:r>
            </a:p>
          </p:txBody>
        </p:sp>
        <p:sp>
          <p:nvSpPr>
            <p:cNvPr id="116" name="Rectangle 115"/>
            <p:cNvSpPr/>
            <p:nvPr/>
          </p:nvSpPr>
          <p:spPr>
            <a:xfrm>
              <a:off x="6085721" y="5675246"/>
              <a:ext cx="2767118" cy="3320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b="1" dirty="0" smtClean="0"/>
                <a:t>MCU Hardware</a:t>
              </a:r>
            </a:p>
          </p:txBody>
        </p:sp>
        <p:sp>
          <p:nvSpPr>
            <p:cNvPr id="120" name="Rectangle 119"/>
            <p:cNvSpPr/>
            <p:nvPr/>
          </p:nvSpPr>
          <p:spPr>
            <a:xfrm>
              <a:off x="6599096" y="3247696"/>
              <a:ext cx="2254776"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Customer Application</a:t>
              </a:r>
              <a:endParaRPr lang="en-US" sz="1400" b="1" dirty="0"/>
            </a:p>
          </p:txBody>
        </p:sp>
        <p:sp>
          <p:nvSpPr>
            <p:cNvPr id="130" name="Rectangle 129"/>
            <p:cNvSpPr/>
            <p:nvPr/>
          </p:nvSpPr>
          <p:spPr>
            <a:xfrm>
              <a:off x="6605516" y="4701654"/>
              <a:ext cx="2251881" cy="1705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OS Abstraction</a:t>
              </a:r>
              <a:endParaRPr lang="en-US" sz="1000" b="1" dirty="0"/>
            </a:p>
          </p:txBody>
        </p:sp>
      </p:grpSp>
      <p:cxnSp>
        <p:nvCxnSpPr>
          <p:cNvPr id="126" name="Straight Connector 125"/>
          <p:cNvCxnSpPr/>
          <p:nvPr/>
        </p:nvCxnSpPr>
        <p:spPr>
          <a:xfrm flipH="1" flipV="1">
            <a:off x="5314951" y="4305301"/>
            <a:ext cx="1293668" cy="361702"/>
          </a:xfrm>
          <a:prstGeom prst="line">
            <a:avLst/>
          </a:prstGeom>
        </p:spPr>
        <p:style>
          <a:lnRef idx="2">
            <a:schemeClr val="accent2"/>
          </a:lnRef>
          <a:fillRef idx="0">
            <a:schemeClr val="accent2"/>
          </a:fillRef>
          <a:effectRef idx="1">
            <a:schemeClr val="accent2"/>
          </a:effectRef>
          <a:fontRef idx="minor">
            <a:schemeClr val="tx1"/>
          </a:fontRef>
        </p:style>
      </p:cxnSp>
      <p:sp>
        <p:nvSpPr>
          <p:cNvPr id="132" name="Text Placeholder 21"/>
          <p:cNvSpPr txBox="1">
            <a:spLocks/>
          </p:cNvSpPr>
          <p:nvPr/>
        </p:nvSpPr>
        <p:spPr>
          <a:xfrm>
            <a:off x="5812404" y="873761"/>
            <a:ext cx="3062164" cy="2316480"/>
          </a:xfrm>
          <a:prstGeom prst="rect">
            <a:avLst/>
          </a:prstGeom>
        </p:spPr>
        <p:txBody>
          <a:bodyPr vert="horz" lIns="91440" tIns="45720" rIns="91440" bIns="45720" rtlCol="0">
            <a:normAutofit/>
          </a:bodyPr>
          <a:lstStyle/>
          <a:p>
            <a:pPr marL="175022" marR="0" lvl="0" indent="-175022"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r>
              <a:rPr lang="en-US" sz="1200" b="1" dirty="0" smtClean="0">
                <a:solidFill>
                  <a:schemeClr val="accent2"/>
                </a:solidFill>
              </a:rPr>
              <a:t>Product Features:</a:t>
            </a: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r>
              <a:rPr lang="en-US" sz="1200" dirty="0" smtClean="0">
                <a:solidFill>
                  <a:schemeClr val="accent4">
                    <a:lumMod val="50000"/>
                  </a:schemeClr>
                </a:solidFill>
              </a:rPr>
              <a:t>Built </a:t>
            </a:r>
            <a:r>
              <a:rPr lang="en-US" sz="1200" b="1" dirty="0" smtClean="0">
                <a:solidFill>
                  <a:schemeClr val="accent2"/>
                </a:solidFill>
              </a:rPr>
              <a:t>on top of </a:t>
            </a:r>
            <a:r>
              <a:rPr lang="en-US" sz="1200" b="1" dirty="0" err="1" smtClean="0">
                <a:solidFill>
                  <a:schemeClr val="accent2"/>
                </a:solidFill>
              </a:rPr>
              <a:t>Kinetis</a:t>
            </a:r>
            <a:r>
              <a:rPr lang="en-US" sz="1200" b="1" dirty="0" smtClean="0">
                <a:solidFill>
                  <a:schemeClr val="accent2"/>
                </a:solidFill>
              </a:rPr>
              <a:t> SDK (1.2)</a:t>
            </a: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endParaRPr lang="en-US" sz="1200" b="1" dirty="0" smtClean="0">
              <a:solidFill>
                <a:schemeClr val="accent2"/>
              </a:solidFill>
            </a:endParaRP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r>
              <a:rPr lang="en-US" sz="1200" b="1" dirty="0" smtClean="0">
                <a:solidFill>
                  <a:schemeClr val="accent2"/>
                </a:solidFill>
              </a:rPr>
              <a:t>Multiple OS support </a:t>
            </a:r>
            <a:r>
              <a:rPr lang="en-US" sz="1200" dirty="0" smtClean="0">
                <a:solidFill>
                  <a:schemeClr val="accent4">
                    <a:lumMod val="50000"/>
                  </a:schemeClr>
                </a:solidFill>
              </a:rPr>
              <a:t>via </a:t>
            </a:r>
            <a:r>
              <a:rPr lang="en-US" sz="1200" dirty="0" err="1" smtClean="0">
                <a:solidFill>
                  <a:schemeClr val="accent4">
                    <a:lumMod val="50000"/>
                  </a:schemeClr>
                </a:solidFill>
              </a:rPr>
              <a:t>Kinetis</a:t>
            </a:r>
            <a:r>
              <a:rPr lang="en-US" sz="1200" dirty="0" smtClean="0">
                <a:solidFill>
                  <a:schemeClr val="accent4">
                    <a:lumMod val="50000"/>
                  </a:schemeClr>
                </a:solidFill>
              </a:rPr>
              <a:t> SDK OSA</a:t>
            </a: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endParaRPr kumimoji="0" lang="en-US" sz="1200" b="0" i="0" u="none" strike="noStrike" kern="0" cap="none" spc="0" normalizeH="0" baseline="0" noProof="0" dirty="0" smtClean="0">
              <a:ln>
                <a:noFill/>
              </a:ln>
              <a:solidFill>
                <a:schemeClr val="accent4">
                  <a:lumMod val="50000"/>
                </a:schemeClr>
              </a:solidFill>
              <a:effectLst/>
              <a:uLnTx/>
              <a:uFillTx/>
              <a:latin typeface="Arial" charset="0"/>
              <a:ea typeface="+mn-ea"/>
              <a:cs typeface="+mn-cs"/>
            </a:endParaRPr>
          </a:p>
          <a:p>
            <a:pPr marL="427435" marR="0" lvl="2" indent="-126206" algn="l" defTabSz="914400" rtl="0" eaLnBrk="1" fontAlgn="base" latinLnBrk="0" hangingPunct="1">
              <a:lnSpc>
                <a:spcPct val="100000"/>
              </a:lnSpc>
              <a:spcBef>
                <a:spcPts val="431"/>
              </a:spcBef>
              <a:spcAft>
                <a:spcPts val="56"/>
              </a:spcAft>
              <a:buClr>
                <a:schemeClr val="tx1">
                  <a:lumMod val="85000"/>
                  <a:lumOff val="15000"/>
                </a:schemeClr>
              </a:buClr>
              <a:buSzPct val="80000"/>
              <a:buFont typeface="Arial" pitchFamily="34" charset="0"/>
              <a:buChar char="•"/>
              <a:tabLst/>
              <a:defRPr/>
            </a:pPr>
            <a:r>
              <a:rPr lang="en-US" sz="1200" b="1" dirty="0" smtClean="0">
                <a:solidFill>
                  <a:schemeClr val="accent2"/>
                </a:solidFill>
              </a:rPr>
              <a:t>Thread stack successfully proven </a:t>
            </a:r>
            <a:r>
              <a:rPr lang="en-US" sz="1200" dirty="0" smtClean="0">
                <a:solidFill>
                  <a:schemeClr val="accent4">
                    <a:lumMod val="50000"/>
                  </a:schemeClr>
                </a:solidFill>
              </a:rPr>
              <a:t>interoperability with other vendors.</a:t>
            </a:r>
          </a:p>
        </p:txBody>
      </p:sp>
      <p:grpSp>
        <p:nvGrpSpPr>
          <p:cNvPr id="5" name="Group 91"/>
          <p:cNvGrpSpPr/>
          <p:nvPr/>
        </p:nvGrpSpPr>
        <p:grpSpPr>
          <a:xfrm>
            <a:off x="3597869" y="4323530"/>
            <a:ext cx="1731789" cy="553516"/>
            <a:chOff x="3597869" y="4323530"/>
            <a:chExt cx="1731789" cy="553516"/>
          </a:xfrm>
        </p:grpSpPr>
        <p:sp>
          <p:nvSpPr>
            <p:cNvPr id="28" name="TextBox 27"/>
            <p:cNvSpPr txBox="1"/>
            <p:nvPr/>
          </p:nvSpPr>
          <p:spPr>
            <a:xfrm>
              <a:off x="4052625" y="4323530"/>
              <a:ext cx="1199693" cy="248716"/>
            </a:xfrm>
            <a:prstGeom prst="rect">
              <a:avLst/>
            </a:prstGeom>
            <a:noFill/>
          </p:spPr>
          <p:txBody>
            <a:bodyPr wrap="none" lIns="91440" tIns="45720" rIns="91440" rtlCol="0" anchor="t">
              <a:noAutofit/>
            </a:bodyPr>
            <a:lstStyle/>
            <a:p>
              <a:pPr algn="r"/>
              <a:r>
                <a:rPr lang="en-US" sz="900" dirty="0" smtClean="0">
                  <a:solidFill>
                    <a:schemeClr val="accent4">
                      <a:lumMod val="50000"/>
                    </a:schemeClr>
                  </a:solidFill>
                </a:rPr>
                <a:t>Thread Stack</a:t>
              </a:r>
            </a:p>
          </p:txBody>
        </p:sp>
        <p:sp>
          <p:nvSpPr>
            <p:cNvPr id="27" name="Rectangle 26"/>
            <p:cNvSpPr/>
            <p:nvPr/>
          </p:nvSpPr>
          <p:spPr>
            <a:xfrm>
              <a:off x="5191946" y="4361085"/>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r"/>
              <a:endParaRPr lang="en-US" sz="900" b="1" dirty="0" smtClean="0"/>
            </a:p>
          </p:txBody>
        </p:sp>
        <p:sp>
          <p:nvSpPr>
            <p:cNvPr id="29" name="Rectangle 28"/>
            <p:cNvSpPr/>
            <p:nvPr/>
          </p:nvSpPr>
          <p:spPr>
            <a:xfrm>
              <a:off x="5190731" y="4520800"/>
              <a:ext cx="137160" cy="137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b="1" dirty="0" smtClean="0"/>
            </a:p>
          </p:txBody>
        </p:sp>
        <p:sp>
          <p:nvSpPr>
            <p:cNvPr id="30" name="TextBox 29"/>
            <p:cNvSpPr txBox="1"/>
            <p:nvPr/>
          </p:nvSpPr>
          <p:spPr>
            <a:xfrm>
              <a:off x="3597869" y="4475930"/>
              <a:ext cx="1654449" cy="248716"/>
            </a:xfrm>
            <a:prstGeom prst="rect">
              <a:avLst/>
            </a:prstGeom>
            <a:noFill/>
          </p:spPr>
          <p:txBody>
            <a:bodyPr wrap="none" lIns="91440" tIns="45720" rIns="91440" rtlCol="0" anchor="t">
              <a:noAutofit/>
            </a:bodyPr>
            <a:lstStyle/>
            <a:p>
              <a:pPr algn="r"/>
              <a:r>
                <a:rPr lang="en-US" sz="900" dirty="0" smtClean="0">
                  <a:solidFill>
                    <a:schemeClr val="accent4">
                      <a:lumMod val="50000"/>
                    </a:schemeClr>
                  </a:solidFill>
                </a:rPr>
                <a:t>NXP Border Router</a:t>
              </a:r>
            </a:p>
          </p:txBody>
        </p:sp>
        <p:sp>
          <p:nvSpPr>
            <p:cNvPr id="88" name="TextBox 87"/>
            <p:cNvSpPr txBox="1"/>
            <p:nvPr/>
          </p:nvSpPr>
          <p:spPr>
            <a:xfrm>
              <a:off x="3607151" y="4628330"/>
              <a:ext cx="1654449" cy="248716"/>
            </a:xfrm>
            <a:prstGeom prst="rect">
              <a:avLst/>
            </a:prstGeom>
            <a:noFill/>
          </p:spPr>
          <p:txBody>
            <a:bodyPr wrap="none" lIns="91440" tIns="45720" rIns="91440" rtlCol="0" anchor="t">
              <a:noAutofit/>
            </a:bodyPr>
            <a:lstStyle/>
            <a:p>
              <a:pPr algn="r"/>
              <a:r>
                <a:rPr lang="en-US" sz="900" dirty="0" smtClean="0">
                  <a:solidFill>
                    <a:schemeClr val="accent4">
                      <a:lumMod val="50000"/>
                    </a:schemeClr>
                  </a:solidFill>
                </a:rPr>
                <a:t>Customer Supplied Components</a:t>
              </a:r>
            </a:p>
          </p:txBody>
        </p:sp>
        <p:sp>
          <p:nvSpPr>
            <p:cNvPr id="90" name="Rectangle 89"/>
            <p:cNvSpPr/>
            <p:nvPr/>
          </p:nvSpPr>
          <p:spPr>
            <a:xfrm>
              <a:off x="5192498" y="4681587"/>
              <a:ext cx="137160" cy="137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b="1" dirty="0" smtClean="0"/>
            </a:p>
          </p:txBody>
        </p:sp>
      </p:grpSp>
      <p:cxnSp>
        <p:nvCxnSpPr>
          <p:cNvPr id="122" name="Straight Connector 121"/>
          <p:cNvCxnSpPr/>
          <p:nvPr/>
        </p:nvCxnSpPr>
        <p:spPr>
          <a:xfrm flipH="1" flipV="1">
            <a:off x="5295569" y="1264258"/>
            <a:ext cx="1317503" cy="2393343"/>
          </a:xfrm>
          <a:prstGeom prst="line">
            <a:avLst/>
          </a:prstGeom>
        </p:spPr>
        <p:style>
          <a:lnRef idx="2">
            <a:schemeClr val="accent2"/>
          </a:lnRef>
          <a:fillRef idx="0">
            <a:schemeClr val="accent2"/>
          </a:fillRef>
          <a:effectRef idx="1">
            <a:schemeClr val="accent2"/>
          </a:effectRef>
          <a:fontRef idx="minor">
            <a:schemeClr val="tx1"/>
          </a:fontRef>
        </p:style>
      </p:cxnSp>
      <p:grpSp>
        <p:nvGrpSpPr>
          <p:cNvPr id="6" name="Group 92"/>
          <p:cNvGrpSpPr/>
          <p:nvPr/>
        </p:nvGrpSpPr>
        <p:grpSpPr>
          <a:xfrm>
            <a:off x="406452" y="910137"/>
            <a:ext cx="5350858" cy="3440498"/>
            <a:chOff x="406452" y="910137"/>
            <a:chExt cx="5350858" cy="3440498"/>
          </a:xfrm>
        </p:grpSpPr>
        <p:sp>
          <p:nvSpPr>
            <p:cNvPr id="86" name="Rectangle 21"/>
            <p:cNvSpPr/>
            <p:nvPr/>
          </p:nvSpPr>
          <p:spPr>
            <a:xfrm>
              <a:off x="957366" y="3582449"/>
              <a:ext cx="1840225"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Media Interfaces</a:t>
              </a:r>
            </a:p>
          </p:txBody>
        </p:sp>
        <p:sp>
          <p:nvSpPr>
            <p:cNvPr id="87" name="Rectangle 86"/>
            <p:cNvSpPr/>
            <p:nvPr/>
          </p:nvSpPr>
          <p:spPr>
            <a:xfrm>
              <a:off x="962358" y="3967283"/>
              <a:ext cx="854567"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smtClean="0"/>
                <a:t>WiFi</a:t>
              </a:r>
              <a:endParaRPr lang="en-US" sz="900" b="1" dirty="0"/>
            </a:p>
          </p:txBody>
        </p:sp>
        <p:sp>
          <p:nvSpPr>
            <p:cNvPr id="89" name="Rectangle 88"/>
            <p:cNvSpPr/>
            <p:nvPr/>
          </p:nvSpPr>
          <p:spPr>
            <a:xfrm>
              <a:off x="1843646" y="3967283"/>
              <a:ext cx="953946"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smtClean="0"/>
                <a:t>Enet</a:t>
              </a:r>
              <a:endParaRPr lang="en-US" sz="900" b="1" dirty="0" smtClean="0"/>
            </a:p>
          </p:txBody>
        </p:sp>
        <p:sp>
          <p:nvSpPr>
            <p:cNvPr id="83" name="Rectangle 82"/>
            <p:cNvSpPr/>
            <p:nvPr/>
          </p:nvSpPr>
          <p:spPr>
            <a:xfrm>
              <a:off x="2820625" y="3583775"/>
              <a:ext cx="2505482"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6LoWPAN</a:t>
              </a:r>
              <a:endParaRPr lang="en-US" sz="900" b="1" dirty="0"/>
            </a:p>
          </p:txBody>
        </p:sp>
        <p:sp>
          <p:nvSpPr>
            <p:cNvPr id="84" name="Rectangle 83"/>
            <p:cNvSpPr/>
            <p:nvPr/>
          </p:nvSpPr>
          <p:spPr>
            <a:xfrm>
              <a:off x="4043477" y="3967283"/>
              <a:ext cx="1281806"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2.4GHz - 802.15.4</a:t>
              </a:r>
              <a:endParaRPr lang="en-US" sz="900" b="1" dirty="0"/>
            </a:p>
          </p:txBody>
        </p:sp>
        <p:sp>
          <p:nvSpPr>
            <p:cNvPr id="85" name="Rectangle 84"/>
            <p:cNvSpPr/>
            <p:nvPr/>
          </p:nvSpPr>
          <p:spPr>
            <a:xfrm>
              <a:off x="2818025" y="3967283"/>
              <a:ext cx="1203507"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&lt;1GHz - 802.15.4g</a:t>
              </a:r>
              <a:endParaRPr lang="en-US" sz="900" b="1" dirty="0"/>
            </a:p>
          </p:txBody>
        </p:sp>
        <p:grpSp>
          <p:nvGrpSpPr>
            <p:cNvPr id="7" name="Group 46"/>
            <p:cNvGrpSpPr/>
            <p:nvPr/>
          </p:nvGrpSpPr>
          <p:grpSpPr>
            <a:xfrm>
              <a:off x="957366" y="2813149"/>
              <a:ext cx="1838900" cy="743800"/>
              <a:chOff x="1491371" y="4122330"/>
              <a:chExt cx="1838900" cy="743800"/>
            </a:xfrm>
          </p:grpSpPr>
          <p:sp>
            <p:nvSpPr>
              <p:cNvPr id="79" name="Rectangle 78"/>
              <p:cNvSpPr/>
              <p:nvPr/>
            </p:nvSpPr>
            <p:spPr>
              <a:xfrm>
                <a:off x="1491371" y="4122330"/>
                <a:ext cx="1838900"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IPv4</a:t>
                </a:r>
                <a:endParaRPr lang="en-US" sz="900" b="1" dirty="0"/>
              </a:p>
            </p:txBody>
          </p:sp>
          <p:sp>
            <p:nvSpPr>
              <p:cNvPr id="80" name="Rectangle 79"/>
              <p:cNvSpPr/>
              <p:nvPr/>
            </p:nvSpPr>
            <p:spPr>
              <a:xfrm>
                <a:off x="1492372" y="4507838"/>
                <a:ext cx="502077"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ARP</a:t>
                </a:r>
                <a:endParaRPr lang="en-US" sz="900" b="1" dirty="0"/>
              </a:p>
            </p:txBody>
          </p:sp>
          <p:sp>
            <p:nvSpPr>
              <p:cNvPr id="81" name="Rectangle 80"/>
              <p:cNvSpPr/>
              <p:nvPr/>
            </p:nvSpPr>
            <p:spPr>
              <a:xfrm>
                <a:off x="2018307" y="4507838"/>
                <a:ext cx="707663"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ICMPv4</a:t>
                </a:r>
                <a:endParaRPr lang="en-US" sz="900" b="1" dirty="0"/>
              </a:p>
            </p:txBody>
          </p:sp>
          <p:sp>
            <p:nvSpPr>
              <p:cNvPr id="82" name="Rectangle 81"/>
              <p:cNvSpPr/>
              <p:nvPr/>
            </p:nvSpPr>
            <p:spPr>
              <a:xfrm>
                <a:off x="2748679" y="4507838"/>
                <a:ext cx="581591"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IGMP</a:t>
                </a:r>
                <a:endParaRPr lang="en-US" sz="900" b="1" dirty="0"/>
              </a:p>
            </p:txBody>
          </p:sp>
        </p:grpSp>
        <p:grpSp>
          <p:nvGrpSpPr>
            <p:cNvPr id="8" name="Group 45"/>
            <p:cNvGrpSpPr/>
            <p:nvPr/>
          </p:nvGrpSpPr>
          <p:grpSpPr>
            <a:xfrm>
              <a:off x="2820623" y="2813838"/>
              <a:ext cx="1838900" cy="743111"/>
              <a:chOff x="3354628" y="4123019"/>
              <a:chExt cx="1838900" cy="743111"/>
            </a:xfrm>
          </p:grpSpPr>
          <p:sp>
            <p:nvSpPr>
              <p:cNvPr id="75" name="Rectangle 74"/>
              <p:cNvSpPr/>
              <p:nvPr/>
            </p:nvSpPr>
            <p:spPr>
              <a:xfrm>
                <a:off x="3354628" y="4123019"/>
                <a:ext cx="1838900"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IPv6</a:t>
                </a:r>
                <a:endParaRPr lang="en-US" sz="900" b="1" dirty="0"/>
              </a:p>
            </p:txBody>
          </p:sp>
          <p:sp>
            <p:nvSpPr>
              <p:cNvPr id="76" name="Rectangle 75"/>
              <p:cNvSpPr/>
              <p:nvPr/>
            </p:nvSpPr>
            <p:spPr>
              <a:xfrm>
                <a:off x="3355630" y="4507838"/>
                <a:ext cx="413288"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ND</a:t>
                </a:r>
                <a:endParaRPr lang="en-US" sz="900" b="1" dirty="0"/>
              </a:p>
            </p:txBody>
          </p:sp>
          <p:sp>
            <p:nvSpPr>
              <p:cNvPr id="77" name="Rectangle 76"/>
              <p:cNvSpPr/>
              <p:nvPr/>
            </p:nvSpPr>
            <p:spPr>
              <a:xfrm>
                <a:off x="3792773" y="4507838"/>
                <a:ext cx="755374"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6LoWPAN-ND</a:t>
                </a:r>
                <a:endParaRPr lang="en-US" sz="900" b="1" dirty="0"/>
              </a:p>
            </p:txBody>
          </p:sp>
          <p:sp>
            <p:nvSpPr>
              <p:cNvPr id="78" name="Rectangle 77"/>
              <p:cNvSpPr/>
              <p:nvPr/>
            </p:nvSpPr>
            <p:spPr>
              <a:xfrm>
                <a:off x="4579950" y="4507838"/>
                <a:ext cx="613577"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ICMPv6</a:t>
                </a:r>
                <a:endParaRPr lang="en-US" sz="900" b="1" dirty="0"/>
              </a:p>
            </p:txBody>
          </p:sp>
        </p:grpSp>
        <p:grpSp>
          <p:nvGrpSpPr>
            <p:cNvPr id="9" name="Group 75"/>
            <p:cNvGrpSpPr/>
            <p:nvPr/>
          </p:nvGrpSpPr>
          <p:grpSpPr>
            <a:xfrm>
              <a:off x="957366" y="2057401"/>
              <a:ext cx="3700830" cy="734392"/>
              <a:chOff x="1491371" y="3366582"/>
              <a:chExt cx="3700830" cy="734392"/>
            </a:xfrm>
          </p:grpSpPr>
          <p:sp>
            <p:nvSpPr>
              <p:cNvPr id="72" name="Rectangle 71"/>
              <p:cNvSpPr/>
              <p:nvPr/>
            </p:nvSpPr>
            <p:spPr>
              <a:xfrm>
                <a:off x="1491371" y="3740721"/>
                <a:ext cx="1838900"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TCP</a:t>
                </a:r>
                <a:endParaRPr lang="en-US" sz="900" b="1" dirty="0"/>
              </a:p>
            </p:txBody>
          </p:sp>
          <p:sp>
            <p:nvSpPr>
              <p:cNvPr id="73" name="Rectangle 72"/>
              <p:cNvSpPr/>
              <p:nvPr/>
            </p:nvSpPr>
            <p:spPr>
              <a:xfrm>
                <a:off x="3353301" y="3742682"/>
                <a:ext cx="1838900"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UDP</a:t>
                </a:r>
                <a:endParaRPr lang="en-US" sz="900" b="1" dirty="0"/>
              </a:p>
            </p:txBody>
          </p:sp>
          <p:sp>
            <p:nvSpPr>
              <p:cNvPr id="74" name="Rectangle 73"/>
              <p:cNvSpPr/>
              <p:nvPr/>
            </p:nvSpPr>
            <p:spPr>
              <a:xfrm>
                <a:off x="1494020" y="3366582"/>
                <a:ext cx="3698181" cy="3540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BSD Sockets API</a:t>
                </a:r>
                <a:endParaRPr lang="en-US" sz="900" b="1" dirty="0"/>
              </a:p>
            </p:txBody>
          </p:sp>
        </p:grpSp>
        <p:grpSp>
          <p:nvGrpSpPr>
            <p:cNvPr id="10" name="Group 76"/>
            <p:cNvGrpSpPr/>
            <p:nvPr/>
          </p:nvGrpSpPr>
          <p:grpSpPr>
            <a:xfrm>
              <a:off x="956896" y="1292994"/>
              <a:ext cx="3701278" cy="741287"/>
              <a:chOff x="1490901" y="2602175"/>
              <a:chExt cx="3701278" cy="741287"/>
            </a:xfrm>
          </p:grpSpPr>
          <p:sp>
            <p:nvSpPr>
              <p:cNvPr id="62" name="Rectangle 61"/>
              <p:cNvSpPr/>
              <p:nvPr/>
            </p:nvSpPr>
            <p:spPr>
              <a:xfrm>
                <a:off x="4556099" y="2985582"/>
                <a:ext cx="635861" cy="355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DHCPv6</a:t>
                </a:r>
                <a:endParaRPr lang="en-US" sz="900" b="1" dirty="0"/>
              </a:p>
            </p:txBody>
          </p:sp>
          <p:sp>
            <p:nvSpPr>
              <p:cNvPr id="63" name="Rectangle 62"/>
              <p:cNvSpPr/>
              <p:nvPr/>
            </p:nvSpPr>
            <p:spPr>
              <a:xfrm>
                <a:off x="2640782" y="2987857"/>
                <a:ext cx="572996" cy="352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b="1" dirty="0" smtClean="0"/>
                  <a:t>DHCPv4</a:t>
                </a:r>
                <a:endParaRPr lang="en-US" sz="900" b="1" dirty="0"/>
              </a:p>
            </p:txBody>
          </p:sp>
          <p:sp>
            <p:nvSpPr>
              <p:cNvPr id="64" name="Rectangle 63"/>
              <p:cNvSpPr/>
              <p:nvPr/>
            </p:nvSpPr>
            <p:spPr>
              <a:xfrm>
                <a:off x="3234366" y="2985170"/>
                <a:ext cx="638755" cy="3582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smtClean="0"/>
                  <a:t>mDNS</a:t>
                </a:r>
              </a:p>
            </p:txBody>
          </p:sp>
          <p:sp>
            <p:nvSpPr>
              <p:cNvPr id="65" name="Rectangle 64"/>
              <p:cNvSpPr/>
              <p:nvPr/>
            </p:nvSpPr>
            <p:spPr>
              <a:xfrm>
                <a:off x="3892406" y="2604779"/>
                <a:ext cx="647813"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CoAP</a:t>
                </a:r>
              </a:p>
            </p:txBody>
          </p:sp>
          <p:sp>
            <p:nvSpPr>
              <p:cNvPr id="66" name="Rectangle 65"/>
              <p:cNvSpPr/>
              <p:nvPr/>
            </p:nvSpPr>
            <p:spPr>
              <a:xfrm>
                <a:off x="4558756" y="2604780"/>
                <a:ext cx="633423"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MLE</a:t>
                </a:r>
              </a:p>
            </p:txBody>
          </p:sp>
          <p:sp>
            <p:nvSpPr>
              <p:cNvPr id="67" name="Rectangle 66"/>
              <p:cNvSpPr/>
              <p:nvPr/>
            </p:nvSpPr>
            <p:spPr>
              <a:xfrm>
                <a:off x="1490901" y="2985170"/>
                <a:ext cx="557350"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SSL</a:t>
                </a:r>
                <a:endParaRPr lang="en-US" sz="900" b="1" dirty="0"/>
              </a:p>
            </p:txBody>
          </p:sp>
          <p:sp>
            <p:nvSpPr>
              <p:cNvPr id="68" name="Rectangle 67"/>
              <p:cNvSpPr/>
              <p:nvPr/>
            </p:nvSpPr>
            <p:spPr>
              <a:xfrm>
                <a:off x="2069343" y="2985170"/>
                <a:ext cx="548640"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TLS</a:t>
                </a:r>
              </a:p>
            </p:txBody>
          </p:sp>
          <p:sp>
            <p:nvSpPr>
              <p:cNvPr id="69" name="Rectangle 68"/>
              <p:cNvSpPr/>
              <p:nvPr/>
            </p:nvSpPr>
            <p:spPr>
              <a:xfrm>
                <a:off x="3890857" y="2985170"/>
                <a:ext cx="648221"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DTLS</a:t>
                </a:r>
              </a:p>
            </p:txBody>
          </p:sp>
          <p:sp>
            <p:nvSpPr>
              <p:cNvPr id="70" name="Rectangle 69"/>
              <p:cNvSpPr/>
              <p:nvPr/>
            </p:nvSpPr>
            <p:spPr>
              <a:xfrm>
                <a:off x="1496171" y="2602175"/>
                <a:ext cx="1122667"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HTTPs</a:t>
                </a:r>
                <a:endParaRPr lang="en-US" sz="900" b="1" dirty="0"/>
              </a:p>
            </p:txBody>
          </p:sp>
          <p:sp>
            <p:nvSpPr>
              <p:cNvPr id="71" name="Rectangle 70"/>
              <p:cNvSpPr/>
              <p:nvPr/>
            </p:nvSpPr>
            <p:spPr>
              <a:xfrm>
                <a:off x="2638880" y="2602175"/>
                <a:ext cx="577975"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HTTP</a:t>
                </a:r>
              </a:p>
            </p:txBody>
          </p:sp>
        </p:grpSp>
        <p:grpSp>
          <p:nvGrpSpPr>
            <p:cNvPr id="11" name="Group 74"/>
            <p:cNvGrpSpPr/>
            <p:nvPr/>
          </p:nvGrpSpPr>
          <p:grpSpPr>
            <a:xfrm>
              <a:off x="4683378" y="2814343"/>
              <a:ext cx="638755" cy="739266"/>
              <a:chOff x="5217383" y="4123524"/>
              <a:chExt cx="638755" cy="739266"/>
            </a:xfrm>
          </p:grpSpPr>
          <p:sp>
            <p:nvSpPr>
              <p:cNvPr id="60" name="Rectangle 59"/>
              <p:cNvSpPr/>
              <p:nvPr/>
            </p:nvSpPr>
            <p:spPr>
              <a:xfrm>
                <a:off x="5217383" y="4504498"/>
                <a:ext cx="638755"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MPL (Trickle)</a:t>
                </a:r>
                <a:endParaRPr lang="en-US" sz="900" b="1" dirty="0"/>
              </a:p>
            </p:txBody>
          </p:sp>
          <p:sp>
            <p:nvSpPr>
              <p:cNvPr id="61" name="Rectangle 60"/>
              <p:cNvSpPr/>
              <p:nvPr/>
            </p:nvSpPr>
            <p:spPr>
              <a:xfrm>
                <a:off x="5217383" y="4123524"/>
                <a:ext cx="638755" cy="358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Routing</a:t>
                </a:r>
                <a:endParaRPr lang="en-US" sz="900" b="1" dirty="0"/>
              </a:p>
            </p:txBody>
          </p:sp>
        </p:grpSp>
        <p:grpSp>
          <p:nvGrpSpPr>
            <p:cNvPr id="12" name="Group 77"/>
            <p:cNvGrpSpPr/>
            <p:nvPr/>
          </p:nvGrpSpPr>
          <p:grpSpPr>
            <a:xfrm>
              <a:off x="4683378" y="1295030"/>
              <a:ext cx="638755" cy="1500009"/>
              <a:chOff x="5217383" y="2604211"/>
              <a:chExt cx="638755" cy="1500009"/>
            </a:xfrm>
          </p:grpSpPr>
          <p:sp>
            <p:nvSpPr>
              <p:cNvPr id="58" name="Rectangle 57"/>
              <p:cNvSpPr/>
              <p:nvPr/>
            </p:nvSpPr>
            <p:spPr>
              <a:xfrm>
                <a:off x="5217383" y="2604211"/>
                <a:ext cx="638755" cy="735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smtClean="0"/>
                  <a:t>Stack Mgmt</a:t>
                </a:r>
                <a:endParaRPr lang="en-US" sz="900" b="1" dirty="0"/>
              </a:p>
            </p:txBody>
          </p:sp>
          <p:sp>
            <p:nvSpPr>
              <p:cNvPr id="59" name="Rectangle 58"/>
              <p:cNvSpPr/>
              <p:nvPr/>
            </p:nvSpPr>
            <p:spPr>
              <a:xfrm>
                <a:off x="5217383" y="3362871"/>
                <a:ext cx="638755" cy="7413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900" b="1" dirty="0" err="1" smtClean="0"/>
                  <a:t>Bstrap</a:t>
                </a:r>
                <a:r>
                  <a:rPr lang="en-US" sz="900" b="1" dirty="0" smtClean="0"/>
                  <a:t> and Commissioning</a:t>
                </a:r>
                <a:endParaRPr lang="en-US" sz="900" b="1" dirty="0"/>
              </a:p>
            </p:txBody>
          </p:sp>
        </p:grpSp>
        <p:grpSp>
          <p:nvGrpSpPr>
            <p:cNvPr id="13" name="Group 80"/>
            <p:cNvGrpSpPr/>
            <p:nvPr/>
          </p:nvGrpSpPr>
          <p:grpSpPr>
            <a:xfrm>
              <a:off x="498201" y="3542822"/>
              <a:ext cx="420735" cy="807813"/>
              <a:chOff x="1032206" y="4891758"/>
              <a:chExt cx="420735" cy="807813"/>
            </a:xfrm>
          </p:grpSpPr>
          <p:sp>
            <p:nvSpPr>
              <p:cNvPr id="56" name="Left Brace 55"/>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p:cNvSpPr txBox="1"/>
              <p:nvPr/>
            </p:nvSpPr>
            <p:spPr>
              <a:xfrm>
                <a:off x="1032206"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PHY-MAC</a:t>
                </a:r>
              </a:p>
            </p:txBody>
          </p:sp>
        </p:grpSp>
        <p:grpSp>
          <p:nvGrpSpPr>
            <p:cNvPr id="14" name="Group 81"/>
            <p:cNvGrpSpPr/>
            <p:nvPr/>
          </p:nvGrpSpPr>
          <p:grpSpPr>
            <a:xfrm>
              <a:off x="499527" y="2772870"/>
              <a:ext cx="420735" cy="807813"/>
              <a:chOff x="1032206" y="4891758"/>
              <a:chExt cx="420735" cy="807813"/>
            </a:xfrm>
          </p:grpSpPr>
          <p:sp>
            <p:nvSpPr>
              <p:cNvPr id="54" name="Left Brace 53"/>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1032206"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Network</a:t>
                </a:r>
              </a:p>
            </p:txBody>
          </p:sp>
        </p:grpSp>
        <p:grpSp>
          <p:nvGrpSpPr>
            <p:cNvPr id="15" name="Group 84"/>
            <p:cNvGrpSpPr/>
            <p:nvPr/>
          </p:nvGrpSpPr>
          <p:grpSpPr>
            <a:xfrm>
              <a:off x="413391" y="2018821"/>
              <a:ext cx="508196" cy="807813"/>
              <a:chOff x="944745" y="4891758"/>
              <a:chExt cx="508196" cy="807813"/>
            </a:xfrm>
          </p:grpSpPr>
          <p:sp>
            <p:nvSpPr>
              <p:cNvPr id="52" name="Left Brace 51"/>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944745"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Transport </a:t>
                </a:r>
              </a:p>
              <a:p>
                <a:pPr algn="ctr"/>
                <a:r>
                  <a:rPr lang="en-US" sz="900" b="1" dirty="0" smtClean="0">
                    <a:solidFill>
                      <a:schemeClr val="accent4">
                        <a:lumMod val="50000"/>
                      </a:schemeClr>
                    </a:solidFill>
                  </a:rPr>
                  <a:t>&amp; Session</a:t>
                </a:r>
              </a:p>
            </p:txBody>
          </p:sp>
        </p:grpSp>
        <p:grpSp>
          <p:nvGrpSpPr>
            <p:cNvPr id="16" name="Group 90"/>
            <p:cNvGrpSpPr/>
            <p:nvPr/>
          </p:nvGrpSpPr>
          <p:grpSpPr>
            <a:xfrm>
              <a:off x="406452" y="1256856"/>
              <a:ext cx="516466" cy="807813"/>
              <a:chOff x="936475" y="4891758"/>
              <a:chExt cx="516466" cy="807813"/>
            </a:xfrm>
          </p:grpSpPr>
          <p:sp>
            <p:nvSpPr>
              <p:cNvPr id="48" name="Left Brace 47"/>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extBox 48"/>
              <p:cNvSpPr txBox="1"/>
              <p:nvPr/>
            </p:nvSpPr>
            <p:spPr>
              <a:xfrm>
                <a:off x="936475"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Security </a:t>
                </a:r>
              </a:p>
              <a:p>
                <a:pPr algn="ctr"/>
                <a:r>
                  <a:rPr lang="en-US" sz="900" b="1" dirty="0" smtClean="0">
                    <a:solidFill>
                      <a:schemeClr val="accent4">
                        <a:lumMod val="50000"/>
                      </a:schemeClr>
                    </a:solidFill>
                  </a:rPr>
                  <a:t>&amp; App Layer</a:t>
                </a:r>
              </a:p>
            </p:txBody>
          </p:sp>
        </p:grpSp>
        <p:grpSp>
          <p:nvGrpSpPr>
            <p:cNvPr id="17" name="Group 93"/>
            <p:cNvGrpSpPr/>
            <p:nvPr/>
          </p:nvGrpSpPr>
          <p:grpSpPr>
            <a:xfrm rot="10800000">
              <a:off x="5359213" y="2771261"/>
              <a:ext cx="396882" cy="813975"/>
              <a:chOff x="1056059" y="4891758"/>
              <a:chExt cx="396882" cy="807813"/>
            </a:xfrm>
          </p:grpSpPr>
          <p:sp>
            <p:nvSpPr>
              <p:cNvPr id="46" name="Left Brace 45"/>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TextBox 46"/>
              <p:cNvSpPr txBox="1"/>
              <p:nvPr/>
            </p:nvSpPr>
            <p:spPr>
              <a:xfrm>
                <a:off x="1056059"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Routing</a:t>
                </a:r>
              </a:p>
            </p:txBody>
          </p:sp>
        </p:grpSp>
        <p:sp>
          <p:nvSpPr>
            <p:cNvPr id="45" name="Rectangle 44"/>
            <p:cNvSpPr/>
            <p:nvPr/>
          </p:nvSpPr>
          <p:spPr>
            <a:xfrm>
              <a:off x="958159" y="910137"/>
              <a:ext cx="4359359"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Customer Application (LWM2M, MQTT, etc)</a:t>
              </a:r>
            </a:p>
          </p:txBody>
        </p:sp>
        <p:sp>
          <p:nvSpPr>
            <p:cNvPr id="91" name="Rectangle 90"/>
            <p:cNvSpPr/>
            <p:nvPr/>
          </p:nvSpPr>
          <p:spPr>
            <a:xfrm>
              <a:off x="2700361" y="1294989"/>
              <a:ext cx="638755" cy="3582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t>DNS</a:t>
              </a:r>
            </a:p>
          </p:txBody>
        </p:sp>
        <p:grpSp>
          <p:nvGrpSpPr>
            <p:cNvPr id="18" name="Group 87"/>
            <p:cNvGrpSpPr/>
            <p:nvPr/>
          </p:nvGrpSpPr>
          <p:grpSpPr>
            <a:xfrm rot="10800000">
              <a:off x="5360428" y="1219333"/>
              <a:ext cx="396882" cy="1637967"/>
              <a:chOff x="1056059" y="4891758"/>
              <a:chExt cx="396882" cy="807813"/>
            </a:xfrm>
          </p:grpSpPr>
          <p:sp>
            <p:nvSpPr>
              <p:cNvPr id="50" name="Left Brace 49"/>
              <p:cNvSpPr/>
              <p:nvPr/>
            </p:nvSpPr>
            <p:spPr>
              <a:xfrm>
                <a:off x="1346356" y="4933830"/>
                <a:ext cx="106585" cy="7236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p:cNvSpPr txBox="1"/>
              <p:nvPr/>
            </p:nvSpPr>
            <p:spPr>
              <a:xfrm>
                <a:off x="1056059" y="4891758"/>
                <a:ext cx="274881" cy="807813"/>
              </a:xfrm>
              <a:prstGeom prst="rect">
                <a:avLst/>
              </a:prstGeom>
              <a:noFill/>
            </p:spPr>
            <p:txBody>
              <a:bodyPr vert="vert270" wrap="none" lIns="91440" tIns="45720" rIns="91440" rtlCol="0" anchor="t">
                <a:noAutofit/>
              </a:bodyPr>
              <a:lstStyle/>
              <a:p>
                <a:pPr algn="ctr"/>
                <a:r>
                  <a:rPr lang="en-US" sz="900" b="1" dirty="0" smtClean="0">
                    <a:solidFill>
                      <a:schemeClr val="accent4">
                        <a:lumMod val="50000"/>
                      </a:schemeClr>
                    </a:solidFill>
                  </a:rPr>
                  <a:t>Management Plane</a:t>
                </a:r>
              </a:p>
            </p:txBody>
          </p:sp>
        </p:grpSp>
      </p:grpSp>
    </p:spTree>
    <p:extLst>
      <p:ext uri="{BB962C8B-B14F-4D97-AF65-F5344CB8AC3E}">
        <p14:creationId xmlns:p14="http://schemas.microsoft.com/office/powerpoint/2010/main" val="68272643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24642" y="972589"/>
            <a:ext cx="5153884" cy="5367251"/>
          </a:xfrm>
        </p:spPr>
        <p:txBody>
          <a:bodyPr>
            <a:normAutofit fontScale="62500" lnSpcReduction="20000"/>
          </a:bodyPr>
          <a:lstStyle/>
          <a:p>
            <a:pPr>
              <a:lnSpc>
                <a:spcPct val="150000"/>
              </a:lnSpc>
            </a:pPr>
            <a:r>
              <a:rPr lang="en-US" dirty="0" smtClean="0">
                <a:solidFill>
                  <a:schemeClr val="tx1">
                    <a:lumMod val="65000"/>
                    <a:lumOff val="35000"/>
                  </a:schemeClr>
                </a:solidFill>
                <a:latin typeface="+mj-lt"/>
              </a:rPr>
              <a:t>Allows interfacing the THREAD stack with a Linux or </a:t>
            </a:r>
            <a:r>
              <a:rPr lang="en-US" dirty="0" err="1" smtClean="0">
                <a:solidFill>
                  <a:schemeClr val="tx1">
                    <a:lumMod val="65000"/>
                    <a:lumOff val="35000"/>
                  </a:schemeClr>
                </a:solidFill>
                <a:latin typeface="+mj-lt"/>
              </a:rPr>
              <a:t>Kinetis</a:t>
            </a:r>
            <a:r>
              <a:rPr lang="en-US" dirty="0" smtClean="0">
                <a:solidFill>
                  <a:schemeClr val="tx1">
                    <a:lumMod val="65000"/>
                    <a:lumOff val="35000"/>
                  </a:schemeClr>
                </a:solidFill>
                <a:latin typeface="+mj-lt"/>
              </a:rPr>
              <a:t> host processor as well as with a PC tool using a serial communication line.</a:t>
            </a:r>
          </a:p>
          <a:p>
            <a:pPr>
              <a:lnSpc>
                <a:spcPct val="150000"/>
              </a:lnSpc>
            </a:pPr>
            <a:endParaRPr lang="en-US" dirty="0" smtClean="0">
              <a:solidFill>
                <a:schemeClr val="tx1">
                  <a:lumMod val="65000"/>
                  <a:lumOff val="35000"/>
                </a:schemeClr>
              </a:solidFill>
              <a:latin typeface="+mj-lt"/>
            </a:endParaRPr>
          </a:p>
          <a:p>
            <a:pPr>
              <a:lnSpc>
                <a:spcPct val="150000"/>
              </a:lnSpc>
            </a:pPr>
            <a:r>
              <a:rPr lang="en-US" dirty="0" smtClean="0">
                <a:solidFill>
                  <a:schemeClr val="tx1">
                    <a:lumMod val="65000"/>
                    <a:lumOff val="35000"/>
                  </a:schemeClr>
                </a:solidFill>
                <a:latin typeface="+mj-lt"/>
              </a:rPr>
              <a:t>Can be used in two ways: </a:t>
            </a:r>
          </a:p>
          <a:p>
            <a:pPr lvl="1">
              <a:lnSpc>
                <a:spcPct val="150000"/>
              </a:lnSpc>
            </a:pPr>
            <a:r>
              <a:rPr lang="en-US" dirty="0" smtClean="0">
                <a:solidFill>
                  <a:schemeClr val="tx1">
                    <a:lumMod val="65000"/>
                    <a:lumOff val="35000"/>
                  </a:schemeClr>
                </a:solidFill>
                <a:latin typeface="+mj-lt"/>
              </a:rPr>
              <a:t>To test / debug THREAD stack functionalities.</a:t>
            </a:r>
          </a:p>
          <a:p>
            <a:pPr lvl="1">
              <a:lnSpc>
                <a:spcPct val="150000"/>
              </a:lnSpc>
            </a:pPr>
            <a:r>
              <a:rPr lang="en-US" dirty="0" smtClean="0">
                <a:solidFill>
                  <a:schemeClr val="tx1">
                    <a:lumMod val="65000"/>
                    <a:lumOff val="35000"/>
                  </a:schemeClr>
                </a:solidFill>
                <a:latin typeface="+mj-lt"/>
              </a:rPr>
              <a:t>As a communication protocol in a host - blackbox scenario.</a:t>
            </a:r>
          </a:p>
          <a:p>
            <a:pPr>
              <a:lnSpc>
                <a:spcPct val="150000"/>
              </a:lnSpc>
            </a:pPr>
            <a:endParaRPr lang="en-US" dirty="0" smtClean="0">
              <a:solidFill>
                <a:schemeClr val="tx1">
                  <a:lumMod val="65000"/>
                  <a:lumOff val="35000"/>
                </a:schemeClr>
              </a:solidFill>
              <a:latin typeface="+mj-lt"/>
            </a:endParaRPr>
          </a:p>
          <a:p>
            <a:pPr>
              <a:lnSpc>
                <a:spcPct val="150000"/>
              </a:lnSpc>
            </a:pPr>
            <a:r>
              <a:rPr lang="en-US" dirty="0" smtClean="0">
                <a:solidFill>
                  <a:schemeClr val="tx1">
                    <a:lumMod val="65000"/>
                    <a:lumOff val="35000"/>
                  </a:schemeClr>
                </a:solidFill>
                <a:latin typeface="+mj-lt"/>
              </a:rPr>
              <a:t>Currently supported serial interfaces are: UART, USB, SPI and I²C.</a:t>
            </a:r>
          </a:p>
          <a:p>
            <a:pPr>
              <a:lnSpc>
                <a:spcPct val="150000"/>
              </a:lnSpc>
            </a:pPr>
            <a:endParaRPr lang="en-US" dirty="0" smtClean="0">
              <a:solidFill>
                <a:schemeClr val="tx1">
                  <a:lumMod val="65000"/>
                  <a:lumOff val="35000"/>
                </a:schemeClr>
              </a:solidFill>
              <a:latin typeface="Gotham Medium"/>
            </a:endParaRPr>
          </a:p>
          <a:p>
            <a:pPr>
              <a:lnSpc>
                <a:spcPct val="150000"/>
              </a:lnSpc>
            </a:pPr>
            <a:r>
              <a:rPr lang="en-US" dirty="0" smtClean="0">
                <a:solidFill>
                  <a:schemeClr val="tx1">
                    <a:lumMod val="65000"/>
                    <a:lumOff val="35000"/>
                  </a:schemeClr>
                </a:solidFill>
                <a:latin typeface="Gotham Medium"/>
              </a:rPr>
              <a:t>The following types of messages are used by the THREAD FSCI:</a:t>
            </a:r>
          </a:p>
          <a:p>
            <a:pPr lvl="2">
              <a:lnSpc>
                <a:spcPct val="150000"/>
              </a:lnSpc>
            </a:pPr>
            <a:r>
              <a:rPr lang="en-US" dirty="0" smtClean="0">
                <a:solidFill>
                  <a:schemeClr val="tx1">
                    <a:lumMod val="65000"/>
                    <a:lumOff val="35000"/>
                  </a:schemeClr>
                </a:solidFill>
                <a:latin typeface="Gotham Medium"/>
              </a:rPr>
              <a:t>Socket Messages (data plane)</a:t>
            </a:r>
          </a:p>
          <a:p>
            <a:pPr lvl="2">
              <a:lnSpc>
                <a:spcPct val="150000"/>
              </a:lnSpc>
            </a:pPr>
            <a:r>
              <a:rPr lang="en-US" dirty="0" smtClean="0">
                <a:solidFill>
                  <a:schemeClr val="tx1">
                    <a:lumMod val="65000"/>
                    <a:lumOff val="35000"/>
                  </a:schemeClr>
                </a:solidFill>
                <a:latin typeface="Gotham Medium"/>
              </a:rPr>
              <a:t>Network Configuration Messages (management plane)</a:t>
            </a:r>
          </a:p>
          <a:p>
            <a:pPr lvl="2">
              <a:lnSpc>
                <a:spcPct val="150000"/>
              </a:lnSpc>
            </a:pPr>
            <a:r>
              <a:rPr lang="en-US" dirty="0" smtClean="0">
                <a:solidFill>
                  <a:schemeClr val="tx1">
                    <a:lumMod val="65000"/>
                    <a:lumOff val="35000"/>
                  </a:schemeClr>
                </a:solidFill>
                <a:latin typeface="Gotham Medium"/>
              </a:rPr>
              <a:t>Network Utilities Messages (events and indications)</a:t>
            </a:r>
          </a:p>
          <a:p>
            <a:pPr lvl="2">
              <a:lnSpc>
                <a:spcPct val="150000"/>
              </a:lnSpc>
            </a:pPr>
            <a:r>
              <a:rPr lang="en-US" dirty="0" smtClean="0">
                <a:solidFill>
                  <a:schemeClr val="tx1">
                    <a:lumMod val="65000"/>
                    <a:lumOff val="35000"/>
                  </a:schemeClr>
                </a:solidFill>
                <a:latin typeface="Gotham Medium"/>
              </a:rPr>
              <a:t>IP Tunnel Messages (available only for VTUN configuration)</a:t>
            </a:r>
          </a:p>
          <a:p>
            <a:pPr>
              <a:lnSpc>
                <a:spcPct val="150000"/>
              </a:lnSpc>
            </a:pPr>
            <a:endParaRPr lang="en-US" dirty="0" smtClean="0">
              <a:solidFill>
                <a:schemeClr val="tx1">
                  <a:lumMod val="65000"/>
                  <a:lumOff val="35000"/>
                </a:schemeClr>
              </a:solidFill>
              <a:latin typeface="+mj-lt"/>
            </a:endParaRPr>
          </a:p>
        </p:txBody>
      </p:sp>
      <p:grpSp>
        <p:nvGrpSpPr>
          <p:cNvPr id="2" name="Group 18"/>
          <p:cNvGrpSpPr/>
          <p:nvPr/>
        </p:nvGrpSpPr>
        <p:grpSpPr>
          <a:xfrm>
            <a:off x="5378526" y="2392394"/>
            <a:ext cx="3413946" cy="1694496"/>
            <a:chOff x="6242794" y="2004327"/>
            <a:chExt cx="5469870" cy="2716529"/>
          </a:xfrm>
        </p:grpSpPr>
        <p:grpSp>
          <p:nvGrpSpPr>
            <p:cNvPr id="4" name="Group 12"/>
            <p:cNvGrpSpPr/>
            <p:nvPr/>
          </p:nvGrpSpPr>
          <p:grpSpPr>
            <a:xfrm>
              <a:off x="6242794" y="2551813"/>
              <a:ext cx="5469870" cy="2169043"/>
              <a:chOff x="6498308" y="2690038"/>
              <a:chExt cx="4910427" cy="1371600"/>
            </a:xfrm>
          </p:grpSpPr>
          <p:sp>
            <p:nvSpPr>
              <p:cNvPr id="6" name="Rectangle 5"/>
              <p:cNvSpPr/>
              <p:nvPr/>
            </p:nvSpPr>
            <p:spPr>
              <a:xfrm>
                <a:off x="6498308" y="2690038"/>
                <a:ext cx="1791460" cy="1371600"/>
              </a:xfrm>
              <a:prstGeom prst="rect">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THREAD Device</a:t>
                </a:r>
                <a:endParaRPr lang="en-US" sz="1400" dirty="0"/>
              </a:p>
            </p:txBody>
          </p:sp>
          <p:sp>
            <p:nvSpPr>
              <p:cNvPr id="8" name="Rectangle 7"/>
              <p:cNvSpPr/>
              <p:nvPr/>
            </p:nvSpPr>
            <p:spPr>
              <a:xfrm>
                <a:off x="9920177" y="2721936"/>
                <a:ext cx="1488558" cy="1339702"/>
              </a:xfrm>
              <a:prstGeom prst="rect">
                <a:avLst/>
              </a:prstGeom>
              <a:solidFill>
                <a:schemeClr val="accent1">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Host Processor / PC tool</a:t>
                </a:r>
                <a:endParaRPr lang="en-US" sz="1400" dirty="0">
                  <a:solidFill>
                    <a:schemeClr val="tx1"/>
                  </a:solidFill>
                </a:endParaRPr>
              </a:p>
            </p:txBody>
          </p:sp>
          <p:sp>
            <p:nvSpPr>
              <p:cNvPr id="9" name="Rectangle 8"/>
              <p:cNvSpPr/>
              <p:nvPr/>
            </p:nvSpPr>
            <p:spPr>
              <a:xfrm>
                <a:off x="7934483" y="2997514"/>
                <a:ext cx="308345" cy="8811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FSCI</a:t>
                </a:r>
                <a:endParaRPr lang="en-US" sz="1400" dirty="0">
                  <a:solidFill>
                    <a:schemeClr val="tx1"/>
                  </a:solidFill>
                </a:endParaRPr>
              </a:p>
            </p:txBody>
          </p:sp>
          <p:sp>
            <p:nvSpPr>
              <p:cNvPr id="11" name="Left-Right Arrow 10"/>
              <p:cNvSpPr/>
              <p:nvPr/>
            </p:nvSpPr>
            <p:spPr>
              <a:xfrm>
                <a:off x="8302213" y="3309869"/>
                <a:ext cx="1605517" cy="256404"/>
              </a:xfrm>
              <a:prstGeom prst="leftRightArrow">
                <a:avLst/>
              </a:prstGeom>
              <a:pattFill prst="trellis">
                <a:fgClr>
                  <a:schemeClr val="accent1"/>
                </a:fgClr>
                <a:bgClr>
                  <a:schemeClr val="bg1"/>
                </a:bgClr>
              </a:patt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378062" y="3545595"/>
                <a:ext cx="1403497" cy="276445"/>
              </a:xfrm>
              <a:prstGeom prst="rect">
                <a:avLst/>
              </a:prstGeom>
              <a:noFill/>
            </p:spPr>
            <p:txBody>
              <a:bodyPr wrap="none" lIns="68580" tIns="34290" rIns="68580" rtlCol="0" anchor="t">
                <a:noAutofit/>
              </a:bodyPr>
              <a:lstStyle/>
              <a:p>
                <a:r>
                  <a:rPr lang="en-US" sz="1050" dirty="0">
                    <a:solidFill>
                      <a:schemeClr val="accent4">
                        <a:lumMod val="50000"/>
                      </a:schemeClr>
                    </a:solidFill>
                  </a:rPr>
                  <a:t>Serial Interface</a:t>
                </a:r>
              </a:p>
            </p:txBody>
          </p:sp>
        </p:grpSp>
        <p:grpSp>
          <p:nvGrpSpPr>
            <p:cNvPr id="5" name="Group 15"/>
            <p:cNvGrpSpPr/>
            <p:nvPr/>
          </p:nvGrpSpPr>
          <p:grpSpPr>
            <a:xfrm>
              <a:off x="7393663" y="2004327"/>
              <a:ext cx="209969" cy="547486"/>
              <a:chOff x="8521405" y="1727092"/>
              <a:chExt cx="209969" cy="547486"/>
            </a:xfrm>
          </p:grpSpPr>
          <p:cxnSp>
            <p:nvCxnSpPr>
              <p:cNvPr id="55" name="Straight Connector 54"/>
              <p:cNvCxnSpPr/>
              <p:nvPr/>
            </p:nvCxnSpPr>
            <p:spPr bwMode="auto">
              <a:xfrm rot="5400000" flipH="1" flipV="1">
                <a:off x="8400678" y="2048947"/>
                <a:ext cx="449763" cy="1499"/>
              </a:xfrm>
              <a:prstGeom prst="line">
                <a:avLst/>
              </a:prstGeom>
              <a:solidFill>
                <a:srgbClr val="F4F4F4"/>
              </a:solidFill>
              <a:ln w="38100">
                <a:solidFill>
                  <a:schemeClr val="tx1">
                    <a:lumMod val="65000"/>
                    <a:lumOff val="35000"/>
                  </a:schemeClr>
                </a:solidFill>
                <a:miter lim="800000"/>
                <a:headEnd/>
                <a:tailEnd/>
              </a:ln>
            </p:spPr>
          </p:cxnSp>
          <p:sp>
            <p:nvSpPr>
              <p:cNvPr id="56" name="Isosceles Triangle 55"/>
              <p:cNvSpPr/>
              <p:nvPr/>
            </p:nvSpPr>
            <p:spPr>
              <a:xfrm rot="10800000">
                <a:off x="8521405" y="1727092"/>
                <a:ext cx="209969" cy="171805"/>
              </a:xfrm>
              <a:prstGeom prst="triangle">
                <a:avLst/>
              </a:prstGeom>
              <a:solidFill>
                <a:srgbClr val="F4F4F4"/>
              </a:solidFill>
              <a:ln w="38100">
                <a:solidFill>
                  <a:schemeClr val="tx1">
                    <a:lumMod val="65000"/>
                    <a:lumOff val="35000"/>
                  </a:schemeClr>
                </a:solidFill>
                <a:miter lim="800000"/>
                <a:headEnd/>
                <a:tailEnd/>
              </a:ln>
            </p:spPr>
            <p:txBody>
              <a:bodyPr lIns="0" tIns="0" rIns="0" bIns="0" anchor="ctr"/>
              <a:lstStyle/>
              <a:p>
                <a:pPr algn="ctr"/>
                <a:endParaRPr lang="en-US" sz="1050" b="1" dirty="0">
                  <a:solidFill>
                    <a:srgbClr val="FB4E27"/>
                  </a:solidFill>
                  <a:latin typeface="Gotham Medium" charset="0"/>
                  <a:ea typeface="Gotham Medium" charset="0"/>
                  <a:cs typeface="Gotham Medium" charset="0"/>
                  <a:sym typeface="Gotham Medium" charset="0"/>
                </a:endParaRPr>
              </a:p>
            </p:txBody>
          </p:sp>
        </p:grpSp>
      </p:grpSp>
      <p:pic>
        <p:nvPicPr>
          <p:cNvPr id="15" name="Picture 1"/>
          <p:cNvPicPr>
            <a:picLocks noChangeAspect="1" noChangeArrowheads="1"/>
          </p:cNvPicPr>
          <p:nvPr/>
        </p:nvPicPr>
        <p:blipFill>
          <a:blip r:embed="rId2" cstate="print"/>
          <a:srcRect/>
          <a:stretch>
            <a:fillRect/>
          </a:stretch>
        </p:blipFill>
        <p:spPr bwMode="auto">
          <a:xfrm>
            <a:off x="342221" y="415735"/>
            <a:ext cx="1866900" cy="345281"/>
          </a:xfrm>
          <a:prstGeom prst="rect">
            <a:avLst/>
          </a:prstGeom>
          <a:noFill/>
          <a:ln w="12700">
            <a:noFill/>
            <a:miter lim="800000"/>
            <a:headEnd/>
            <a:tailEnd/>
          </a:ln>
        </p:spPr>
      </p:pic>
      <p:sp>
        <p:nvSpPr>
          <p:cNvPr id="17" name="Rectangle 2"/>
          <p:cNvSpPr>
            <a:spLocks/>
          </p:cNvSpPr>
          <p:nvPr/>
        </p:nvSpPr>
        <p:spPr bwMode="auto">
          <a:xfrm>
            <a:off x="2375811" y="517145"/>
            <a:ext cx="5150072" cy="26941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defRPr/>
            </a:pPr>
            <a:r>
              <a:rPr lang="en-US" b="1" dirty="0" smtClean="0">
                <a:solidFill>
                  <a:schemeClr val="tx2">
                    <a:lumMod val="75000"/>
                  </a:schemeClr>
                </a:solidFill>
                <a:latin typeface="Arial" pitchFamily="34" charset="0"/>
                <a:cs typeface="Arial" pitchFamily="34" charset="0"/>
              </a:rPr>
              <a:t>Freescale Serial Connectivity Interface (FSCI)</a:t>
            </a:r>
            <a:endParaRPr lang="en-US" b="1" dirty="0">
              <a:solidFill>
                <a:schemeClr val="tx2">
                  <a:lumMod val="75000"/>
                </a:schemeClr>
              </a:solidFill>
              <a:latin typeface="Arial" pitchFamily="34" charset="0"/>
              <a:cs typeface="Arial" pitchFamily="34" charset="0"/>
              <a:sym typeface="Gotham Bold" charset="0"/>
            </a:endParaRPr>
          </a:p>
        </p:txBody>
      </p:sp>
      <p:pic>
        <p:nvPicPr>
          <p:cNvPr id="18" name="Picture 17" descr="Thread-icon.jpg"/>
          <p:cNvPicPr>
            <a:picLocks noChangeAspect="1"/>
          </p:cNvPicPr>
          <p:nvPr/>
        </p:nvPicPr>
        <p:blipFill>
          <a:blip r:embed="rId3" cstate="print"/>
          <a:stretch>
            <a:fillRect/>
          </a:stretch>
        </p:blipFill>
        <p:spPr>
          <a:xfrm>
            <a:off x="8001000" y="206182"/>
            <a:ext cx="876300" cy="876300"/>
          </a:xfrm>
          <a:prstGeom prst="rect">
            <a:avLst/>
          </a:prstGeom>
        </p:spPr>
      </p:pic>
    </p:spTree>
    <p:extLst>
      <p:ext uri="{BB962C8B-B14F-4D97-AF65-F5344CB8AC3E}">
        <p14:creationId xmlns:p14="http://schemas.microsoft.com/office/powerpoint/2010/main" val="313767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50000"/>
              </a:lnSpc>
            </a:pPr>
            <a:r>
              <a:rPr lang="en-US" dirty="0" smtClean="0">
                <a:solidFill>
                  <a:schemeClr val="tx1">
                    <a:lumMod val="65000"/>
                    <a:lumOff val="35000"/>
                  </a:schemeClr>
                </a:solidFill>
                <a:latin typeface="Gotham Medium"/>
              </a:rPr>
              <a:t>The following types of messages are used by the THREAD FSCI:</a:t>
            </a:r>
          </a:p>
          <a:p>
            <a:pPr lvl="2">
              <a:lnSpc>
                <a:spcPct val="150000"/>
              </a:lnSpc>
            </a:pPr>
            <a:endParaRPr lang="en-US" dirty="0" smtClean="0">
              <a:solidFill>
                <a:schemeClr val="tx1">
                  <a:lumMod val="65000"/>
                  <a:lumOff val="35000"/>
                </a:schemeClr>
              </a:solidFill>
              <a:latin typeface="Gotham Medium"/>
            </a:endParaRPr>
          </a:p>
          <a:p>
            <a:pPr lvl="2">
              <a:lnSpc>
                <a:spcPct val="150000"/>
              </a:lnSpc>
            </a:pPr>
            <a:r>
              <a:rPr lang="en-US" dirty="0" smtClean="0">
                <a:solidFill>
                  <a:schemeClr val="tx1">
                    <a:lumMod val="65000"/>
                    <a:lumOff val="35000"/>
                  </a:schemeClr>
                </a:solidFill>
                <a:latin typeface="Gotham Medium"/>
              </a:rPr>
              <a:t>Socket Messages (data plane)</a:t>
            </a:r>
          </a:p>
          <a:p>
            <a:pPr lvl="2">
              <a:lnSpc>
                <a:spcPct val="150000"/>
              </a:lnSpc>
            </a:pPr>
            <a:r>
              <a:rPr lang="en-US" dirty="0" smtClean="0">
                <a:solidFill>
                  <a:schemeClr val="tx1">
                    <a:lumMod val="65000"/>
                    <a:lumOff val="35000"/>
                  </a:schemeClr>
                </a:solidFill>
                <a:latin typeface="Gotham Medium"/>
              </a:rPr>
              <a:t>Network Configuration Messages (management plane)</a:t>
            </a:r>
          </a:p>
          <a:p>
            <a:pPr lvl="2">
              <a:lnSpc>
                <a:spcPct val="150000"/>
              </a:lnSpc>
            </a:pPr>
            <a:r>
              <a:rPr lang="en-US" dirty="0" smtClean="0">
                <a:solidFill>
                  <a:schemeClr val="tx1">
                    <a:lumMod val="65000"/>
                    <a:lumOff val="35000"/>
                  </a:schemeClr>
                </a:solidFill>
                <a:latin typeface="Gotham Medium"/>
              </a:rPr>
              <a:t>Network Utilities Messages (events and indications)</a:t>
            </a:r>
          </a:p>
          <a:p>
            <a:pPr lvl="2">
              <a:lnSpc>
                <a:spcPct val="150000"/>
              </a:lnSpc>
            </a:pPr>
            <a:r>
              <a:rPr lang="en-US" dirty="0" smtClean="0">
                <a:solidFill>
                  <a:schemeClr val="tx1">
                    <a:lumMod val="65000"/>
                    <a:lumOff val="35000"/>
                  </a:schemeClr>
                </a:solidFill>
                <a:latin typeface="Gotham Medium"/>
              </a:rPr>
              <a:t>IP Tunnel Messages (available only for VTUN configuration)</a:t>
            </a:r>
          </a:p>
        </p:txBody>
      </p:sp>
      <p:pic>
        <p:nvPicPr>
          <p:cNvPr id="5" name="Picture 1"/>
          <p:cNvPicPr>
            <a:picLocks noChangeAspect="1" noChangeArrowheads="1"/>
          </p:cNvPicPr>
          <p:nvPr/>
        </p:nvPicPr>
        <p:blipFill>
          <a:blip r:embed="rId2" cstate="print"/>
          <a:srcRect/>
          <a:stretch>
            <a:fillRect/>
          </a:stretch>
        </p:blipFill>
        <p:spPr bwMode="auto">
          <a:xfrm>
            <a:off x="342221" y="415734"/>
            <a:ext cx="1866900" cy="345281"/>
          </a:xfrm>
          <a:prstGeom prst="rect">
            <a:avLst/>
          </a:prstGeom>
          <a:noFill/>
          <a:ln w="12700">
            <a:noFill/>
            <a:miter lim="800000"/>
            <a:headEnd/>
            <a:tailEnd/>
          </a:ln>
        </p:spPr>
      </p:pic>
      <p:sp>
        <p:nvSpPr>
          <p:cNvPr id="6" name="Rectangle 2"/>
          <p:cNvSpPr>
            <a:spLocks/>
          </p:cNvSpPr>
          <p:nvPr/>
        </p:nvSpPr>
        <p:spPr bwMode="auto">
          <a:xfrm>
            <a:off x="2375810" y="517144"/>
            <a:ext cx="5182441" cy="26941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defRPr/>
            </a:pPr>
            <a:r>
              <a:rPr lang="en-US" b="1" dirty="0" smtClean="0">
                <a:solidFill>
                  <a:schemeClr val="tx2">
                    <a:lumMod val="75000"/>
                  </a:schemeClr>
                </a:solidFill>
                <a:latin typeface="Arial" pitchFamily="34" charset="0"/>
                <a:cs typeface="Arial" pitchFamily="34" charset="0"/>
              </a:rPr>
              <a:t>Freescale Serial Connectivity Interface (FSCI)</a:t>
            </a:r>
            <a:endParaRPr lang="en-US" b="1" dirty="0">
              <a:solidFill>
                <a:schemeClr val="tx2">
                  <a:lumMod val="75000"/>
                </a:schemeClr>
              </a:solidFill>
              <a:latin typeface="Arial" pitchFamily="34" charset="0"/>
              <a:cs typeface="Arial" pitchFamily="34" charset="0"/>
              <a:sym typeface="Gotham Bold" charset="0"/>
            </a:endParaRPr>
          </a:p>
        </p:txBody>
      </p:sp>
      <p:pic>
        <p:nvPicPr>
          <p:cNvPr id="7" name="Picture 6" descr="Thread-icon.jpg"/>
          <p:cNvPicPr>
            <a:picLocks noChangeAspect="1"/>
          </p:cNvPicPr>
          <p:nvPr/>
        </p:nvPicPr>
        <p:blipFill>
          <a:blip r:embed="rId3" cstate="print"/>
          <a:stretch>
            <a:fillRect/>
          </a:stretch>
        </p:blipFill>
        <p:spPr>
          <a:xfrm>
            <a:off x="8001000" y="206182"/>
            <a:ext cx="876300" cy="876300"/>
          </a:xfrm>
          <a:prstGeom prst="rect">
            <a:avLst/>
          </a:prstGeom>
        </p:spPr>
      </p:pic>
    </p:spTree>
    <p:extLst>
      <p:ext uri="{BB962C8B-B14F-4D97-AF65-F5344CB8AC3E}">
        <p14:creationId xmlns:p14="http://schemas.microsoft.com/office/powerpoint/2010/main" val="390562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24642" y="1074189"/>
            <a:ext cx="4216729" cy="5052291"/>
          </a:xfrm>
        </p:spPr>
        <p:txBody>
          <a:bodyPr>
            <a:normAutofit fontScale="70000" lnSpcReduction="20000"/>
          </a:bodyPr>
          <a:lstStyle/>
          <a:p>
            <a:pPr>
              <a:lnSpc>
                <a:spcPct val="150000"/>
              </a:lnSpc>
            </a:pPr>
            <a:r>
              <a:rPr lang="en-US" dirty="0" smtClean="0">
                <a:solidFill>
                  <a:schemeClr val="tx1">
                    <a:lumMod val="65000"/>
                    <a:lumOff val="35000"/>
                  </a:schemeClr>
                </a:solidFill>
                <a:latin typeface="Gotham Medium"/>
              </a:rPr>
              <a:t>The Shell module is offering a command line user interface over a serial interface, usually UART.</a:t>
            </a:r>
          </a:p>
          <a:p>
            <a:pPr>
              <a:lnSpc>
                <a:spcPct val="150000"/>
              </a:lnSpc>
            </a:pPr>
            <a:endParaRPr lang="en-US" dirty="0" smtClean="0">
              <a:solidFill>
                <a:schemeClr val="tx1">
                  <a:lumMod val="65000"/>
                  <a:lumOff val="35000"/>
                </a:schemeClr>
              </a:solidFill>
              <a:latin typeface="Gotham Medium"/>
            </a:endParaRPr>
          </a:p>
          <a:p>
            <a:pPr>
              <a:lnSpc>
                <a:spcPct val="150000"/>
              </a:lnSpc>
            </a:pPr>
            <a:r>
              <a:rPr lang="en-US" dirty="0" smtClean="0">
                <a:solidFill>
                  <a:schemeClr val="tx1">
                    <a:lumMod val="65000"/>
                    <a:lumOff val="35000"/>
                  </a:schemeClr>
                </a:solidFill>
                <a:latin typeface="Gotham Medium"/>
              </a:rPr>
              <a:t>Implements a basic set of commands (not as many as FSCI does).</a:t>
            </a:r>
          </a:p>
          <a:p>
            <a:pPr>
              <a:lnSpc>
                <a:spcPct val="150000"/>
              </a:lnSpc>
            </a:pPr>
            <a:endParaRPr lang="en-US" dirty="0" smtClean="0">
              <a:solidFill>
                <a:schemeClr val="tx1">
                  <a:lumMod val="65000"/>
                  <a:lumOff val="35000"/>
                </a:schemeClr>
              </a:solidFill>
              <a:latin typeface="Gotham Medium"/>
            </a:endParaRPr>
          </a:p>
          <a:p>
            <a:pPr>
              <a:lnSpc>
                <a:spcPct val="150000"/>
              </a:lnSpc>
            </a:pPr>
            <a:r>
              <a:rPr lang="en-US" dirty="0" smtClean="0">
                <a:solidFill>
                  <a:schemeClr val="tx1">
                    <a:lumMod val="65000"/>
                    <a:lumOff val="35000"/>
                  </a:schemeClr>
                </a:solidFill>
                <a:latin typeface="Gotham Medium"/>
              </a:rPr>
              <a:t>The commands can be viewed by typing the ‘help’ command in the host serial terminal application.</a:t>
            </a:r>
          </a:p>
          <a:p>
            <a:pPr>
              <a:lnSpc>
                <a:spcPct val="150000"/>
              </a:lnSpc>
            </a:pPr>
            <a:endParaRPr lang="en-US" dirty="0" smtClean="0">
              <a:solidFill>
                <a:schemeClr val="tx1">
                  <a:lumMod val="65000"/>
                  <a:lumOff val="35000"/>
                </a:schemeClr>
              </a:solidFill>
              <a:latin typeface="Gotham Medium"/>
            </a:endParaRPr>
          </a:p>
          <a:p>
            <a:pPr>
              <a:lnSpc>
                <a:spcPct val="150000"/>
              </a:lnSpc>
            </a:pPr>
            <a:r>
              <a:rPr lang="en-US" dirty="0" smtClean="0">
                <a:solidFill>
                  <a:schemeClr val="tx1">
                    <a:lumMod val="65000"/>
                    <a:lumOff val="35000"/>
                  </a:schemeClr>
                </a:solidFill>
                <a:latin typeface="Gotham Medium"/>
              </a:rPr>
              <a:t>The Shell can be used for several purposes, including configuring the network, testing the network connectivity, MAC filtering, sockets usage and so on.</a:t>
            </a:r>
          </a:p>
        </p:txBody>
      </p:sp>
      <p:pic>
        <p:nvPicPr>
          <p:cNvPr id="5" name="Picture 4"/>
          <p:cNvPicPr>
            <a:picLocks noChangeAspect="1"/>
          </p:cNvPicPr>
          <p:nvPr/>
        </p:nvPicPr>
        <p:blipFill>
          <a:blip r:embed="rId2" cstate="print"/>
          <a:stretch>
            <a:fillRect/>
          </a:stretch>
        </p:blipFill>
        <p:spPr>
          <a:xfrm>
            <a:off x="4345992" y="1991880"/>
            <a:ext cx="4556358" cy="2724989"/>
          </a:xfrm>
          <a:prstGeom prst="rect">
            <a:avLst/>
          </a:prstGeom>
          <a:ln w="12700">
            <a:solidFill>
              <a:schemeClr val="tx1">
                <a:lumMod val="50000"/>
                <a:lumOff val="50000"/>
              </a:schemeClr>
            </a:solidFill>
            <a:prstDash val="sysDot"/>
          </a:ln>
        </p:spPr>
      </p:pic>
      <p:pic>
        <p:nvPicPr>
          <p:cNvPr id="6" name="Picture 1"/>
          <p:cNvPicPr>
            <a:picLocks noChangeAspect="1" noChangeArrowheads="1"/>
          </p:cNvPicPr>
          <p:nvPr/>
        </p:nvPicPr>
        <p:blipFill>
          <a:blip r:embed="rId3" cstate="print"/>
          <a:srcRect/>
          <a:stretch>
            <a:fillRect/>
          </a:stretch>
        </p:blipFill>
        <p:spPr bwMode="auto">
          <a:xfrm>
            <a:off x="342221" y="415735"/>
            <a:ext cx="1866900" cy="345281"/>
          </a:xfrm>
          <a:prstGeom prst="rect">
            <a:avLst/>
          </a:prstGeom>
          <a:noFill/>
          <a:ln w="12700">
            <a:noFill/>
            <a:miter lim="800000"/>
            <a:headEnd/>
            <a:tailEnd/>
          </a:ln>
        </p:spPr>
      </p:pic>
      <p:sp>
        <p:nvSpPr>
          <p:cNvPr id="7" name="Rectangle 2"/>
          <p:cNvSpPr>
            <a:spLocks/>
          </p:cNvSpPr>
          <p:nvPr/>
        </p:nvSpPr>
        <p:spPr bwMode="auto">
          <a:xfrm>
            <a:off x="2375810" y="517145"/>
            <a:ext cx="5182441" cy="26941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defRPr/>
            </a:pPr>
            <a:r>
              <a:rPr lang="en-US" sz="2600" b="1" dirty="0" smtClean="0">
                <a:solidFill>
                  <a:schemeClr val="tx2">
                    <a:lumMod val="75000"/>
                  </a:schemeClr>
                </a:solidFill>
                <a:latin typeface="Arial" pitchFamily="34" charset="0"/>
                <a:cs typeface="Arial" pitchFamily="34" charset="0"/>
              </a:rPr>
              <a:t>Connectivity Shell</a:t>
            </a:r>
            <a:endParaRPr lang="en-US" sz="2600" b="1" dirty="0">
              <a:solidFill>
                <a:schemeClr val="tx2">
                  <a:lumMod val="75000"/>
                </a:schemeClr>
              </a:solidFill>
              <a:latin typeface="Arial" pitchFamily="34" charset="0"/>
              <a:cs typeface="Arial" pitchFamily="34" charset="0"/>
              <a:sym typeface="Gotham Bold" charset="0"/>
            </a:endParaRPr>
          </a:p>
        </p:txBody>
      </p:sp>
      <p:pic>
        <p:nvPicPr>
          <p:cNvPr id="8" name="Picture 7" descr="Thread-icon.jpg"/>
          <p:cNvPicPr>
            <a:picLocks noChangeAspect="1"/>
          </p:cNvPicPr>
          <p:nvPr/>
        </p:nvPicPr>
        <p:blipFill>
          <a:blip r:embed="rId4" cstate="print"/>
          <a:stretch>
            <a:fillRect/>
          </a:stretch>
        </p:blipFill>
        <p:spPr>
          <a:xfrm>
            <a:off x="8001000" y="206182"/>
            <a:ext cx="876300" cy="876300"/>
          </a:xfrm>
          <a:prstGeom prst="rect">
            <a:avLst/>
          </a:prstGeom>
        </p:spPr>
      </p:pic>
    </p:spTree>
    <p:extLst>
      <p:ext uri="{BB962C8B-B14F-4D97-AF65-F5344CB8AC3E}">
        <p14:creationId xmlns:p14="http://schemas.microsoft.com/office/powerpoint/2010/main" val="377185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50000"/>
              </a:lnSpc>
            </a:pPr>
            <a:r>
              <a:rPr lang="en-US" sz="1800" dirty="0" smtClean="0">
                <a:solidFill>
                  <a:schemeClr val="tx1">
                    <a:lumMod val="65000"/>
                    <a:lumOff val="35000"/>
                  </a:schemeClr>
                </a:solidFill>
                <a:latin typeface="Gotham Medium"/>
              </a:rPr>
              <a:t>In order to get help related to a particular command simply type ‘help’ followed by the command name:</a:t>
            </a:r>
          </a:p>
          <a:p>
            <a:pPr>
              <a:lnSpc>
                <a:spcPct val="150000"/>
              </a:lnSpc>
            </a:pPr>
            <a:endParaRPr lang="en-US" dirty="0">
              <a:solidFill>
                <a:schemeClr val="tx1">
                  <a:lumMod val="65000"/>
                  <a:lumOff val="35000"/>
                </a:schemeClr>
              </a:solidFill>
              <a:latin typeface="Gotham Medium"/>
            </a:endParaRPr>
          </a:p>
          <a:p>
            <a:pPr marL="0" indent="0">
              <a:lnSpc>
                <a:spcPct val="150000"/>
              </a:lnSpc>
              <a:buNone/>
            </a:pPr>
            <a:endParaRPr lang="en-US" dirty="0" smtClean="0">
              <a:solidFill>
                <a:schemeClr val="tx1">
                  <a:lumMod val="65000"/>
                  <a:lumOff val="35000"/>
                </a:schemeClr>
              </a:solidFill>
              <a:latin typeface="Gotham Medium"/>
            </a:endParaRPr>
          </a:p>
          <a:p>
            <a:pPr>
              <a:lnSpc>
                <a:spcPct val="150000"/>
              </a:lnSpc>
            </a:pPr>
            <a:endParaRPr lang="en-US" dirty="0" smtClean="0">
              <a:solidFill>
                <a:schemeClr val="tx1">
                  <a:lumMod val="65000"/>
                  <a:lumOff val="35000"/>
                </a:schemeClr>
              </a:solidFill>
              <a:latin typeface="Gotham Medium"/>
            </a:endParaRPr>
          </a:p>
          <a:p>
            <a:pPr>
              <a:lnSpc>
                <a:spcPct val="150000"/>
              </a:lnSpc>
            </a:pPr>
            <a:r>
              <a:rPr lang="en-US" sz="1800" dirty="0" smtClean="0">
                <a:solidFill>
                  <a:schemeClr val="tx1">
                    <a:lumMod val="65000"/>
                    <a:lumOff val="35000"/>
                  </a:schemeClr>
                </a:solidFill>
                <a:latin typeface="Gotham Medium"/>
              </a:rPr>
              <a:t>All the shell commands description as well as usage examples are available in THREAD documentation release - THREAD Shell Interface User’s Guide.pdf</a:t>
            </a:r>
          </a:p>
        </p:txBody>
      </p:sp>
      <p:pic>
        <p:nvPicPr>
          <p:cNvPr id="6" name="Picture 5"/>
          <p:cNvPicPr>
            <a:picLocks noChangeAspect="1"/>
          </p:cNvPicPr>
          <p:nvPr/>
        </p:nvPicPr>
        <p:blipFill>
          <a:blip r:embed="rId2" cstate="print"/>
          <a:stretch>
            <a:fillRect/>
          </a:stretch>
        </p:blipFill>
        <p:spPr>
          <a:xfrm>
            <a:off x="742610" y="2521926"/>
            <a:ext cx="6782983" cy="946463"/>
          </a:xfrm>
          <a:prstGeom prst="rect">
            <a:avLst/>
          </a:prstGeom>
        </p:spPr>
      </p:pic>
      <p:pic>
        <p:nvPicPr>
          <p:cNvPr id="7" name="Picture 1"/>
          <p:cNvPicPr>
            <a:picLocks noChangeAspect="1" noChangeArrowheads="1"/>
          </p:cNvPicPr>
          <p:nvPr/>
        </p:nvPicPr>
        <p:blipFill>
          <a:blip r:embed="rId3" cstate="print"/>
          <a:srcRect/>
          <a:stretch>
            <a:fillRect/>
          </a:stretch>
        </p:blipFill>
        <p:spPr bwMode="auto">
          <a:xfrm>
            <a:off x="342221" y="415736"/>
            <a:ext cx="1866900" cy="345281"/>
          </a:xfrm>
          <a:prstGeom prst="rect">
            <a:avLst/>
          </a:prstGeom>
          <a:noFill/>
          <a:ln w="12700">
            <a:noFill/>
            <a:miter lim="800000"/>
            <a:headEnd/>
            <a:tailEnd/>
          </a:ln>
        </p:spPr>
      </p:pic>
      <p:sp>
        <p:nvSpPr>
          <p:cNvPr id="8" name="Rectangle 2"/>
          <p:cNvSpPr>
            <a:spLocks/>
          </p:cNvSpPr>
          <p:nvPr/>
        </p:nvSpPr>
        <p:spPr bwMode="auto">
          <a:xfrm>
            <a:off x="2375810" y="517146"/>
            <a:ext cx="5182441" cy="269419"/>
          </a:xfrm>
          <a:prstGeom prst="rect">
            <a:avLst/>
          </a:prstGeom>
          <a:noFill/>
          <a:ln w="12700" cap="flat">
            <a:noFill/>
            <a:miter lim="800000"/>
            <a:headEnd type="none" w="med" len="med"/>
            <a:tailEnd type="none" w="med" len="med"/>
          </a:ln>
          <a:effectLst>
            <a:outerShdw algn="ctr" rotWithShape="0">
              <a:schemeClr val="bg2"/>
            </a:outerShdw>
          </a:effectLst>
        </p:spPr>
        <p:txBody>
          <a:bodyPr lIns="0" tIns="0" rIns="0" bIns="0" anchor="ctr"/>
          <a:lstStyle/>
          <a:p>
            <a:pPr>
              <a:defRPr/>
            </a:pPr>
            <a:r>
              <a:rPr lang="en-US" sz="2600" b="1" dirty="0" smtClean="0">
                <a:solidFill>
                  <a:schemeClr val="tx2">
                    <a:lumMod val="75000"/>
                  </a:schemeClr>
                </a:solidFill>
                <a:latin typeface="Arial" pitchFamily="34" charset="0"/>
                <a:cs typeface="Arial" pitchFamily="34" charset="0"/>
              </a:rPr>
              <a:t>Connectivity Shell – cont.</a:t>
            </a:r>
            <a:endParaRPr lang="en-US" sz="2600" b="1" dirty="0">
              <a:solidFill>
                <a:schemeClr val="tx2">
                  <a:lumMod val="75000"/>
                </a:schemeClr>
              </a:solidFill>
              <a:latin typeface="Arial" pitchFamily="34" charset="0"/>
              <a:cs typeface="Arial" pitchFamily="34" charset="0"/>
              <a:sym typeface="Gotham Bold" charset="0"/>
            </a:endParaRPr>
          </a:p>
        </p:txBody>
      </p:sp>
      <p:pic>
        <p:nvPicPr>
          <p:cNvPr id="9" name="Picture 8" descr="Thread-icon.jpg"/>
          <p:cNvPicPr>
            <a:picLocks noChangeAspect="1"/>
          </p:cNvPicPr>
          <p:nvPr/>
        </p:nvPicPr>
        <p:blipFill>
          <a:blip r:embed="rId4" cstate="print"/>
          <a:stretch>
            <a:fillRect/>
          </a:stretch>
        </p:blipFill>
        <p:spPr>
          <a:xfrm>
            <a:off x="8001000" y="206182"/>
            <a:ext cx="876300" cy="876300"/>
          </a:xfrm>
          <a:prstGeom prst="rect">
            <a:avLst/>
          </a:prstGeom>
        </p:spPr>
      </p:pic>
    </p:spTree>
    <p:extLst>
      <p:ext uri="{BB962C8B-B14F-4D97-AF65-F5344CB8AC3E}">
        <p14:creationId xmlns:p14="http://schemas.microsoft.com/office/powerpoint/2010/main" val="55665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lgn="ctr">
            <a:noFill/>
            <a:miter lim="800000"/>
            <a:headEnd/>
            <a:tailEnd/>
          </a:ln>
          <a:effectLst/>
        </p:spPr>
        <p:txBody>
          <a:bodyPr vert="horz" wrap="square" lIns="91440" tIns="45720" rIns="91440" bIns="45720" numCol="1" anchor="ctr" anchorCtr="0" compatLnSpc="1">
            <a:prstTxWarp prst="textNoShape">
              <a:avLst/>
            </a:prstTxWarp>
          </a:bodyPr>
          <a:lstStyle/>
          <a:p>
            <a:r>
              <a:rPr lang="en-US" dirty="0" err="1" smtClean="0">
                <a:latin typeface="Arial" pitchFamily="34" charset="0"/>
                <a:cs typeface="Arial" pitchFamily="34" charset="0"/>
              </a:rPr>
              <a:t>Kinetis</a:t>
            </a:r>
            <a:r>
              <a:rPr lang="en-US" dirty="0" smtClean="0">
                <a:latin typeface="Arial" pitchFamily="34" charset="0"/>
                <a:cs typeface="Arial" pitchFamily="34" charset="0"/>
              </a:rPr>
              <a:t> Thread Stack – Number of Nodes </a:t>
            </a:r>
            <a:r>
              <a:rPr lang="en-US" dirty="0">
                <a:latin typeface="Arial" pitchFamily="34" charset="0"/>
                <a:cs typeface="Arial" pitchFamily="34" charset="0"/>
              </a:rPr>
              <a:t>per network</a:t>
            </a:r>
          </a:p>
        </p:txBody>
      </p:sp>
      <p:sp>
        <p:nvSpPr>
          <p:cNvPr id="5" name="Text Placeholder 2"/>
          <p:cNvSpPr txBox="1">
            <a:spLocks/>
          </p:cNvSpPr>
          <p:nvPr/>
        </p:nvSpPr>
        <p:spPr>
          <a:xfrm>
            <a:off x="224643" y="1019761"/>
            <a:ext cx="8747266" cy="4996575"/>
          </a:xfrm>
          <a:prstGeom prst="rect">
            <a:avLst/>
          </a:prstGeom>
        </p:spPr>
        <p:txBody>
          <a:bodyPr vert="horz" lIns="91440" tIns="45720" rIns="91440" bIns="45720" rtlCol="0">
            <a:normAutofit fontScale="92500" lnSpcReduction="10000"/>
          </a:bodyPr>
          <a:lstStyle>
            <a:lvl1pPr marL="175022" indent="-175022" algn="l" rtl="0" eaLnBrk="1" fontAlgn="base" hangingPunct="1">
              <a:lnSpc>
                <a:spcPct val="100000"/>
              </a:lnSpc>
              <a:spcBef>
                <a:spcPts val="431"/>
              </a:spcBef>
              <a:spcAft>
                <a:spcPts val="56"/>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344488" indent="-169863" algn="l" rtl="0" eaLnBrk="1" fontAlgn="base" hangingPunct="1">
              <a:lnSpc>
                <a:spcPct val="100000"/>
              </a:lnSpc>
              <a:spcBef>
                <a:spcPts val="431"/>
              </a:spcBef>
              <a:spcAft>
                <a:spcPts val="56"/>
              </a:spcAft>
              <a:buClr>
                <a:schemeClr val="tx1"/>
              </a:buClr>
              <a:buSzPct val="80000"/>
              <a:buFont typeface="Arial" pitchFamily="34" charset="0"/>
              <a:buChar char="−"/>
              <a:defRPr sz="2000">
                <a:solidFill>
                  <a:srgbClr val="000000"/>
                </a:solidFill>
                <a:latin typeface="+mn-lt"/>
              </a:defRPr>
            </a:lvl2pPr>
            <a:lvl3pPr marL="427435" indent="-126206" algn="l" rtl="0" eaLnBrk="1" fontAlgn="base" hangingPunct="1">
              <a:lnSpc>
                <a:spcPct val="100000"/>
              </a:lnSpc>
              <a:spcBef>
                <a:spcPts val="431"/>
              </a:spcBef>
              <a:spcAft>
                <a:spcPts val="56"/>
              </a:spcAft>
              <a:buClr>
                <a:schemeClr val="tx1"/>
              </a:buClr>
              <a:buSzPct val="80000"/>
              <a:buFont typeface="Wingdings" pitchFamily="2" charset="2"/>
              <a:buChar char="§"/>
              <a:defRPr sz="1800">
                <a:solidFill>
                  <a:srgbClr val="000000"/>
                </a:solidFill>
                <a:latin typeface="+mn-lt"/>
              </a:defRPr>
            </a:lvl3pPr>
            <a:lvl4pPr marL="559594" indent="-132160" algn="l" rtl="0" eaLnBrk="1" fontAlgn="base" hangingPunct="1">
              <a:lnSpc>
                <a:spcPct val="100000"/>
              </a:lnSpc>
              <a:spcBef>
                <a:spcPts val="431"/>
              </a:spcBef>
              <a:spcAft>
                <a:spcPts val="56"/>
              </a:spcAft>
              <a:buClr>
                <a:schemeClr val="tx1"/>
              </a:buClr>
              <a:buSzPct val="80000"/>
              <a:buFont typeface="Arial" pitchFamily="34" charset="0"/>
              <a:buChar char="•"/>
              <a:defRPr sz="1600">
                <a:solidFill>
                  <a:srgbClr val="000000"/>
                </a:solidFill>
                <a:latin typeface="+mn-lt"/>
              </a:defRPr>
            </a:lvl4pPr>
            <a:lvl5pPr marL="727472" indent="-167879" algn="l" rtl="0" eaLnBrk="1" fontAlgn="base" hangingPunct="1">
              <a:lnSpc>
                <a:spcPct val="100000"/>
              </a:lnSpc>
              <a:spcBef>
                <a:spcPts val="431"/>
              </a:spcBef>
              <a:spcAft>
                <a:spcPts val="56"/>
              </a:spcAft>
              <a:buClr>
                <a:schemeClr val="tx1"/>
              </a:buClr>
              <a:buSzPct val="70000"/>
              <a:buFont typeface="Arial" pitchFamily="34" charset="0"/>
              <a:buChar char="−"/>
              <a:defRPr sz="1400">
                <a:solidFill>
                  <a:srgbClr val="000000"/>
                </a:solidFill>
                <a:latin typeface="+mn-lt"/>
              </a:defRPr>
            </a:lvl5pPr>
            <a:lvl6pPr marL="1672829" indent="-117872" algn="l" rtl="0" eaLnBrk="1" fontAlgn="base" hangingPunct="1">
              <a:spcBef>
                <a:spcPct val="20000"/>
              </a:spcBef>
              <a:spcAft>
                <a:spcPct val="3000"/>
              </a:spcAft>
              <a:buClr>
                <a:schemeClr val="tx1"/>
              </a:buClr>
              <a:buSzPct val="70000"/>
              <a:buFont typeface="Arial" charset="0"/>
              <a:buChar char="►"/>
              <a:defRPr sz="1050">
                <a:solidFill>
                  <a:srgbClr val="000000"/>
                </a:solidFill>
                <a:latin typeface="+mn-lt"/>
              </a:defRPr>
            </a:lvl6pPr>
            <a:lvl7pPr marL="2015729" indent="-117872" algn="l" rtl="0" eaLnBrk="1" fontAlgn="base" hangingPunct="1">
              <a:spcBef>
                <a:spcPct val="20000"/>
              </a:spcBef>
              <a:spcAft>
                <a:spcPct val="3000"/>
              </a:spcAft>
              <a:buClr>
                <a:schemeClr val="tx1"/>
              </a:buClr>
              <a:buSzPct val="70000"/>
              <a:buFont typeface="Arial" charset="0"/>
              <a:buChar char="►"/>
              <a:defRPr sz="1050">
                <a:solidFill>
                  <a:srgbClr val="000000"/>
                </a:solidFill>
                <a:latin typeface="+mn-lt"/>
              </a:defRPr>
            </a:lvl7pPr>
            <a:lvl8pPr marL="2358629" indent="-117872" algn="l" rtl="0" eaLnBrk="1" fontAlgn="base" hangingPunct="1">
              <a:spcBef>
                <a:spcPct val="20000"/>
              </a:spcBef>
              <a:spcAft>
                <a:spcPct val="3000"/>
              </a:spcAft>
              <a:buClr>
                <a:schemeClr val="tx1"/>
              </a:buClr>
              <a:buSzPct val="70000"/>
              <a:buFont typeface="Arial" charset="0"/>
              <a:buChar char="►"/>
              <a:defRPr sz="1050">
                <a:solidFill>
                  <a:srgbClr val="000000"/>
                </a:solidFill>
                <a:latin typeface="+mn-lt"/>
              </a:defRPr>
            </a:lvl8pPr>
            <a:lvl9pPr marL="2701529" indent="-117872" algn="l" rtl="0" eaLnBrk="1" fontAlgn="base" hangingPunct="1">
              <a:spcBef>
                <a:spcPct val="20000"/>
              </a:spcBef>
              <a:spcAft>
                <a:spcPct val="3000"/>
              </a:spcAft>
              <a:buClr>
                <a:schemeClr val="tx1"/>
              </a:buClr>
              <a:buSzPct val="70000"/>
              <a:buFont typeface="Arial" charset="0"/>
              <a:buChar char="►"/>
              <a:defRPr sz="1050">
                <a:solidFill>
                  <a:srgbClr val="000000"/>
                </a:solidFill>
                <a:latin typeface="+mn-lt"/>
              </a:defRPr>
            </a:lvl9pPr>
          </a:lstStyle>
          <a:p>
            <a:r>
              <a:rPr lang="en-US" sz="1800" b="1" kern="0" dirty="0" smtClean="0">
                <a:solidFill>
                  <a:srgbClr val="F64900"/>
                </a:solidFill>
              </a:rPr>
              <a:t>Nodes per network</a:t>
            </a:r>
            <a:r>
              <a:rPr lang="en-US" sz="1800" kern="0" dirty="0" smtClean="0">
                <a:solidFill>
                  <a:srgbClr val="F64900"/>
                </a:solidFill>
              </a:rPr>
              <a:t> </a:t>
            </a:r>
            <a:r>
              <a:rPr lang="en-US" sz="1800" kern="0" dirty="0" smtClean="0"/>
              <a:t>= Active Routers + End Devices (Router Eligible End Devices,  Powered End Devices, Sleepy End Devices)</a:t>
            </a:r>
          </a:p>
          <a:p>
            <a:endParaRPr lang="en-US" sz="1800" kern="0" dirty="0"/>
          </a:p>
          <a:p>
            <a:r>
              <a:rPr lang="en-US" sz="1800" b="1" kern="0" dirty="0" smtClean="0">
                <a:solidFill>
                  <a:srgbClr val="F64900"/>
                </a:solidFill>
              </a:rPr>
              <a:t>Number of Active Routers</a:t>
            </a:r>
            <a:r>
              <a:rPr lang="en-US" sz="1800" b="1" kern="0" dirty="0" smtClean="0"/>
              <a:t>: </a:t>
            </a:r>
          </a:p>
          <a:p>
            <a:pPr lvl="1"/>
            <a:r>
              <a:rPr lang="en-US" sz="1600" kern="0" dirty="0" smtClean="0"/>
              <a:t>managed adaptively by Thread protocol</a:t>
            </a:r>
          </a:p>
          <a:p>
            <a:pPr lvl="1"/>
            <a:r>
              <a:rPr lang="en-US" sz="1600" kern="0" dirty="0" smtClean="0"/>
              <a:t>regularly 16-32 active routers in larger network depending on connectivity thresholds</a:t>
            </a:r>
          </a:p>
          <a:p>
            <a:pPr lvl="1"/>
            <a:r>
              <a:rPr lang="en-US" sz="1600" kern="0" dirty="0" smtClean="0"/>
              <a:t>maximum of 32 active router IDs specified by protocol</a:t>
            </a:r>
          </a:p>
          <a:p>
            <a:pPr marL="174625" lvl="1" indent="0">
              <a:buNone/>
            </a:pPr>
            <a:endParaRPr lang="en-US" sz="1600" kern="0" dirty="0" smtClean="0"/>
          </a:p>
          <a:p>
            <a:r>
              <a:rPr lang="en-US" sz="1800" b="1" kern="0" dirty="0">
                <a:solidFill>
                  <a:srgbClr val="F64900"/>
                </a:solidFill>
              </a:rPr>
              <a:t>Number of </a:t>
            </a:r>
            <a:r>
              <a:rPr lang="en-US" sz="1800" b="1" kern="0" dirty="0" smtClean="0">
                <a:solidFill>
                  <a:srgbClr val="F64900"/>
                </a:solidFill>
              </a:rPr>
              <a:t>End Devices</a:t>
            </a:r>
            <a:r>
              <a:rPr lang="en-US" sz="1800" b="1" kern="0" dirty="0" smtClean="0"/>
              <a:t>: </a:t>
            </a:r>
          </a:p>
          <a:p>
            <a:pPr lvl="1"/>
            <a:r>
              <a:rPr lang="en-US" sz="1600" kern="0" dirty="0" smtClean="0"/>
              <a:t>Recommended number: 250 devices per subnet</a:t>
            </a:r>
          </a:p>
          <a:p>
            <a:pPr lvl="1"/>
            <a:r>
              <a:rPr lang="en-US" sz="1600" kern="0" dirty="0" smtClean="0"/>
              <a:t>Theoretical limit allowed by Thread specification: 16k devices</a:t>
            </a:r>
          </a:p>
          <a:p>
            <a:pPr lvl="3"/>
            <a:r>
              <a:rPr lang="en-US" sz="1500" kern="0" dirty="0" smtClean="0"/>
              <a:t>32 Active Routers</a:t>
            </a:r>
            <a:endParaRPr lang="en-US" sz="1500" kern="0" dirty="0"/>
          </a:p>
          <a:p>
            <a:pPr lvl="3"/>
            <a:r>
              <a:rPr lang="en-US" sz="1500" kern="0" dirty="0" smtClean="0"/>
              <a:t>512 Children End Devices per Parent Active Router</a:t>
            </a:r>
          </a:p>
          <a:p>
            <a:pPr lvl="1"/>
            <a:endParaRPr lang="en-US" sz="1600" kern="0" dirty="0" smtClean="0"/>
          </a:p>
          <a:p>
            <a:pPr lvl="1"/>
            <a:r>
              <a:rPr lang="en-US" sz="1600" kern="0" dirty="0" smtClean="0"/>
              <a:t>Practical limit of Children depends on Parent memory capacity</a:t>
            </a:r>
          </a:p>
          <a:p>
            <a:pPr lvl="1"/>
            <a:r>
              <a:rPr lang="en-US" sz="1600" kern="0" dirty="0" err="1" smtClean="0"/>
              <a:t>Kinetis</a:t>
            </a:r>
            <a:r>
              <a:rPr lang="en-US" sz="1600" kern="0" dirty="0" smtClean="0"/>
              <a:t> Thread Stack for KW24/KW22 default setting is 640 devices:</a:t>
            </a:r>
          </a:p>
          <a:p>
            <a:pPr lvl="3"/>
            <a:r>
              <a:rPr lang="en-US" sz="1500" kern="0" dirty="0" smtClean="0"/>
              <a:t>32 Active routers</a:t>
            </a:r>
          </a:p>
          <a:p>
            <a:pPr lvl="3"/>
            <a:r>
              <a:rPr lang="en-US" sz="1500" kern="0" dirty="0" smtClean="0"/>
              <a:t>20 Children per Parent, but can be increased with considering memory tradeoffs up to 50 Children</a:t>
            </a:r>
          </a:p>
          <a:p>
            <a:pPr lvl="1"/>
            <a:endParaRPr lang="en-US" sz="1600" kern="0" dirty="0"/>
          </a:p>
        </p:txBody>
      </p:sp>
    </p:spTree>
    <p:extLst>
      <p:ext uri="{BB962C8B-B14F-4D97-AF65-F5344CB8AC3E}">
        <p14:creationId xmlns:p14="http://schemas.microsoft.com/office/powerpoint/2010/main" val="47898090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lgn="ctr">
            <a:noFill/>
            <a:miter lim="800000"/>
            <a:headEnd/>
            <a:tailEnd/>
          </a:ln>
          <a:effectLst/>
        </p:spPr>
        <p:txBody>
          <a:bodyPr vert="horz" wrap="square" lIns="91440" tIns="45720" rIns="91440" bIns="45720" numCol="1" anchor="ctr" anchorCtr="0" compatLnSpc="1">
            <a:prstTxWarp prst="textNoShape">
              <a:avLst/>
            </a:prstTxWarp>
          </a:bodyPr>
          <a:lstStyle/>
          <a:p>
            <a:r>
              <a:rPr lang="en-US" dirty="0">
                <a:latin typeface="Arial" pitchFamily="34" charset="0"/>
                <a:cs typeface="Arial" pitchFamily="34" charset="0"/>
              </a:rPr>
              <a:t>Availability of CoAP for Applications</a:t>
            </a:r>
          </a:p>
        </p:txBody>
      </p:sp>
      <p:sp>
        <p:nvSpPr>
          <p:cNvPr id="3" name="Text Placeholder 2"/>
          <p:cNvSpPr>
            <a:spLocks noGrp="1"/>
          </p:cNvSpPr>
          <p:nvPr>
            <p:ph type="body" sz="quarter" idx="10"/>
          </p:nvPr>
        </p:nvSpPr>
        <p:spPr>
          <a:xfrm>
            <a:off x="224643" y="1147515"/>
            <a:ext cx="8747266" cy="2661424"/>
          </a:xfrm>
        </p:spPr>
        <p:txBody>
          <a:bodyPr>
            <a:normAutofit/>
          </a:bodyPr>
          <a:lstStyle/>
          <a:p>
            <a:r>
              <a:rPr lang="en-US" sz="1800" dirty="0"/>
              <a:t>All sample applications in </a:t>
            </a:r>
            <a:r>
              <a:rPr lang="en-US" sz="1800" dirty="0" err="1"/>
              <a:t>Kinetis</a:t>
            </a:r>
            <a:r>
              <a:rPr lang="en-US" sz="1800" dirty="0"/>
              <a:t> Thread Stack 1.0.x are based on </a:t>
            </a:r>
            <a:r>
              <a:rPr lang="en-US" sz="1800" dirty="0" err="1"/>
              <a:t>CoAP</a:t>
            </a:r>
            <a:r>
              <a:rPr lang="en-US" sz="1800" dirty="0"/>
              <a:t> for temperature monitoring, LED control, over-the-air updates</a:t>
            </a:r>
          </a:p>
          <a:p>
            <a:endParaRPr lang="en-US" sz="1800" dirty="0" smtClean="0"/>
          </a:p>
          <a:p>
            <a:r>
              <a:rPr lang="en-US" sz="1800" dirty="0" smtClean="0"/>
              <a:t>Thread protocol management framework (TMF) uses CoAP at the stack layer</a:t>
            </a:r>
          </a:p>
          <a:p>
            <a:endParaRPr lang="en-US" sz="1800" dirty="0" smtClean="0"/>
          </a:p>
          <a:p>
            <a:r>
              <a:rPr lang="en-US" sz="1800" dirty="0" smtClean="0"/>
              <a:t>Same CoAP framework available also to applications for better code footprint re-use</a:t>
            </a:r>
          </a:p>
        </p:txBody>
      </p:sp>
      <p:pic>
        <p:nvPicPr>
          <p:cNvPr id="5" name="Picture 4"/>
          <p:cNvPicPr>
            <a:picLocks noChangeAspect="1"/>
          </p:cNvPicPr>
          <p:nvPr/>
        </p:nvPicPr>
        <p:blipFill>
          <a:blip r:embed="rId3" cstate="print"/>
          <a:stretch>
            <a:fillRect/>
          </a:stretch>
        </p:blipFill>
        <p:spPr>
          <a:xfrm>
            <a:off x="1738735" y="3323081"/>
            <a:ext cx="5501368" cy="2878375"/>
          </a:xfrm>
          <a:prstGeom prst="rect">
            <a:avLst/>
          </a:prstGeom>
        </p:spPr>
      </p:pic>
    </p:spTree>
    <p:extLst>
      <p:ext uri="{BB962C8B-B14F-4D97-AF65-F5344CB8AC3E}">
        <p14:creationId xmlns:p14="http://schemas.microsoft.com/office/powerpoint/2010/main" val="3950168960"/>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3943102" y="3697506"/>
            <a:ext cx="4888282" cy="2311934"/>
            <a:chOff x="465042" y="1885950"/>
            <a:chExt cx="8506866" cy="4023360"/>
          </a:xfrm>
        </p:grpSpPr>
        <p:pic>
          <p:nvPicPr>
            <p:cNvPr id="9" name="Picture 8"/>
            <p:cNvPicPr>
              <a:picLocks noChangeAspect="1"/>
            </p:cNvPicPr>
            <p:nvPr/>
          </p:nvPicPr>
          <p:blipFill rotWithShape="1">
            <a:blip r:embed="rId2" cstate="print"/>
            <a:srcRect l="2589" t="39308" r="43612"/>
            <a:stretch/>
          </p:blipFill>
          <p:spPr>
            <a:xfrm>
              <a:off x="465042" y="1885950"/>
              <a:ext cx="3407675" cy="2913551"/>
            </a:xfrm>
            <a:prstGeom prst="rect">
              <a:avLst/>
            </a:prstGeom>
          </p:spPr>
        </p:pic>
        <p:pic>
          <p:nvPicPr>
            <p:cNvPr id="11" name="Picture 10"/>
            <p:cNvPicPr>
              <a:picLocks noChangeAspect="1"/>
            </p:cNvPicPr>
            <p:nvPr/>
          </p:nvPicPr>
          <p:blipFill>
            <a:blip r:embed="rId3" cstate="print"/>
            <a:stretch>
              <a:fillRect/>
            </a:stretch>
          </p:blipFill>
          <p:spPr>
            <a:xfrm>
              <a:off x="4314183" y="1885950"/>
              <a:ext cx="4657725" cy="4023360"/>
            </a:xfrm>
            <a:prstGeom prst="rect">
              <a:avLst/>
            </a:prstGeom>
          </p:spPr>
        </p:pic>
      </p:grpSp>
      <p:sp>
        <p:nvSpPr>
          <p:cNvPr id="4" name="Title 3"/>
          <p:cNvSpPr>
            <a:spLocks noGrp="1"/>
          </p:cNvSpPr>
          <p:nvPr>
            <p:ph type="title"/>
          </p:nvPr>
        </p:nvSpPr>
        <p:spPr>
          <a:noFill/>
          <a:ln w="12700" cap="flat" algn="ctr">
            <a:noFill/>
            <a:miter lim="800000"/>
            <a:headEnd type="none" w="med" len="med"/>
            <a:tailEnd type="none" w="med" len="med"/>
          </a:ln>
          <a:effectLst>
            <a:outerShdw algn="ctr" rotWithShape="0">
              <a:schemeClr val="bg2"/>
            </a:outerShdw>
          </a:effectLst>
        </p:spPr>
        <p:txBody>
          <a:bodyPr vert="horz" wrap="square" lIns="0" tIns="0" rIns="0" bIns="0" numCol="1" anchor="ctr" anchorCtr="0" compatLnSpc="1">
            <a:prstTxWarp prst="textNoShape">
              <a:avLst/>
            </a:prstTxWarp>
          </a:bodyPr>
          <a:lstStyle/>
          <a:p>
            <a:r>
              <a:rPr lang="en-US" dirty="0">
                <a:latin typeface="Arial" pitchFamily="34" charset="0"/>
                <a:cs typeface="Arial" pitchFamily="34" charset="0"/>
              </a:rPr>
              <a:t>Sniffer with Wireshark + USB-KW24D512</a:t>
            </a:r>
          </a:p>
        </p:txBody>
      </p:sp>
      <p:sp>
        <p:nvSpPr>
          <p:cNvPr id="14" name="TextBox 13"/>
          <p:cNvSpPr txBox="1"/>
          <p:nvPr/>
        </p:nvSpPr>
        <p:spPr>
          <a:xfrm>
            <a:off x="224641" y="1031507"/>
            <a:ext cx="8606743" cy="4769218"/>
          </a:xfrm>
          <a:prstGeom prst="rect">
            <a:avLst/>
          </a:prstGeom>
          <a:noFill/>
        </p:spPr>
        <p:txBody>
          <a:bodyPr wrap="square" lIns="91440" tIns="45720" rIns="91440" rtlCol="0" anchor="t">
            <a:noAutofit/>
          </a:bodyPr>
          <a:lstStyle/>
          <a:p>
            <a:pPr marL="285750" indent="-285750">
              <a:buFont typeface="Arial" panose="020B0604020202020204" pitchFamily="34" charset="0"/>
              <a:buChar char="•"/>
            </a:pPr>
            <a:r>
              <a:rPr lang="en-US" sz="1600" dirty="0" smtClean="0"/>
              <a:t>Download and install the </a:t>
            </a:r>
            <a:r>
              <a:rPr lang="en-US" sz="1600" b="1" dirty="0" smtClean="0">
                <a:solidFill>
                  <a:srgbClr val="F64900"/>
                </a:solidFill>
              </a:rPr>
              <a:t>Kinetis Protocol Analyzer Adapter</a:t>
            </a:r>
            <a:r>
              <a:rPr lang="en-US" sz="1600" dirty="0" smtClean="0"/>
              <a:t> for USB-KW24D512</a:t>
            </a:r>
          </a:p>
          <a:p>
            <a:pPr marL="285750" indent="-285750">
              <a:buFont typeface="Arial" panose="020B0604020202020204" pitchFamily="34" charset="0"/>
              <a:buChar char="•"/>
            </a:pPr>
            <a:r>
              <a:rPr lang="en-US" sz="1600" dirty="0" smtClean="0"/>
              <a:t>http://nxp.com/usb-kw24d512 -&gt; Downloads  </a:t>
            </a:r>
            <a:r>
              <a:rPr lang="en-US" sz="1600" dirty="0" smtClean="0">
                <a:hlinkClick r:id="rId4"/>
              </a:rPr>
              <a:t>Direct link</a:t>
            </a: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Download and Install Wireshark. </a:t>
            </a:r>
            <a:r>
              <a:rPr lang="en-US" sz="1600" dirty="0"/>
              <a:t/>
            </a:r>
            <a:br>
              <a:rPr lang="en-US" sz="1600" dirty="0"/>
            </a:br>
            <a:r>
              <a:rPr lang="en-US" sz="1600" dirty="0" smtClean="0">
                <a:hlinkClick r:id="rId5"/>
              </a:rPr>
              <a:t>Direct Link</a:t>
            </a:r>
            <a:endParaRPr lang="en-US" sz="1600" dirty="0"/>
          </a:p>
        </p:txBody>
      </p:sp>
      <p:pic>
        <p:nvPicPr>
          <p:cNvPr id="3" name="Picture 2"/>
          <p:cNvPicPr>
            <a:picLocks noChangeAspect="1"/>
          </p:cNvPicPr>
          <p:nvPr/>
        </p:nvPicPr>
        <p:blipFill>
          <a:blip r:embed="rId6" cstate="print"/>
          <a:stretch>
            <a:fillRect/>
          </a:stretch>
        </p:blipFill>
        <p:spPr>
          <a:xfrm>
            <a:off x="940676" y="1771650"/>
            <a:ext cx="7315200" cy="838200"/>
          </a:xfrm>
          <a:prstGeom prst="rect">
            <a:avLst/>
          </a:prstGeom>
        </p:spPr>
      </p:pic>
      <p:pic>
        <p:nvPicPr>
          <p:cNvPr id="5" name="Picture 4"/>
          <p:cNvPicPr>
            <a:picLocks noChangeAspect="1"/>
          </p:cNvPicPr>
          <p:nvPr/>
        </p:nvPicPr>
        <p:blipFill>
          <a:blip r:embed="rId7" cstate="print"/>
          <a:stretch>
            <a:fillRect/>
          </a:stretch>
        </p:blipFill>
        <p:spPr>
          <a:xfrm>
            <a:off x="1571625" y="2562222"/>
            <a:ext cx="6000750" cy="1047750"/>
          </a:xfrm>
          <a:prstGeom prst="rect">
            <a:avLst/>
          </a:prstGeom>
        </p:spPr>
      </p:pic>
      <p:pic>
        <p:nvPicPr>
          <p:cNvPr id="10" name="Picture 9"/>
          <p:cNvPicPr>
            <a:picLocks noChangeAspect="1"/>
          </p:cNvPicPr>
          <p:nvPr/>
        </p:nvPicPr>
        <p:blipFill>
          <a:blip r:embed="rId8" cstate="print"/>
          <a:stretch>
            <a:fillRect/>
          </a:stretch>
        </p:blipFill>
        <p:spPr>
          <a:xfrm>
            <a:off x="526647" y="4713165"/>
            <a:ext cx="1581150" cy="628650"/>
          </a:xfrm>
          <a:prstGeom prst="rect">
            <a:avLst/>
          </a:prstGeom>
        </p:spPr>
      </p:pic>
    </p:spTree>
    <p:extLst>
      <p:ext uri="{BB962C8B-B14F-4D97-AF65-F5344CB8AC3E}">
        <p14:creationId xmlns:p14="http://schemas.microsoft.com/office/powerpoint/2010/main" val="359230789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AutoShape 10"/>
          <p:cNvCxnSpPr>
            <a:cxnSpLocks noChangeShapeType="1"/>
          </p:cNvCxnSpPr>
          <p:nvPr/>
        </p:nvCxnSpPr>
        <p:spPr bwMode="auto">
          <a:xfrm flipH="1">
            <a:off x="3071598" y="5650685"/>
            <a:ext cx="1138832" cy="0"/>
          </a:xfrm>
          <a:prstGeom prst="straightConnector1">
            <a:avLst/>
          </a:prstGeom>
          <a:noFill/>
          <a:ln w="34925">
            <a:solidFill>
              <a:srgbClr val="FB4E27"/>
            </a:solidFill>
            <a:miter lim="800000"/>
            <a:headEnd/>
            <a:tailEnd/>
          </a:ln>
        </p:spPr>
      </p:cxnSp>
      <p:pic>
        <p:nvPicPr>
          <p:cNvPr id="26" name="Picture 2" descr="http://cliparts.co/cliparts/8iz/K4E/8izK4Eei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532" y="5009421"/>
            <a:ext cx="2383911" cy="128252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itle 3"/>
          <p:cNvSpPr>
            <a:spLocks noGrp="1"/>
          </p:cNvSpPr>
          <p:nvPr>
            <p:ph type="title"/>
          </p:nvPr>
        </p:nvSpPr>
        <p:spPr>
          <a:noFill/>
          <a:ln w="12700" cap="flat" algn="ctr">
            <a:noFill/>
            <a:miter lim="800000"/>
            <a:headEnd type="none" w="med" len="med"/>
            <a:tailEnd type="none" w="med" len="med"/>
          </a:ln>
          <a:effectLst>
            <a:outerShdw algn="ctr" rotWithShape="0">
              <a:schemeClr val="bg2"/>
            </a:outerShdw>
          </a:effectLst>
        </p:spPr>
        <p:txBody>
          <a:bodyPr vert="horz" wrap="square" lIns="0" tIns="0" rIns="0" bIns="0" numCol="1" anchor="ctr" anchorCtr="0" compatLnSpc="1">
            <a:prstTxWarp prst="textNoShape">
              <a:avLst/>
            </a:prstTxWarp>
          </a:bodyPr>
          <a:lstStyle/>
          <a:p>
            <a:r>
              <a:rPr lang="en-US" sz="2000" dirty="0">
                <a:latin typeface="Arial" pitchFamily="34" charset="0"/>
                <a:cs typeface="Arial" pitchFamily="34" charset="0"/>
              </a:rPr>
              <a:t>Border Router </a:t>
            </a:r>
            <a:r>
              <a:rPr lang="en-US" sz="2000" dirty="0" smtClean="0">
                <a:latin typeface="Arial" pitchFamily="34" charset="0"/>
                <a:cs typeface="Arial" pitchFamily="34" charset="0"/>
              </a:rPr>
              <a:t>Options – Ethernet / THCI / RNDIS </a:t>
            </a:r>
            <a:r>
              <a:rPr lang="en-US" sz="2000" dirty="0">
                <a:latin typeface="Arial" pitchFamily="34" charset="0"/>
                <a:cs typeface="Arial" pitchFamily="34" charset="0"/>
              </a:rPr>
              <a:t>on Linux and/or PC</a:t>
            </a:r>
          </a:p>
        </p:txBody>
      </p:sp>
      <p:sp>
        <p:nvSpPr>
          <p:cNvPr id="3" name="TextBox 2"/>
          <p:cNvSpPr txBox="1"/>
          <p:nvPr/>
        </p:nvSpPr>
        <p:spPr>
          <a:xfrm>
            <a:off x="224642" y="1021118"/>
            <a:ext cx="6548718" cy="3983928"/>
          </a:xfrm>
          <a:prstGeom prst="rect">
            <a:avLst/>
          </a:prstGeom>
          <a:noFill/>
        </p:spPr>
        <p:txBody>
          <a:bodyPr wrap="square" lIns="91440" tIns="45720" rIns="91440" rtlCol="0" anchor="t">
            <a:noAutofit/>
          </a:bodyPr>
          <a:lstStyle/>
          <a:p>
            <a:r>
              <a:rPr lang="en-US" sz="1200" dirty="0" smtClean="0"/>
              <a:t>The border router is a device that provides connectivity of nodes in the Thread Network to other devices in external networks (LAN, Internet, VPN)</a:t>
            </a:r>
          </a:p>
          <a:p>
            <a:endParaRPr lang="en-US" sz="1200" dirty="0" smtClean="0"/>
          </a:p>
          <a:p>
            <a:r>
              <a:rPr lang="en-US" sz="1200" dirty="0" smtClean="0"/>
              <a:t>Current development package enables two starting points for Border Router development:</a:t>
            </a:r>
          </a:p>
          <a:p>
            <a:pPr marL="285750" indent="-285750">
              <a:buFont typeface="Arial" panose="020B0604020202020204" pitchFamily="34" charset="0"/>
              <a:buChar char="•"/>
            </a:pPr>
            <a:r>
              <a:rPr lang="en-US" sz="1200" b="1" dirty="0" smtClean="0"/>
              <a:t>Thread Border Router </a:t>
            </a:r>
            <a:r>
              <a:rPr lang="en-US" sz="1200" dirty="0" smtClean="0"/>
              <a:t>app running on the FRDM-K64F + FRDM-MCR20A</a:t>
            </a:r>
          </a:p>
          <a:p>
            <a:pPr marL="742950" lvl="1" indent="-285750">
              <a:buFontTx/>
              <a:buChar char="-"/>
            </a:pPr>
            <a:r>
              <a:rPr lang="en-US" sz="1200" dirty="0" smtClean="0"/>
              <a:t>Provides external IP connectivity through FRDM-K64F’s Ethernet port</a:t>
            </a:r>
          </a:p>
          <a:p>
            <a:pPr marL="742950" lvl="1" indent="-285750">
              <a:buFontTx/>
              <a:buChar char="-"/>
            </a:pPr>
            <a:r>
              <a:rPr lang="en-US" sz="1200" dirty="0" smtClean="0"/>
              <a:t>Static route must be added to the connected PC in order to reach the Thread nwk</a:t>
            </a:r>
          </a:p>
          <a:p>
            <a:pPr marL="742950" lvl="1" indent="-285750">
              <a:buFontTx/>
              <a:buChar char="-"/>
            </a:pPr>
            <a:r>
              <a:rPr lang="en-US" sz="1200" dirty="0" smtClean="0"/>
              <a:t>DHCPv6 from Thread router to the PC is not supported</a:t>
            </a:r>
          </a:p>
          <a:p>
            <a:pPr marL="742950" lvl="1" indent="-285750">
              <a:buFontTx/>
              <a:buChar char="-"/>
            </a:pPr>
            <a:endParaRPr lang="en-US" sz="1200" dirty="0"/>
          </a:p>
          <a:p>
            <a:pPr lvl="1"/>
            <a:endParaRPr lang="en-US" sz="1200" dirty="0" smtClean="0"/>
          </a:p>
          <a:p>
            <a:pPr marL="285750" indent="-285750">
              <a:buFont typeface="Arial" panose="020B0604020202020204" pitchFamily="34" charset="0"/>
              <a:buChar char="•"/>
            </a:pPr>
            <a:r>
              <a:rPr lang="en-US" sz="1200" b="1" dirty="0" smtClean="0"/>
              <a:t>Thread Host Controlled Device </a:t>
            </a:r>
            <a:r>
              <a:rPr lang="en-US" sz="1200" dirty="0" smtClean="0"/>
              <a:t>app (multiple boards supported)</a:t>
            </a:r>
          </a:p>
          <a:p>
            <a:pPr lvl="1"/>
            <a:r>
              <a:rPr lang="en-US" sz="1200" dirty="0" smtClean="0"/>
              <a:t>Provides a Virtual Tunnel (VTun) interface that creates an IP layer link over the serial connection to a system running a high level operating system (Linux or Windows) through FSCI commands. See </a:t>
            </a:r>
            <a:r>
              <a:rPr lang="en-US" sz="1200" u="sng" dirty="0" smtClean="0"/>
              <a:t>Kinetis-W Host API for Thread Stack.pdf </a:t>
            </a:r>
          </a:p>
          <a:p>
            <a:pPr marL="285750" indent="-285750">
              <a:buFont typeface="Arial" charset="0"/>
              <a:buChar char="•"/>
            </a:pPr>
            <a:endParaRPr lang="en-US" sz="1200" b="1" dirty="0" smtClean="0"/>
          </a:p>
          <a:p>
            <a:pPr marL="285750" indent="-285750">
              <a:buFont typeface="Arial" charset="0"/>
              <a:buChar char="•"/>
            </a:pPr>
            <a:endParaRPr lang="en-US" sz="1200" b="1" dirty="0" smtClean="0"/>
          </a:p>
          <a:p>
            <a:pPr marL="285750" indent="-285750">
              <a:buFont typeface="Arial" charset="0"/>
              <a:buChar char="•"/>
            </a:pPr>
            <a:r>
              <a:rPr lang="en-US" sz="1200" b="1" dirty="0" smtClean="0"/>
              <a:t>Thread RNDIS </a:t>
            </a:r>
            <a:r>
              <a:rPr lang="en-US" sz="1200" dirty="0" smtClean="0"/>
              <a:t>app </a:t>
            </a:r>
            <a:r>
              <a:rPr lang="en-US" sz="1200" dirty="0"/>
              <a:t>(multiple boards supported)</a:t>
            </a:r>
          </a:p>
          <a:p>
            <a:pPr lvl="1"/>
            <a:r>
              <a:rPr lang="en-US" sz="1200" dirty="0" smtClean="0"/>
              <a:t>Using </a:t>
            </a:r>
            <a:r>
              <a:rPr lang="en-US" sz="1200" dirty="0"/>
              <a:t>the on-chip USB features of KW2xD to emulate a RNDIS “Ethernet over USB” emulated Network Interface Card for a PC running a host OS such as Windows. IPv6 capable applications running on the host will traverse the Thread network boundary to address Thread network devices end-to end at the IP layer. </a:t>
            </a:r>
          </a:p>
          <a:p>
            <a:pPr lvl="1"/>
            <a:endParaRPr lang="en-US" sz="1200" u="sng" dirty="0"/>
          </a:p>
        </p:txBody>
      </p:sp>
      <p:cxnSp>
        <p:nvCxnSpPr>
          <p:cNvPr id="8" name="AutoShape 10"/>
          <p:cNvCxnSpPr>
            <a:cxnSpLocks noChangeShapeType="1"/>
          </p:cNvCxnSpPr>
          <p:nvPr/>
        </p:nvCxnSpPr>
        <p:spPr bwMode="auto">
          <a:xfrm flipH="1">
            <a:off x="4210430" y="5278113"/>
            <a:ext cx="781202" cy="341312"/>
          </a:xfrm>
          <a:prstGeom prst="straightConnector1">
            <a:avLst/>
          </a:prstGeom>
          <a:noFill/>
          <a:ln w="34925">
            <a:solidFill>
              <a:srgbClr val="FB4E27"/>
            </a:solidFill>
            <a:miter lim="800000"/>
            <a:headEnd/>
            <a:tailEnd/>
          </a:ln>
        </p:spPr>
      </p:cxnSp>
      <p:sp>
        <p:nvSpPr>
          <p:cNvPr id="9" name="AutoShape 27"/>
          <p:cNvSpPr>
            <a:spLocks/>
          </p:cNvSpPr>
          <p:nvPr/>
        </p:nvSpPr>
        <p:spPr bwMode="auto">
          <a:xfrm>
            <a:off x="4812641" y="5102685"/>
            <a:ext cx="336550" cy="336550"/>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dirty="0"/>
          </a:p>
        </p:txBody>
      </p:sp>
      <p:cxnSp>
        <p:nvCxnSpPr>
          <p:cNvPr id="18" name="AutoShape 10"/>
          <p:cNvCxnSpPr>
            <a:cxnSpLocks noChangeShapeType="1"/>
          </p:cNvCxnSpPr>
          <p:nvPr/>
        </p:nvCxnSpPr>
        <p:spPr bwMode="auto">
          <a:xfrm flipH="1" flipV="1">
            <a:off x="4210430" y="5619426"/>
            <a:ext cx="781202" cy="341311"/>
          </a:xfrm>
          <a:prstGeom prst="straightConnector1">
            <a:avLst/>
          </a:prstGeom>
          <a:noFill/>
          <a:ln w="34925">
            <a:solidFill>
              <a:srgbClr val="FB4E27"/>
            </a:solidFill>
            <a:miter lim="800000"/>
            <a:headEnd/>
            <a:tailEnd/>
          </a:ln>
        </p:spPr>
      </p:cxnSp>
      <p:sp>
        <p:nvSpPr>
          <p:cNvPr id="21" name="AutoShape 29"/>
          <p:cNvSpPr>
            <a:spLocks/>
          </p:cNvSpPr>
          <p:nvPr/>
        </p:nvSpPr>
        <p:spPr bwMode="auto">
          <a:xfrm>
            <a:off x="6061593" y="5278113"/>
            <a:ext cx="191691" cy="173038"/>
          </a:xfrm>
          <a:prstGeom prst="pentagon">
            <a:avLst/>
          </a:prstGeom>
          <a:solidFill>
            <a:schemeClr val="bg1">
              <a:lumMod val="50000"/>
            </a:schemeClr>
          </a:solidFill>
          <a:ln w="12700">
            <a:noFill/>
            <a:miter lim="800000"/>
            <a:headEnd/>
            <a:tailEnd/>
          </a:ln>
        </p:spPr>
        <p:txBody>
          <a:bodyPr lIns="0" tIns="0" rIns="0" bIns="0"/>
          <a:lstStyle/>
          <a:p>
            <a:endParaRPr lang="en-US" dirty="0"/>
          </a:p>
        </p:txBody>
      </p:sp>
      <p:sp>
        <p:nvSpPr>
          <p:cNvPr id="22" name="Rectangle 21"/>
          <p:cNvSpPr/>
          <p:nvPr/>
        </p:nvSpPr>
        <p:spPr>
          <a:xfrm>
            <a:off x="6253284" y="4906395"/>
            <a:ext cx="2578100" cy="1200329"/>
          </a:xfrm>
          <a:prstGeom prst="rect">
            <a:avLst/>
          </a:prstGeom>
        </p:spPr>
        <p:txBody>
          <a:bodyPr wrap="square">
            <a:spAutoFit/>
          </a:bodyPr>
          <a:lstStyle/>
          <a:p>
            <a:pPr>
              <a:lnSpc>
                <a:spcPct val="150000"/>
              </a:lnSpc>
              <a:spcBef>
                <a:spcPts val="2400"/>
              </a:spcBef>
            </a:pPr>
            <a:r>
              <a:rPr lang="en-US" sz="1200" dirty="0" smtClean="0">
                <a:solidFill>
                  <a:schemeClr val="tx1">
                    <a:lumMod val="65000"/>
                    <a:lumOff val="35000"/>
                  </a:schemeClr>
                </a:solidFill>
                <a:latin typeface="Gotham Medium" charset="0"/>
                <a:ea typeface="Gotham Medium" charset="0"/>
                <a:cs typeface="Gotham Medium" charset="0"/>
                <a:sym typeface="Gotham Medium" charset="0"/>
              </a:rPr>
              <a:t>Thread Border Router</a:t>
            </a:r>
            <a:r>
              <a:rPr lang="en-US" sz="1200" dirty="0">
                <a:solidFill>
                  <a:schemeClr val="tx1">
                    <a:lumMod val="65000"/>
                    <a:lumOff val="35000"/>
                  </a:schemeClr>
                </a:solidFill>
                <a:latin typeface="Gotham Medium" charset="0"/>
                <a:ea typeface="Gotham Medium" charset="0"/>
                <a:cs typeface="Gotham Medium" charset="0"/>
                <a:sym typeface="Gotham Medium" charset="0"/>
              </a:rPr>
              <a:t/>
            </a:r>
            <a:br>
              <a:rPr lang="en-US" sz="1200" dirty="0">
                <a:solidFill>
                  <a:schemeClr val="tx1">
                    <a:lumMod val="65000"/>
                    <a:lumOff val="35000"/>
                  </a:schemeClr>
                </a:solidFill>
                <a:latin typeface="Gotham Medium" charset="0"/>
                <a:ea typeface="Gotham Medium" charset="0"/>
                <a:cs typeface="Gotham Medium" charset="0"/>
                <a:sym typeface="Gotham Medium" charset="0"/>
              </a:rPr>
            </a:br>
            <a:r>
              <a:rPr lang="en-US" sz="1200" dirty="0" smtClean="0">
                <a:solidFill>
                  <a:schemeClr val="tx1">
                    <a:lumMod val="65000"/>
                    <a:lumOff val="35000"/>
                  </a:schemeClr>
                </a:solidFill>
                <a:latin typeface="Gotham Medium" charset="0"/>
                <a:ea typeface="Gotham Medium" charset="0"/>
                <a:cs typeface="Gotham Medium" charset="0"/>
                <a:sym typeface="Gotham Medium" charset="0"/>
              </a:rPr>
              <a:t>Thread Leader (Router)</a:t>
            </a:r>
            <a:br>
              <a:rPr lang="en-US" sz="1200" dirty="0" smtClean="0">
                <a:solidFill>
                  <a:schemeClr val="tx1">
                    <a:lumMod val="65000"/>
                    <a:lumOff val="35000"/>
                  </a:schemeClr>
                </a:solidFill>
                <a:latin typeface="Gotham Medium" charset="0"/>
                <a:ea typeface="Gotham Medium" charset="0"/>
                <a:cs typeface="Gotham Medium" charset="0"/>
                <a:sym typeface="Gotham Medium" charset="0"/>
              </a:rPr>
            </a:br>
            <a:r>
              <a:rPr lang="en-US" sz="1200" dirty="0">
                <a:solidFill>
                  <a:schemeClr val="tx1">
                    <a:lumMod val="65000"/>
                    <a:lumOff val="35000"/>
                  </a:schemeClr>
                </a:solidFill>
                <a:latin typeface="Gotham Medium" charset="0"/>
                <a:ea typeface="Gotham Medium" charset="0"/>
                <a:cs typeface="Gotham Medium" charset="0"/>
                <a:sym typeface="Gotham Medium" charset="0"/>
              </a:rPr>
              <a:t>Thread Router </a:t>
            </a:r>
            <a:r>
              <a:rPr lang="en-US" sz="1200" dirty="0" smtClean="0">
                <a:solidFill>
                  <a:schemeClr val="tx1">
                    <a:lumMod val="65000"/>
                    <a:lumOff val="35000"/>
                  </a:schemeClr>
                </a:solidFill>
                <a:latin typeface="Gotham Medium" charset="0"/>
                <a:ea typeface="Gotham Medium" charset="0"/>
                <a:cs typeface="Gotham Medium" charset="0"/>
                <a:sym typeface="Gotham Medium" charset="0"/>
              </a:rPr>
              <a:t/>
            </a:r>
            <a:br>
              <a:rPr lang="en-US" sz="1200" dirty="0" smtClean="0">
                <a:solidFill>
                  <a:schemeClr val="tx1">
                    <a:lumMod val="65000"/>
                    <a:lumOff val="35000"/>
                  </a:schemeClr>
                </a:solidFill>
                <a:latin typeface="Gotham Medium" charset="0"/>
                <a:ea typeface="Gotham Medium" charset="0"/>
                <a:cs typeface="Gotham Medium" charset="0"/>
                <a:sym typeface="Gotham Medium" charset="0"/>
              </a:rPr>
            </a:br>
            <a:r>
              <a:rPr lang="en-US" sz="1200" dirty="0" smtClean="0">
                <a:solidFill>
                  <a:schemeClr val="tx1">
                    <a:lumMod val="65000"/>
                    <a:lumOff val="35000"/>
                  </a:schemeClr>
                </a:solidFill>
                <a:latin typeface="Gotham Medium" charset="0"/>
                <a:ea typeface="Gotham Medium" charset="0"/>
                <a:cs typeface="Gotham Medium" charset="0"/>
                <a:sym typeface="Gotham Medium" charset="0"/>
              </a:rPr>
              <a:t>Thread End Device (Sleepy device)</a:t>
            </a:r>
            <a:endParaRPr lang="en-US" sz="1200" dirty="0">
              <a:solidFill>
                <a:schemeClr val="tx1">
                  <a:lumMod val="65000"/>
                  <a:lumOff val="35000"/>
                </a:schemeClr>
              </a:solidFill>
              <a:latin typeface="Gotham Medium" charset="0"/>
              <a:ea typeface="Gotham Medium" charset="0"/>
              <a:cs typeface="Gotham Medium" charset="0"/>
              <a:sym typeface="Gotham Medium" charset="0"/>
            </a:endParaRPr>
          </a:p>
        </p:txBody>
      </p:sp>
      <p:sp>
        <p:nvSpPr>
          <p:cNvPr id="24" name="AutoShape 9"/>
          <p:cNvSpPr>
            <a:spLocks/>
          </p:cNvSpPr>
          <p:nvPr/>
        </p:nvSpPr>
        <p:spPr bwMode="auto">
          <a:xfrm>
            <a:off x="6095724" y="5863308"/>
            <a:ext cx="146844" cy="145848"/>
          </a:xfrm>
          <a:custGeom>
            <a:avLst/>
            <a:gdLst>
              <a:gd name="T0" fmla="*/ 315102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38100" cap="flat">
            <a:solidFill>
              <a:srgbClr val="8499B0"/>
            </a:solidFill>
            <a:prstDash val="solid"/>
            <a:miter lim="800000"/>
            <a:headEnd type="none" w="med" len="med"/>
            <a:tailEnd type="none" w="med" len="med"/>
          </a:ln>
        </p:spPr>
        <p:txBody>
          <a:bodyPr lIns="0" tIns="0" rIns="0" bIns="0"/>
          <a:lstStyle/>
          <a:p>
            <a:endParaRPr lang="en-US" dirty="0"/>
          </a:p>
        </p:txBody>
      </p:sp>
      <p:sp>
        <p:nvSpPr>
          <p:cNvPr id="25" name="AutoShape 29"/>
          <p:cNvSpPr>
            <a:spLocks/>
          </p:cNvSpPr>
          <p:nvPr/>
        </p:nvSpPr>
        <p:spPr bwMode="auto">
          <a:xfrm>
            <a:off x="6061593" y="5570710"/>
            <a:ext cx="191691" cy="173038"/>
          </a:xfrm>
          <a:prstGeom prst="pentagon">
            <a:avLst/>
          </a:prstGeom>
          <a:blipFill dpi="0" rotWithShape="0">
            <a:blip r:embed="rId3" cstate="print"/>
            <a:srcRect/>
            <a:tile tx="0" ty="0" sx="100000" sy="100000" flip="none" algn="tl"/>
          </a:blipFill>
          <a:ln w="12700">
            <a:noFill/>
            <a:miter lim="800000"/>
            <a:headEnd/>
            <a:tailEnd/>
          </a:ln>
        </p:spPr>
        <p:txBody>
          <a:bodyPr lIns="0" tIns="0" rIns="0" bIns="0"/>
          <a:lstStyle/>
          <a:p>
            <a:endParaRPr lang="en-US" dirty="0"/>
          </a:p>
        </p:txBody>
      </p:sp>
      <p:sp>
        <p:nvSpPr>
          <p:cNvPr id="10" name="AutoShape 29"/>
          <p:cNvSpPr>
            <a:spLocks/>
          </p:cNvSpPr>
          <p:nvPr/>
        </p:nvSpPr>
        <p:spPr bwMode="auto">
          <a:xfrm>
            <a:off x="4042154" y="5451150"/>
            <a:ext cx="336550" cy="336550"/>
          </a:xfrm>
          <a:prstGeom prst="pentagon">
            <a:avLst/>
          </a:prstGeom>
          <a:solidFill>
            <a:schemeClr val="bg1">
              <a:lumMod val="50000"/>
            </a:schemeClr>
          </a:solidFill>
          <a:ln w="12700">
            <a:noFill/>
            <a:miter lim="800000"/>
            <a:headEnd/>
            <a:tailEnd/>
          </a:ln>
        </p:spPr>
        <p:txBody>
          <a:bodyPr lIns="0" tIns="0" rIns="0" bIns="0"/>
          <a:lstStyle/>
          <a:p>
            <a:endParaRPr lang="en-US" dirty="0"/>
          </a:p>
        </p:txBody>
      </p:sp>
      <p:sp>
        <p:nvSpPr>
          <p:cNvPr id="17" name="Rectangle 16"/>
          <p:cNvSpPr/>
          <p:nvPr/>
        </p:nvSpPr>
        <p:spPr>
          <a:xfrm>
            <a:off x="6068171" y="4989485"/>
            <a:ext cx="191691" cy="173037"/>
          </a:xfrm>
          <a:prstGeom prst="rect">
            <a:avLst/>
          </a:prstGeom>
          <a:solidFill>
            <a:schemeClr val="tx1">
              <a:lumMod val="65000"/>
              <a:lumOff val="35000"/>
            </a:schemeClr>
          </a:solidFill>
          <a:ln w="12700">
            <a:noFill/>
            <a:miter lim="800000"/>
            <a:headEnd/>
            <a:tailEnd/>
          </a:ln>
        </p:spPr>
        <p:txBody>
          <a:bodyPr lIns="0" tIns="0" rIns="0" bIns="0" anchor="ctr"/>
          <a:lstStyle/>
          <a:p>
            <a:pPr algn="ctr"/>
            <a:endParaRPr lang="en-US" sz="1200" dirty="0">
              <a:solidFill>
                <a:schemeClr val="tx1"/>
              </a:solidFill>
              <a:latin typeface="Arial" charset="0"/>
            </a:endParaRPr>
          </a:p>
        </p:txBody>
      </p:sp>
      <p:sp>
        <p:nvSpPr>
          <p:cNvPr id="2" name="Rectangle 1"/>
          <p:cNvSpPr/>
          <p:nvPr/>
        </p:nvSpPr>
        <p:spPr>
          <a:xfrm>
            <a:off x="3432264" y="5504432"/>
            <a:ext cx="314325" cy="305594"/>
          </a:xfrm>
          <a:prstGeom prst="rect">
            <a:avLst/>
          </a:prstGeom>
          <a:solidFill>
            <a:schemeClr val="tx1">
              <a:lumMod val="65000"/>
              <a:lumOff val="35000"/>
            </a:schemeClr>
          </a:solidFill>
          <a:ln w="12700">
            <a:noFill/>
            <a:miter lim="800000"/>
            <a:headEnd/>
            <a:tailEnd/>
          </a:ln>
        </p:spPr>
        <p:txBody>
          <a:bodyPr lIns="0" tIns="0" rIns="0" bIns="0" anchor="ctr"/>
          <a:lstStyle/>
          <a:p>
            <a:pPr algn="ctr"/>
            <a:r>
              <a:rPr lang="en-US" sz="800" dirty="0" smtClean="0">
                <a:solidFill>
                  <a:schemeClr val="bg1"/>
                </a:solidFill>
                <a:latin typeface="Arial" charset="0"/>
              </a:rPr>
              <a:t>BR</a:t>
            </a:r>
            <a:endParaRPr lang="en-US" sz="800" dirty="0">
              <a:solidFill>
                <a:schemeClr val="bg1"/>
              </a:solidFill>
              <a:latin typeface="Arial" charset="0"/>
            </a:endParaRPr>
          </a:p>
        </p:txBody>
      </p:sp>
      <p:sp>
        <p:nvSpPr>
          <p:cNvPr id="7" name="AutoShape 9"/>
          <p:cNvSpPr>
            <a:spLocks/>
          </p:cNvSpPr>
          <p:nvPr/>
        </p:nvSpPr>
        <p:spPr bwMode="auto">
          <a:xfrm>
            <a:off x="4834072" y="5801394"/>
            <a:ext cx="315119" cy="317500"/>
          </a:xfrm>
          <a:custGeom>
            <a:avLst/>
            <a:gdLst>
              <a:gd name="T0" fmla="*/ 315102 w 19679"/>
              <a:gd name="T1" fmla="*/ 348493 h 19679"/>
              <a:gd name="T2" fmla="*/ 0 60000 65536"/>
              <a:gd name="T3" fmla="*/ 0 w 19679"/>
              <a:gd name="T4" fmla="*/ 0 h 19679"/>
              <a:gd name="T5" fmla="*/ 19679 w 19679"/>
              <a:gd name="T6" fmla="*/ 19679 h 19679"/>
            </a:gdLst>
            <a:ahLst/>
            <a:cxnLst>
              <a:cxn ang="T2">
                <a:pos x="T0" y="T1"/>
              </a:cxn>
            </a:cxnLst>
            <a:rect l="T3" t="T4" r="T5" b="T6"/>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chemeClr val="bg1"/>
          </a:solidFill>
          <a:ln w="50800" cap="flat">
            <a:solidFill>
              <a:srgbClr val="8499B0"/>
            </a:solidFill>
            <a:prstDash val="solid"/>
            <a:miter lim="800000"/>
            <a:headEnd type="none" w="med" len="med"/>
            <a:tailEnd type="none" w="med" len="med"/>
          </a:ln>
        </p:spPr>
        <p:txBody>
          <a:bodyPr lIns="0" tIns="0" rIns="0" bIns="0"/>
          <a:lstStyle/>
          <a:p>
            <a:endParaRPr lang="en-US" dirty="0"/>
          </a:p>
        </p:txBody>
      </p:sp>
      <p:pic>
        <p:nvPicPr>
          <p:cNvPr id="27" name="Picture 26"/>
          <p:cNvPicPr>
            <a:picLocks noChangeAspect="1"/>
          </p:cNvPicPr>
          <p:nvPr/>
        </p:nvPicPr>
        <p:blipFill>
          <a:blip r:embed="rId4" cstate="print"/>
          <a:stretch>
            <a:fillRect/>
          </a:stretch>
        </p:blipFill>
        <p:spPr>
          <a:xfrm>
            <a:off x="1976001" y="5393799"/>
            <a:ext cx="178595" cy="314483"/>
          </a:xfrm>
          <a:prstGeom prst="rect">
            <a:avLst/>
          </a:prstGeom>
        </p:spPr>
      </p:pic>
      <p:pic>
        <p:nvPicPr>
          <p:cNvPr id="28" name="Picture 2" descr="Image result for personal computer clip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7413" y="5216434"/>
            <a:ext cx="596900" cy="596900"/>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8"/>
          <p:cNvPicPr>
            <a:picLocks noChangeAspect="1"/>
          </p:cNvPicPr>
          <p:nvPr/>
        </p:nvPicPr>
        <p:blipFill>
          <a:blip r:embed="rId6" cstate="print"/>
          <a:stretch>
            <a:fillRect/>
          </a:stretch>
        </p:blipFill>
        <p:spPr>
          <a:xfrm>
            <a:off x="2350061" y="5152038"/>
            <a:ext cx="403675" cy="426984"/>
          </a:xfrm>
          <a:prstGeom prst="rect">
            <a:avLst/>
          </a:prstGeom>
        </p:spPr>
      </p:pic>
      <p:pic>
        <p:nvPicPr>
          <p:cNvPr id="32" name="Picture 31"/>
          <p:cNvPicPr>
            <a:picLocks noChangeAspect="1"/>
          </p:cNvPicPr>
          <p:nvPr/>
        </p:nvPicPr>
        <p:blipFill>
          <a:blip r:embed="rId7" cstate="print"/>
          <a:stretch>
            <a:fillRect/>
          </a:stretch>
        </p:blipFill>
        <p:spPr>
          <a:xfrm>
            <a:off x="7298788" y="4038214"/>
            <a:ext cx="1020792" cy="364569"/>
          </a:xfrm>
          <a:prstGeom prst="rect">
            <a:avLst/>
          </a:prstGeom>
        </p:spPr>
      </p:pic>
      <p:pic>
        <p:nvPicPr>
          <p:cNvPr id="33" name="Picture 32"/>
          <p:cNvPicPr>
            <a:picLocks noChangeAspect="1"/>
          </p:cNvPicPr>
          <p:nvPr/>
        </p:nvPicPr>
        <p:blipFill>
          <a:blip r:embed="rId8" cstate="print"/>
          <a:stretch>
            <a:fillRect/>
          </a:stretch>
        </p:blipFill>
        <p:spPr>
          <a:xfrm>
            <a:off x="7247688" y="1356373"/>
            <a:ext cx="1122993" cy="1151635"/>
          </a:xfrm>
          <a:prstGeom prst="rect">
            <a:avLst/>
          </a:prstGeom>
        </p:spPr>
      </p:pic>
      <p:grpSp>
        <p:nvGrpSpPr>
          <p:cNvPr id="5" name="Group 33"/>
          <p:cNvGrpSpPr/>
          <p:nvPr/>
        </p:nvGrpSpPr>
        <p:grpSpPr>
          <a:xfrm>
            <a:off x="7272469" y="2692321"/>
            <a:ext cx="1095368" cy="947619"/>
            <a:chOff x="4072069" y="5163672"/>
            <a:chExt cx="1095368" cy="947619"/>
          </a:xfrm>
        </p:grpSpPr>
        <p:pic>
          <p:nvPicPr>
            <p:cNvPr id="35" name="Picture 10" descr="http://sigma.octopart.com/27843946/image/Freescale-Semiconductor-USB-KW24D51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39600" y="5901842"/>
              <a:ext cx="621990" cy="18076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4072069" y="5804391"/>
              <a:ext cx="279734" cy="306900"/>
            </a:xfrm>
            <a:prstGeom prst="rect">
              <a:avLst/>
            </a:prstGeom>
            <a:noFill/>
          </p:spPr>
          <p:txBody>
            <a:bodyPr wrap="none" lIns="68580" tIns="34290" rIns="68580" rtlCol="0" anchor="t">
              <a:noAutofit/>
            </a:bodyPr>
            <a:lstStyle/>
            <a:p>
              <a:r>
                <a:rPr lang="en-US" dirty="0">
                  <a:solidFill>
                    <a:schemeClr val="tx1">
                      <a:lumMod val="50000"/>
                      <a:lumOff val="50000"/>
                    </a:schemeClr>
                  </a:solidFill>
                </a:rPr>
                <a:t>+</a:t>
              </a:r>
            </a:p>
          </p:txBody>
        </p:sp>
        <p:pic>
          <p:nvPicPr>
            <p:cNvPr id="37" name="Picture 2" descr="http://cache.freescale.com/files/graphic/block_diagram/products/processors/MCIMX6UL-EVK-BD.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53157" y="5163672"/>
              <a:ext cx="1014280" cy="6085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855249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Example usage of Thread with FSCI and TUN Driver in a Linux i.MX System </a:t>
            </a:r>
            <a:r>
              <a:rPr lang="en-US" dirty="0">
                <a:latin typeface="Arial" pitchFamily="34" charset="0"/>
                <a:cs typeface="Arial" pitchFamily="34" charset="0"/>
              </a:rPr>
              <a:t>P</a:t>
            </a:r>
            <a:r>
              <a:rPr lang="en-US" dirty="0" smtClean="0">
                <a:latin typeface="Arial" pitchFamily="34" charset="0"/>
                <a:cs typeface="Arial" pitchFamily="34" charset="0"/>
              </a:rPr>
              <a:t>aired with </a:t>
            </a:r>
            <a:r>
              <a:rPr lang="en-US" dirty="0" err="1" smtClean="0">
                <a:latin typeface="Arial" pitchFamily="34" charset="0"/>
                <a:cs typeface="Arial" pitchFamily="34" charset="0"/>
              </a:rPr>
              <a:t>Kinetis</a:t>
            </a:r>
            <a:r>
              <a:rPr lang="en-US" dirty="0" smtClean="0">
                <a:latin typeface="Arial" pitchFamily="34" charset="0"/>
                <a:cs typeface="Arial" pitchFamily="34" charset="0"/>
              </a:rPr>
              <a:t> KW2x</a:t>
            </a:r>
            <a:endParaRPr lang="en-US" dirty="0">
              <a:latin typeface="Arial" pitchFamily="34" charset="0"/>
              <a:cs typeface="Arial" pitchFamily="34" charset="0"/>
            </a:endParaRPr>
          </a:p>
        </p:txBody>
      </p:sp>
      <p:grpSp>
        <p:nvGrpSpPr>
          <p:cNvPr id="3" name="Group 3"/>
          <p:cNvGrpSpPr/>
          <p:nvPr/>
        </p:nvGrpSpPr>
        <p:grpSpPr>
          <a:xfrm>
            <a:off x="0" y="1735228"/>
            <a:ext cx="8978798" cy="4088641"/>
            <a:chOff x="89474" y="1021273"/>
            <a:chExt cx="11857102" cy="5399323"/>
          </a:xfrm>
        </p:grpSpPr>
        <p:sp>
          <p:nvSpPr>
            <p:cNvPr id="5" name="Rectangle 4"/>
            <p:cNvSpPr/>
            <p:nvPr/>
          </p:nvSpPr>
          <p:spPr>
            <a:xfrm>
              <a:off x="2090057" y="1021273"/>
              <a:ext cx="7802062" cy="5106389"/>
            </a:xfrm>
            <a:prstGeom prst="rect">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IOT Gateway</a:t>
              </a:r>
              <a:endParaRPr lang="en-US" dirty="0"/>
            </a:p>
          </p:txBody>
        </p:sp>
        <p:grpSp>
          <p:nvGrpSpPr>
            <p:cNvPr id="4" name="Group 62"/>
            <p:cNvGrpSpPr/>
            <p:nvPr/>
          </p:nvGrpSpPr>
          <p:grpSpPr>
            <a:xfrm>
              <a:off x="6923314" y="1609856"/>
              <a:ext cx="2814447" cy="4399058"/>
              <a:chOff x="7359730" y="1739287"/>
              <a:chExt cx="2149363" cy="3228402"/>
            </a:xfrm>
          </p:grpSpPr>
          <p:sp>
            <p:nvSpPr>
              <p:cNvPr id="36" name="Rectangle 35"/>
              <p:cNvSpPr/>
              <p:nvPr/>
            </p:nvSpPr>
            <p:spPr>
              <a:xfrm>
                <a:off x="7359730" y="1739287"/>
                <a:ext cx="2149363" cy="3228402"/>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sz="1400" dirty="0" smtClean="0"/>
                  <a:t>FRDM-KW24D512</a:t>
                </a:r>
              </a:p>
              <a:p>
                <a:pPr algn="ctr"/>
                <a:r>
                  <a:rPr lang="en-US" sz="1400" dirty="0" smtClean="0"/>
                  <a:t>VTUN Border Router</a:t>
                </a:r>
                <a:endParaRPr lang="en-US" sz="1400" dirty="0"/>
              </a:p>
            </p:txBody>
          </p:sp>
          <p:graphicFrame>
            <p:nvGraphicFramePr>
              <p:cNvPr id="37" name="Diagram 36"/>
              <p:cNvGraphicFramePr/>
              <p:nvPr/>
            </p:nvGraphicFramePr>
            <p:xfrm>
              <a:off x="8188057" y="4031366"/>
              <a:ext cx="1274198" cy="855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8" name="Diagram 37"/>
              <p:cNvGraphicFramePr/>
              <p:nvPr/>
            </p:nvGraphicFramePr>
            <p:xfrm>
              <a:off x="8188057" y="3084123"/>
              <a:ext cx="1274198" cy="9077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9" name="Diagram 38"/>
              <p:cNvGraphicFramePr/>
              <p:nvPr/>
            </p:nvGraphicFramePr>
            <p:xfrm>
              <a:off x="8188057" y="2728794"/>
              <a:ext cx="1274198" cy="3158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40" name="Diagram 39"/>
              <p:cNvGraphicFramePr/>
              <p:nvPr/>
            </p:nvGraphicFramePr>
            <p:xfrm>
              <a:off x="7423854" y="2709199"/>
              <a:ext cx="514278" cy="217635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cxnSp>
            <p:nvCxnSpPr>
              <p:cNvPr id="41" name="Elbow Connector 40"/>
              <p:cNvCxnSpPr/>
              <p:nvPr/>
            </p:nvCxnSpPr>
            <p:spPr>
              <a:xfrm rot="10800000">
                <a:off x="7930991" y="2963925"/>
                <a:ext cx="264208" cy="254724"/>
              </a:xfrm>
              <a:prstGeom prst="bentConnector3">
                <a:avLst>
                  <a:gd name="adj1" fmla="val 5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42" name="Elbow Connector 41"/>
              <p:cNvCxnSpPr/>
              <p:nvPr/>
            </p:nvCxnSpPr>
            <p:spPr>
              <a:xfrm rot="10800000">
                <a:off x="7923850" y="3330337"/>
                <a:ext cx="264208" cy="1034574"/>
              </a:xfrm>
              <a:prstGeom prst="bentConnector3">
                <a:avLst>
                  <a:gd name="adj1" fmla="val 50000"/>
                </a:avLst>
              </a:prstGeom>
              <a:ln>
                <a:headEnd type="arrow"/>
                <a:tailEnd type="arrow"/>
              </a:ln>
            </p:spPr>
            <p:style>
              <a:lnRef idx="2">
                <a:schemeClr val="dk1"/>
              </a:lnRef>
              <a:fillRef idx="0">
                <a:schemeClr val="dk1"/>
              </a:fillRef>
              <a:effectRef idx="1">
                <a:schemeClr val="dk1"/>
              </a:effectRef>
              <a:fontRef idx="minor">
                <a:schemeClr val="tx1"/>
              </a:fontRef>
            </p:style>
          </p:cxnSp>
        </p:grpSp>
        <p:cxnSp>
          <p:nvCxnSpPr>
            <p:cNvPr id="7" name="Straight Connector 6"/>
            <p:cNvCxnSpPr>
              <a:stCxn id="26" idx="0"/>
            </p:cNvCxnSpPr>
            <p:nvPr/>
          </p:nvCxnSpPr>
          <p:spPr>
            <a:xfrm flipV="1">
              <a:off x="9087822" y="6258292"/>
              <a:ext cx="1706848" cy="23750"/>
            </a:xfrm>
            <a:prstGeom prst="line">
              <a:avLst/>
            </a:prstGeom>
            <a:ln w="57150">
              <a:solidFill>
                <a:srgbClr val="002060"/>
              </a:solidFill>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2280062" y="1611083"/>
              <a:ext cx="4365993" cy="4403180"/>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sz="1400" dirty="0" smtClean="0"/>
                <a:t>i.MX Linux System</a:t>
              </a:r>
              <a:endParaRPr lang="en-US" sz="1400" dirty="0"/>
            </a:p>
          </p:txBody>
        </p:sp>
        <p:graphicFrame>
          <p:nvGraphicFramePr>
            <p:cNvPr id="9" name="Diagram 8"/>
            <p:cNvGraphicFramePr/>
            <p:nvPr/>
          </p:nvGraphicFramePr>
          <p:xfrm>
            <a:off x="6016628" y="4949978"/>
            <a:ext cx="542676" cy="91853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0" name="Diagram 9"/>
            <p:cNvGraphicFramePr/>
            <p:nvPr/>
          </p:nvGraphicFramePr>
          <p:xfrm>
            <a:off x="2692774" y="3957696"/>
            <a:ext cx="2473486" cy="134974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1" name="Diagram 10"/>
            <p:cNvGraphicFramePr/>
            <p:nvPr/>
          </p:nvGraphicFramePr>
          <p:xfrm>
            <a:off x="2704957" y="5370524"/>
            <a:ext cx="2461302" cy="542426"/>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cxnSp>
          <p:nvCxnSpPr>
            <p:cNvPr id="12" name="Straight Arrow Connector 11"/>
            <p:cNvCxnSpPr/>
            <p:nvPr/>
          </p:nvCxnSpPr>
          <p:spPr>
            <a:xfrm>
              <a:off x="6310821" y="5510548"/>
              <a:ext cx="713463" cy="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2398816" y="3746448"/>
              <a:ext cx="4257013"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2233585" y="4085117"/>
              <a:ext cx="459353" cy="1556063"/>
            </a:xfrm>
            <a:prstGeom prst="rect">
              <a:avLst/>
            </a:prstGeom>
            <a:noFill/>
          </p:spPr>
          <p:txBody>
            <a:bodyPr vert="vert270" wrap="none" lIns="91440" tIns="45720" rIns="91440" rtlCol="0" anchor="t">
              <a:noAutofit/>
            </a:bodyPr>
            <a:lstStyle/>
            <a:p>
              <a:r>
                <a:rPr lang="en-US" dirty="0" smtClean="0">
                  <a:solidFill>
                    <a:schemeClr val="accent4">
                      <a:lumMod val="50000"/>
                    </a:schemeClr>
                  </a:solidFill>
                </a:rPr>
                <a:t>Kernel Space</a:t>
              </a:r>
            </a:p>
          </p:txBody>
        </p:sp>
        <p:graphicFrame>
          <p:nvGraphicFramePr>
            <p:cNvPr id="15" name="Diagram 14"/>
            <p:cNvGraphicFramePr/>
            <p:nvPr/>
          </p:nvGraphicFramePr>
          <p:xfrm>
            <a:off x="5997081" y="2469275"/>
            <a:ext cx="542676" cy="918536"/>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sp>
          <p:nvSpPr>
            <p:cNvPr id="16" name="TextBox 15"/>
            <p:cNvSpPr txBox="1"/>
            <p:nvPr/>
          </p:nvSpPr>
          <p:spPr>
            <a:xfrm>
              <a:off x="2245460" y="1971299"/>
              <a:ext cx="459353" cy="1530484"/>
            </a:xfrm>
            <a:prstGeom prst="rect">
              <a:avLst/>
            </a:prstGeom>
            <a:noFill/>
          </p:spPr>
          <p:txBody>
            <a:bodyPr vert="vert270" wrap="none" lIns="91440" tIns="45720" rIns="91440" rtlCol="0" anchor="t">
              <a:noAutofit/>
            </a:bodyPr>
            <a:lstStyle/>
            <a:p>
              <a:r>
                <a:rPr lang="en-US" dirty="0" smtClean="0">
                  <a:solidFill>
                    <a:schemeClr val="accent4">
                      <a:lumMod val="50000"/>
                    </a:schemeClr>
                  </a:solidFill>
                </a:rPr>
                <a:t>User Space</a:t>
              </a:r>
            </a:p>
          </p:txBody>
        </p:sp>
        <p:cxnSp>
          <p:nvCxnSpPr>
            <p:cNvPr id="17" name="Straight Arrow Connector 16"/>
            <p:cNvCxnSpPr/>
            <p:nvPr/>
          </p:nvCxnSpPr>
          <p:spPr>
            <a:xfrm flipV="1">
              <a:off x="6284437" y="3407918"/>
              <a:ext cx="0" cy="154205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aphicFrame>
          <p:nvGraphicFramePr>
            <p:cNvPr id="18" name="Diagram 17"/>
            <p:cNvGraphicFramePr/>
            <p:nvPr/>
          </p:nvGraphicFramePr>
          <p:xfrm>
            <a:off x="2679873" y="2695702"/>
            <a:ext cx="2486387" cy="625062"/>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sp>
          <p:nvSpPr>
            <p:cNvPr id="19" name="TextBox 18"/>
            <p:cNvSpPr txBox="1"/>
            <p:nvPr/>
          </p:nvSpPr>
          <p:spPr>
            <a:xfrm>
              <a:off x="4910318" y="2280050"/>
              <a:ext cx="1306979" cy="522513"/>
            </a:xfrm>
            <a:prstGeom prst="rect">
              <a:avLst/>
            </a:prstGeom>
            <a:noFill/>
          </p:spPr>
          <p:txBody>
            <a:bodyPr wrap="square" lIns="91440" tIns="45720" rIns="91440" rtlCol="0" anchor="t">
              <a:normAutofit fontScale="55000" lnSpcReduction="20000"/>
            </a:bodyPr>
            <a:lstStyle/>
            <a:p>
              <a:pPr algn="ctr"/>
              <a:r>
                <a:rPr lang="en-US" sz="1400" b="1" dirty="0" smtClean="0">
                  <a:solidFill>
                    <a:schemeClr val="accent4">
                      <a:lumMod val="50000"/>
                    </a:schemeClr>
                  </a:solidFill>
                </a:rPr>
                <a:t>Network Manager</a:t>
              </a:r>
            </a:p>
            <a:p>
              <a:pPr algn="ctr"/>
              <a:r>
                <a:rPr lang="en-US" sz="1400" b="1" dirty="0" smtClean="0">
                  <a:solidFill>
                    <a:schemeClr val="accent4">
                      <a:lumMod val="50000"/>
                    </a:schemeClr>
                  </a:solidFill>
                </a:rPr>
                <a:t>Commands</a:t>
              </a:r>
            </a:p>
          </p:txBody>
        </p:sp>
        <p:cxnSp>
          <p:nvCxnSpPr>
            <p:cNvPr id="20" name="Elbow Connector 19"/>
            <p:cNvCxnSpPr/>
            <p:nvPr/>
          </p:nvCxnSpPr>
          <p:spPr>
            <a:xfrm rot="10800000" flipV="1">
              <a:off x="4847738" y="3260417"/>
              <a:ext cx="1163043" cy="2574568"/>
            </a:xfrm>
            <a:prstGeom prst="bentConnector3">
              <a:avLst>
                <a:gd name="adj1" fmla="val 23109"/>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5251284" y="3171276"/>
              <a:ext cx="448653" cy="1475014"/>
            </a:xfrm>
            <a:prstGeom prst="rect">
              <a:avLst/>
            </a:prstGeom>
            <a:noFill/>
          </p:spPr>
          <p:txBody>
            <a:bodyPr vert="vert270" wrap="square" lIns="91440" tIns="45720" rIns="91440" rtlCol="0" anchor="t">
              <a:spAutoFit/>
            </a:bodyPr>
            <a:lstStyle/>
            <a:p>
              <a:pPr algn="ctr"/>
              <a:r>
                <a:rPr lang="en-US" sz="1400" b="1" dirty="0" smtClean="0">
                  <a:solidFill>
                    <a:schemeClr val="accent4">
                      <a:lumMod val="50000"/>
                    </a:schemeClr>
                  </a:solidFill>
                </a:rPr>
                <a:t>IPv4 / IPv6 Packets</a:t>
              </a:r>
            </a:p>
          </p:txBody>
        </p:sp>
        <p:sp>
          <p:nvSpPr>
            <p:cNvPr id="22" name="TextBox 21"/>
            <p:cNvSpPr txBox="1"/>
            <p:nvPr/>
          </p:nvSpPr>
          <p:spPr>
            <a:xfrm>
              <a:off x="6301047" y="5250718"/>
              <a:ext cx="781878" cy="519942"/>
            </a:xfrm>
            <a:prstGeom prst="rect">
              <a:avLst/>
            </a:prstGeom>
            <a:noFill/>
          </p:spPr>
          <p:txBody>
            <a:bodyPr wrap="square" lIns="91440" tIns="45720" rIns="91440" rtlCol="0" anchor="t">
              <a:normAutofit/>
            </a:bodyPr>
            <a:lstStyle/>
            <a:p>
              <a:pPr algn="ctr"/>
              <a:r>
                <a:rPr lang="en-US" sz="1400" b="1" dirty="0" smtClean="0">
                  <a:solidFill>
                    <a:schemeClr val="accent4">
                      <a:lumMod val="50000"/>
                    </a:schemeClr>
                  </a:solidFill>
                </a:rPr>
                <a:t>USB</a:t>
              </a:r>
            </a:p>
          </p:txBody>
        </p:sp>
        <p:sp>
          <p:nvSpPr>
            <p:cNvPr id="23" name="TextBox 22"/>
            <p:cNvSpPr txBox="1"/>
            <p:nvPr/>
          </p:nvSpPr>
          <p:spPr>
            <a:xfrm>
              <a:off x="6043338" y="3697522"/>
              <a:ext cx="476176" cy="1183230"/>
            </a:xfrm>
            <a:prstGeom prst="rect">
              <a:avLst/>
            </a:prstGeom>
            <a:noFill/>
          </p:spPr>
          <p:txBody>
            <a:bodyPr vert="vert270" wrap="square" lIns="91440" tIns="45720" rIns="91440" rtlCol="0" anchor="t">
              <a:normAutofit fontScale="62500" lnSpcReduction="20000"/>
            </a:bodyPr>
            <a:lstStyle/>
            <a:p>
              <a:pPr algn="ctr"/>
              <a:r>
                <a:rPr lang="en-US" sz="1100" b="1" dirty="0" smtClean="0">
                  <a:solidFill>
                    <a:schemeClr val="accent4">
                      <a:lumMod val="50000"/>
                    </a:schemeClr>
                  </a:solidFill>
                </a:rPr>
                <a:t>ttyACM0 (UART data)</a:t>
              </a:r>
            </a:p>
          </p:txBody>
        </p:sp>
        <p:cxnSp>
          <p:nvCxnSpPr>
            <p:cNvPr id="24" name="Straight Arrow Connector 23"/>
            <p:cNvCxnSpPr/>
            <p:nvPr/>
          </p:nvCxnSpPr>
          <p:spPr>
            <a:xfrm flipV="1">
              <a:off x="3977788" y="3289460"/>
              <a:ext cx="0" cy="672887"/>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4087400" y="3470954"/>
              <a:ext cx="1077896" cy="364767"/>
            </a:xfrm>
            <a:prstGeom prst="rect">
              <a:avLst/>
            </a:prstGeom>
            <a:noFill/>
          </p:spPr>
          <p:txBody>
            <a:bodyPr wrap="square" lIns="91440" tIns="45720" rIns="91440" rtlCol="0" anchor="t">
              <a:normAutofit fontScale="55000" lnSpcReduction="20000"/>
            </a:bodyPr>
            <a:lstStyle/>
            <a:p>
              <a:pPr algn="ctr"/>
              <a:r>
                <a:rPr lang="en-US" sz="1400" b="1" dirty="0" smtClean="0">
                  <a:solidFill>
                    <a:schemeClr val="accent4">
                      <a:lumMod val="50000"/>
                    </a:schemeClr>
                  </a:solidFill>
                </a:rPr>
                <a:t>Socket Data</a:t>
              </a:r>
            </a:p>
          </p:txBody>
        </p:sp>
        <p:sp>
          <p:nvSpPr>
            <p:cNvPr id="26" name="Freeform 25"/>
            <p:cNvSpPr/>
            <p:nvPr/>
          </p:nvSpPr>
          <p:spPr>
            <a:xfrm>
              <a:off x="4073236" y="2937159"/>
              <a:ext cx="5058889" cy="3344883"/>
            </a:xfrm>
            <a:custGeom>
              <a:avLst/>
              <a:gdLst>
                <a:gd name="connsiteX0" fmla="*/ 8288977 w 8362208"/>
                <a:gd name="connsiteY0" fmla="*/ 3344883 h 3344883"/>
                <a:gd name="connsiteX1" fmla="*/ 8182099 w 8362208"/>
                <a:gd name="connsiteY1" fmla="*/ 2228602 h 3344883"/>
                <a:gd name="connsiteX2" fmla="*/ 7208323 w 8362208"/>
                <a:gd name="connsiteY2" fmla="*/ 1587335 h 3344883"/>
                <a:gd name="connsiteX3" fmla="*/ 6768936 w 8362208"/>
                <a:gd name="connsiteY3" fmla="*/ 2264228 h 3344883"/>
                <a:gd name="connsiteX4" fmla="*/ 6175169 w 8362208"/>
                <a:gd name="connsiteY4" fmla="*/ 2276103 h 3344883"/>
                <a:gd name="connsiteX5" fmla="*/ 6139543 w 8362208"/>
                <a:gd name="connsiteY5" fmla="*/ 922316 h 3344883"/>
                <a:gd name="connsiteX6" fmla="*/ 5438899 w 8362208"/>
                <a:gd name="connsiteY6" fmla="*/ 708560 h 3344883"/>
                <a:gd name="connsiteX7" fmla="*/ 5403273 w 8362208"/>
                <a:gd name="connsiteY7" fmla="*/ 2430483 h 3344883"/>
                <a:gd name="connsiteX8" fmla="*/ 3657600 w 8362208"/>
                <a:gd name="connsiteY8" fmla="*/ 2549236 h 3344883"/>
                <a:gd name="connsiteX9" fmla="*/ 3645725 w 8362208"/>
                <a:gd name="connsiteY9" fmla="*/ 352301 h 3344883"/>
                <a:gd name="connsiteX10" fmla="*/ 2861954 w 8362208"/>
                <a:gd name="connsiteY10" fmla="*/ 435428 h 3344883"/>
                <a:gd name="connsiteX11" fmla="*/ 2766951 w 8362208"/>
                <a:gd name="connsiteY11" fmla="*/ 2798618 h 3344883"/>
                <a:gd name="connsiteX12" fmla="*/ 1199408 w 8362208"/>
                <a:gd name="connsiteY12" fmla="*/ 2869870 h 3344883"/>
                <a:gd name="connsiteX13" fmla="*/ 237507 w 8362208"/>
                <a:gd name="connsiteY13" fmla="*/ 2204851 h 3344883"/>
                <a:gd name="connsiteX14" fmla="*/ 0 w 8362208"/>
                <a:gd name="connsiteY14" fmla="*/ 221672 h 3344883"/>
                <a:gd name="connsiteX15" fmla="*/ 0 w 8362208"/>
                <a:gd name="connsiteY15" fmla="*/ 221672 h 3344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62208" h="3344883">
                  <a:moveTo>
                    <a:pt x="8288977" y="3344883"/>
                  </a:moveTo>
                  <a:cubicBezTo>
                    <a:pt x="8325592" y="2933205"/>
                    <a:pt x="8362208" y="2521527"/>
                    <a:pt x="8182099" y="2228602"/>
                  </a:cubicBezTo>
                  <a:cubicBezTo>
                    <a:pt x="8001990" y="1935677"/>
                    <a:pt x="7443850" y="1581397"/>
                    <a:pt x="7208323" y="1587335"/>
                  </a:cubicBezTo>
                  <a:cubicBezTo>
                    <a:pt x="6972796" y="1593273"/>
                    <a:pt x="6941128" y="2149433"/>
                    <a:pt x="6768936" y="2264228"/>
                  </a:cubicBezTo>
                  <a:cubicBezTo>
                    <a:pt x="6596744" y="2379023"/>
                    <a:pt x="6280068" y="2499755"/>
                    <a:pt x="6175169" y="2276103"/>
                  </a:cubicBezTo>
                  <a:cubicBezTo>
                    <a:pt x="6070270" y="2052451"/>
                    <a:pt x="6262255" y="1183573"/>
                    <a:pt x="6139543" y="922316"/>
                  </a:cubicBezTo>
                  <a:cubicBezTo>
                    <a:pt x="6016831" y="661059"/>
                    <a:pt x="5561611" y="457199"/>
                    <a:pt x="5438899" y="708560"/>
                  </a:cubicBezTo>
                  <a:cubicBezTo>
                    <a:pt x="5316187" y="959921"/>
                    <a:pt x="5700156" y="2123704"/>
                    <a:pt x="5403273" y="2430483"/>
                  </a:cubicBezTo>
                  <a:cubicBezTo>
                    <a:pt x="5106390" y="2737262"/>
                    <a:pt x="3950525" y="2895600"/>
                    <a:pt x="3657600" y="2549236"/>
                  </a:cubicBezTo>
                  <a:cubicBezTo>
                    <a:pt x="3364675" y="2202872"/>
                    <a:pt x="3778333" y="704602"/>
                    <a:pt x="3645725" y="352301"/>
                  </a:cubicBezTo>
                  <a:cubicBezTo>
                    <a:pt x="3513117" y="0"/>
                    <a:pt x="3008416" y="27709"/>
                    <a:pt x="2861954" y="435428"/>
                  </a:cubicBezTo>
                  <a:cubicBezTo>
                    <a:pt x="2715492" y="843147"/>
                    <a:pt x="3044042" y="2392878"/>
                    <a:pt x="2766951" y="2798618"/>
                  </a:cubicBezTo>
                  <a:cubicBezTo>
                    <a:pt x="2489860" y="3204358"/>
                    <a:pt x="1620982" y="2968831"/>
                    <a:pt x="1199408" y="2869870"/>
                  </a:cubicBezTo>
                  <a:cubicBezTo>
                    <a:pt x="777834" y="2770909"/>
                    <a:pt x="437408" y="2646217"/>
                    <a:pt x="237507" y="2204851"/>
                  </a:cubicBezTo>
                  <a:cubicBezTo>
                    <a:pt x="37606" y="1763485"/>
                    <a:pt x="0" y="221672"/>
                    <a:pt x="0" y="221672"/>
                  </a:cubicBezTo>
                  <a:lnTo>
                    <a:pt x="0" y="221672"/>
                  </a:lnTo>
                </a:path>
              </a:pathLst>
            </a:custGeom>
            <a:ln w="57150">
              <a:solidFill>
                <a:srgbClr val="002060"/>
              </a:solidFill>
              <a:headEnd type="triangl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7" name="Elbow Connector 26"/>
            <p:cNvCxnSpPr/>
            <p:nvPr/>
          </p:nvCxnSpPr>
          <p:spPr>
            <a:xfrm flipV="1">
              <a:off x="5142016" y="2790696"/>
              <a:ext cx="856466" cy="237515"/>
            </a:xfrm>
            <a:prstGeom prst="bentConnector3">
              <a:avLst>
                <a:gd name="adj1" fmla="val 50000"/>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8" name="Freeform 6"/>
            <p:cNvSpPr>
              <a:spLocks/>
            </p:cNvSpPr>
            <p:nvPr/>
          </p:nvSpPr>
          <p:spPr bwMode="auto">
            <a:xfrm>
              <a:off x="89474" y="1315585"/>
              <a:ext cx="1881830" cy="1085638"/>
            </a:xfrm>
            <a:custGeom>
              <a:avLst/>
              <a:gdLst>
                <a:gd name="T0" fmla="*/ 1849 w 3029"/>
                <a:gd name="T1" fmla="*/ 1819 h 1819"/>
                <a:gd name="T2" fmla="*/ 1849 w 3029"/>
                <a:gd name="T3" fmla="*/ 1819 h 1819"/>
                <a:gd name="T4" fmla="*/ 2550 w 3029"/>
                <a:gd name="T5" fmla="*/ 1819 h 1819"/>
                <a:gd name="T6" fmla="*/ 3029 w 3029"/>
                <a:gd name="T7" fmla="*/ 1340 h 1819"/>
                <a:gd name="T8" fmla="*/ 2550 w 3029"/>
                <a:gd name="T9" fmla="*/ 861 h 1819"/>
                <a:gd name="T10" fmla="*/ 2512 w 3029"/>
                <a:gd name="T11" fmla="*/ 863 h 1819"/>
                <a:gd name="T12" fmla="*/ 2517 w 3029"/>
                <a:gd name="T13" fmla="*/ 776 h 1819"/>
                <a:gd name="T14" fmla="*/ 1740 w 3029"/>
                <a:gd name="T15" fmla="*/ 0 h 1819"/>
                <a:gd name="T16" fmla="*/ 1010 w 3029"/>
                <a:gd name="T17" fmla="*/ 512 h 1819"/>
                <a:gd name="T18" fmla="*/ 745 w 3029"/>
                <a:gd name="T19" fmla="*/ 376 h 1819"/>
                <a:gd name="T20" fmla="*/ 418 w 3029"/>
                <a:gd name="T21" fmla="*/ 703 h 1819"/>
                <a:gd name="T22" fmla="*/ 429 w 3029"/>
                <a:gd name="T23" fmla="*/ 787 h 1819"/>
                <a:gd name="T24" fmla="*/ 0 w 3029"/>
                <a:gd name="T25" fmla="*/ 1299 h 1819"/>
                <a:gd name="T26" fmla="*/ 519 w 3029"/>
                <a:gd name="T27" fmla="*/ 1819 h 1819"/>
                <a:gd name="T28" fmla="*/ 1153 w 3029"/>
                <a:gd name="T29" fmla="*/ 181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9" h="1819">
                  <a:moveTo>
                    <a:pt x="1849" y="1819"/>
                  </a:moveTo>
                  <a:lnTo>
                    <a:pt x="1849" y="1819"/>
                  </a:lnTo>
                  <a:lnTo>
                    <a:pt x="2550" y="1819"/>
                  </a:lnTo>
                  <a:cubicBezTo>
                    <a:pt x="2814" y="1819"/>
                    <a:pt x="3029" y="1604"/>
                    <a:pt x="3029" y="1340"/>
                  </a:cubicBezTo>
                  <a:cubicBezTo>
                    <a:pt x="3029" y="1076"/>
                    <a:pt x="2814" y="861"/>
                    <a:pt x="2550" y="861"/>
                  </a:cubicBezTo>
                  <a:cubicBezTo>
                    <a:pt x="2537" y="861"/>
                    <a:pt x="2524" y="862"/>
                    <a:pt x="2512" y="863"/>
                  </a:cubicBezTo>
                  <a:cubicBezTo>
                    <a:pt x="2515" y="834"/>
                    <a:pt x="2517" y="805"/>
                    <a:pt x="2517" y="776"/>
                  </a:cubicBezTo>
                  <a:cubicBezTo>
                    <a:pt x="2517" y="347"/>
                    <a:pt x="2169" y="0"/>
                    <a:pt x="1740" y="0"/>
                  </a:cubicBezTo>
                  <a:cubicBezTo>
                    <a:pt x="1404" y="0"/>
                    <a:pt x="1118" y="213"/>
                    <a:pt x="1010" y="512"/>
                  </a:cubicBezTo>
                  <a:cubicBezTo>
                    <a:pt x="951" y="430"/>
                    <a:pt x="854" y="376"/>
                    <a:pt x="745" y="376"/>
                  </a:cubicBezTo>
                  <a:cubicBezTo>
                    <a:pt x="565" y="376"/>
                    <a:pt x="418" y="522"/>
                    <a:pt x="418" y="703"/>
                  </a:cubicBezTo>
                  <a:cubicBezTo>
                    <a:pt x="418" y="732"/>
                    <a:pt x="422" y="760"/>
                    <a:pt x="429" y="787"/>
                  </a:cubicBezTo>
                  <a:cubicBezTo>
                    <a:pt x="185" y="830"/>
                    <a:pt x="0" y="1042"/>
                    <a:pt x="0" y="1299"/>
                  </a:cubicBezTo>
                  <a:cubicBezTo>
                    <a:pt x="0" y="1586"/>
                    <a:pt x="232" y="1819"/>
                    <a:pt x="519" y="1819"/>
                  </a:cubicBezTo>
                  <a:lnTo>
                    <a:pt x="1153" y="1819"/>
                  </a:lnTo>
                </a:path>
              </a:pathLst>
            </a:custGeom>
            <a:solidFill>
              <a:schemeClr val="bg1">
                <a:lumMod val="85000"/>
              </a:schemeClr>
            </a:solidFill>
            <a:ln w="88900" cap="rnd">
              <a:noFill/>
              <a:prstDash val="solid"/>
              <a:round/>
              <a:headEnd/>
              <a:tailEnd/>
            </a:ln>
            <a:extLst/>
          </p:spPr>
          <p:txBody>
            <a:bodyPr vert="horz" wrap="square" lIns="68580" tIns="34290" rIns="68580" bIns="34290" numCol="1" anchor="ctr" anchorCtr="0" compatLnSpc="1">
              <a:prstTxWarp prst="textNoShape">
                <a:avLst/>
              </a:prstTxWarp>
            </a:bodyPr>
            <a:lstStyle/>
            <a:p>
              <a:pPr algn="ctr"/>
              <a:r>
                <a:rPr lang="en-US" b="1" dirty="0" err="1" smtClean="0">
                  <a:solidFill>
                    <a:srgbClr val="00B050"/>
                  </a:solidFill>
                </a:rPr>
                <a:t>IoT</a:t>
              </a:r>
              <a:endParaRPr lang="en-US" b="1" dirty="0" smtClean="0">
                <a:solidFill>
                  <a:srgbClr val="00B050"/>
                </a:solidFill>
              </a:endParaRPr>
            </a:p>
            <a:p>
              <a:pPr algn="ctr"/>
              <a:r>
                <a:rPr lang="en-US" b="1" dirty="0" smtClean="0">
                  <a:solidFill>
                    <a:srgbClr val="00B050"/>
                  </a:solidFill>
                </a:rPr>
                <a:t>Cloud</a:t>
              </a:r>
              <a:endParaRPr lang="en-US" b="1" dirty="0">
                <a:solidFill>
                  <a:srgbClr val="00B050"/>
                </a:solidFill>
              </a:endParaRPr>
            </a:p>
          </p:txBody>
        </p:sp>
        <p:sp>
          <p:nvSpPr>
            <p:cNvPr id="29" name="Freeform 28"/>
            <p:cNvSpPr/>
            <p:nvPr/>
          </p:nvSpPr>
          <p:spPr>
            <a:xfrm>
              <a:off x="944090" y="2398819"/>
              <a:ext cx="2654134" cy="4021777"/>
            </a:xfrm>
            <a:custGeom>
              <a:avLst/>
              <a:gdLst>
                <a:gd name="connsiteX0" fmla="*/ 2844140 w 2943101"/>
                <a:gd name="connsiteY0" fmla="*/ 795647 h 4021777"/>
                <a:gd name="connsiteX1" fmla="*/ 2772888 w 2943101"/>
                <a:gd name="connsiteY1" fmla="*/ 2280062 h 4021777"/>
                <a:gd name="connsiteX2" fmla="*/ 1822862 w 2943101"/>
                <a:gd name="connsiteY2" fmla="*/ 3811979 h 4021777"/>
                <a:gd name="connsiteX3" fmla="*/ 872836 w 2943101"/>
                <a:gd name="connsiteY3" fmla="*/ 3538847 h 4021777"/>
                <a:gd name="connsiteX4" fmla="*/ 136566 w 2943101"/>
                <a:gd name="connsiteY4" fmla="*/ 2149434 h 4021777"/>
                <a:gd name="connsiteX5" fmla="*/ 53438 w 2943101"/>
                <a:gd name="connsiteY5" fmla="*/ 0 h 402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3101" h="4021777">
                  <a:moveTo>
                    <a:pt x="2844140" y="795647"/>
                  </a:moveTo>
                  <a:cubicBezTo>
                    <a:pt x="2893620" y="1286493"/>
                    <a:pt x="2943101" y="1777340"/>
                    <a:pt x="2772888" y="2280062"/>
                  </a:cubicBezTo>
                  <a:cubicBezTo>
                    <a:pt x="2602675" y="2782784"/>
                    <a:pt x="2139537" y="3602182"/>
                    <a:pt x="1822862" y="3811979"/>
                  </a:cubicBezTo>
                  <a:cubicBezTo>
                    <a:pt x="1506187" y="4021777"/>
                    <a:pt x="1153885" y="3815938"/>
                    <a:pt x="872836" y="3538847"/>
                  </a:cubicBezTo>
                  <a:cubicBezTo>
                    <a:pt x="591787" y="3261756"/>
                    <a:pt x="273132" y="2739242"/>
                    <a:pt x="136566" y="2149434"/>
                  </a:cubicBezTo>
                  <a:cubicBezTo>
                    <a:pt x="0" y="1559626"/>
                    <a:pt x="26719" y="779813"/>
                    <a:pt x="53438" y="0"/>
                  </a:cubicBezTo>
                </a:path>
              </a:pathLst>
            </a:custGeom>
            <a:ln w="57150">
              <a:solidFill>
                <a:srgbClr val="002060"/>
              </a:solidFill>
              <a:headEnd type="triangl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nvGrpSpPr>
            <p:cNvPr id="6" name="Group 50"/>
            <p:cNvGrpSpPr/>
            <p:nvPr/>
          </p:nvGrpSpPr>
          <p:grpSpPr>
            <a:xfrm>
              <a:off x="10058399" y="1675269"/>
              <a:ext cx="1888177" cy="4597911"/>
              <a:chOff x="10515558" y="1746520"/>
              <a:chExt cx="1395393" cy="3397930"/>
            </a:xfrm>
          </p:grpSpPr>
          <p:sp>
            <p:nvSpPr>
              <p:cNvPr id="31" name="Rectangle 30"/>
              <p:cNvSpPr/>
              <p:nvPr/>
            </p:nvSpPr>
            <p:spPr>
              <a:xfrm>
                <a:off x="10515558" y="1746520"/>
                <a:ext cx="1395393" cy="3228402"/>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sz="1400" dirty="0" smtClean="0"/>
                  <a:t>TWR-KW24D512</a:t>
                </a:r>
              </a:p>
              <a:p>
                <a:pPr algn="ctr"/>
                <a:r>
                  <a:rPr lang="en-US" sz="1400" dirty="0" smtClean="0"/>
                  <a:t>End Node or Router</a:t>
                </a:r>
                <a:endParaRPr lang="en-US" sz="1400" dirty="0"/>
              </a:p>
            </p:txBody>
          </p:sp>
          <p:graphicFrame>
            <p:nvGraphicFramePr>
              <p:cNvPr id="32" name="Diagram 31"/>
              <p:cNvGraphicFramePr/>
              <p:nvPr/>
            </p:nvGraphicFramePr>
            <p:xfrm>
              <a:off x="10589914" y="4038599"/>
              <a:ext cx="1274198" cy="855149"/>
            </p:xfrm>
            <a:graphic>
              <a:graphicData uri="http://schemas.openxmlformats.org/drawingml/2006/diagram">
                <dgm:relIds xmlns:dgm="http://schemas.openxmlformats.org/drawingml/2006/diagram" xmlns:r="http://schemas.openxmlformats.org/officeDocument/2006/relationships" r:dm="rId47" r:lo="rId48" r:qs="rId49" r:cs="rId50"/>
              </a:graphicData>
            </a:graphic>
          </p:graphicFrame>
          <p:graphicFrame>
            <p:nvGraphicFramePr>
              <p:cNvPr id="33" name="Diagram 32"/>
              <p:cNvGraphicFramePr/>
              <p:nvPr/>
            </p:nvGraphicFramePr>
            <p:xfrm>
              <a:off x="10589914" y="3091356"/>
              <a:ext cx="1274198" cy="907773"/>
            </p:xfrm>
            <a:graphic>
              <a:graphicData uri="http://schemas.openxmlformats.org/drawingml/2006/diagram">
                <dgm:relIds xmlns:dgm="http://schemas.openxmlformats.org/drawingml/2006/diagram" xmlns:r="http://schemas.openxmlformats.org/officeDocument/2006/relationships" r:dm="rId52" r:lo="rId53" r:qs="rId54" r:cs="rId55"/>
              </a:graphicData>
            </a:graphic>
          </p:graphicFrame>
          <p:graphicFrame>
            <p:nvGraphicFramePr>
              <p:cNvPr id="34" name="Diagram 33"/>
              <p:cNvGraphicFramePr/>
              <p:nvPr/>
            </p:nvGraphicFramePr>
            <p:xfrm>
              <a:off x="10589914" y="2203148"/>
              <a:ext cx="1274198" cy="848740"/>
            </p:xfrm>
            <a:graphic>
              <a:graphicData uri="http://schemas.openxmlformats.org/drawingml/2006/diagram">
                <dgm:relIds xmlns:dgm="http://schemas.openxmlformats.org/drawingml/2006/diagram" xmlns:r="http://schemas.openxmlformats.org/officeDocument/2006/relationships" r:dm="rId57" r:lo="rId58" r:qs="rId59" r:cs="rId60"/>
              </a:graphicData>
            </a:graphic>
          </p:graphicFrame>
          <p:sp>
            <p:nvSpPr>
              <p:cNvPr id="35" name="Freeform 34"/>
              <p:cNvSpPr/>
              <p:nvPr/>
            </p:nvSpPr>
            <p:spPr>
              <a:xfrm>
                <a:off x="10976853" y="2623499"/>
                <a:ext cx="574280" cy="2520951"/>
              </a:xfrm>
              <a:custGeom>
                <a:avLst/>
                <a:gdLst>
                  <a:gd name="connsiteX0" fmla="*/ 330530 w 451263"/>
                  <a:gd name="connsiteY0" fmla="*/ 0 h 3455720"/>
                  <a:gd name="connsiteX1" fmla="*/ 401782 w 451263"/>
                  <a:gd name="connsiteY1" fmla="*/ 855024 h 3455720"/>
                  <a:gd name="connsiteX2" fmla="*/ 33647 w 451263"/>
                  <a:gd name="connsiteY2" fmla="*/ 1603169 h 3455720"/>
                  <a:gd name="connsiteX3" fmla="*/ 199902 w 451263"/>
                  <a:gd name="connsiteY3" fmla="*/ 2743200 h 3455720"/>
                  <a:gd name="connsiteX4" fmla="*/ 33647 w 451263"/>
                  <a:gd name="connsiteY4" fmla="*/ 3455720 h 34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63" h="3455720">
                    <a:moveTo>
                      <a:pt x="330530" y="0"/>
                    </a:moveTo>
                    <a:cubicBezTo>
                      <a:pt x="390896" y="293914"/>
                      <a:pt x="451263" y="587829"/>
                      <a:pt x="401782" y="855024"/>
                    </a:cubicBezTo>
                    <a:cubicBezTo>
                      <a:pt x="352302" y="1122219"/>
                      <a:pt x="67294" y="1288473"/>
                      <a:pt x="33647" y="1603169"/>
                    </a:cubicBezTo>
                    <a:cubicBezTo>
                      <a:pt x="0" y="1917865"/>
                      <a:pt x="199902" y="2434442"/>
                      <a:pt x="199902" y="2743200"/>
                    </a:cubicBezTo>
                    <a:cubicBezTo>
                      <a:pt x="199902" y="3051958"/>
                      <a:pt x="116774" y="3253839"/>
                      <a:pt x="33647" y="3455720"/>
                    </a:cubicBezTo>
                  </a:path>
                </a:pathLst>
              </a:custGeom>
              <a:ln w="57150">
                <a:solidFill>
                  <a:srgbClr val="002060"/>
                </a:solidFill>
                <a:headEnd type="triangl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sp>
        <p:nvSpPr>
          <p:cNvPr id="43" name="TextBox 42"/>
          <p:cNvSpPr txBox="1"/>
          <p:nvPr/>
        </p:nvSpPr>
        <p:spPr>
          <a:xfrm>
            <a:off x="7587342" y="1643745"/>
            <a:ext cx="1393371" cy="500745"/>
          </a:xfrm>
          <a:prstGeom prst="rect">
            <a:avLst/>
          </a:prstGeom>
          <a:noFill/>
        </p:spPr>
        <p:txBody>
          <a:bodyPr wrap="square" lIns="91440" tIns="45720" rIns="91440" rtlCol="0" anchor="t">
            <a:noAutofit/>
          </a:bodyPr>
          <a:lstStyle/>
          <a:p>
            <a:r>
              <a:rPr lang="en-US" sz="1400" dirty="0" smtClean="0">
                <a:solidFill>
                  <a:schemeClr val="accent4">
                    <a:lumMod val="50000"/>
                  </a:schemeClr>
                </a:solidFill>
              </a:rPr>
              <a:t>Thread Router / End Node</a:t>
            </a:r>
          </a:p>
        </p:txBody>
      </p:sp>
    </p:spTree>
    <p:extLst>
      <p:ext uri="{BB962C8B-B14F-4D97-AF65-F5344CB8AC3E}">
        <p14:creationId xmlns:p14="http://schemas.microsoft.com/office/powerpoint/2010/main" val="195351277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9"/>
          <p:cNvGrpSpPr/>
          <p:nvPr/>
        </p:nvGrpSpPr>
        <p:grpSpPr>
          <a:xfrm>
            <a:off x="224643" y="1264024"/>
            <a:ext cx="8583181" cy="4298528"/>
            <a:chOff x="948276" y="1024447"/>
            <a:chExt cx="10549456" cy="4984297"/>
          </a:xfrm>
        </p:grpSpPr>
        <p:sp>
          <p:nvSpPr>
            <p:cNvPr id="37" name="Rectangle 36"/>
            <p:cNvSpPr/>
            <p:nvPr/>
          </p:nvSpPr>
          <p:spPr>
            <a:xfrm>
              <a:off x="3996267" y="2514581"/>
              <a:ext cx="2238129" cy="2438399"/>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Rectangle 35"/>
            <p:cNvSpPr/>
            <p:nvPr/>
          </p:nvSpPr>
          <p:spPr>
            <a:xfrm>
              <a:off x="2904067" y="1024447"/>
              <a:ext cx="5641788" cy="1413934"/>
            </a:xfrm>
            <a:prstGeom prst="rect">
              <a:avLst/>
            </a:prstGeom>
            <a:ln>
              <a:noFill/>
            </a:ln>
          </p:spPr>
          <p:style>
            <a:lnRef idx="1">
              <a:schemeClr val="dk1"/>
            </a:lnRef>
            <a:fillRef idx="2">
              <a:schemeClr val="dk1"/>
            </a:fillRef>
            <a:effectRef idx="1">
              <a:schemeClr val="dk1"/>
            </a:effectRef>
            <a:fontRef idx="minor">
              <a:schemeClr val="dk1"/>
            </a:fontRef>
          </p:style>
          <p:txBody>
            <a:bodyPr rtlCol="0" anchor="t"/>
            <a:lstStyle/>
            <a:p>
              <a:pPr algn="ctr"/>
              <a:endParaRPr lang="en-US" dirty="0"/>
            </a:p>
          </p:txBody>
        </p:sp>
        <p:sp>
          <p:nvSpPr>
            <p:cNvPr id="35" name="Rectangle 34"/>
            <p:cNvSpPr/>
            <p:nvPr/>
          </p:nvSpPr>
          <p:spPr>
            <a:xfrm>
              <a:off x="8602133" y="1024447"/>
              <a:ext cx="2878666" cy="3928533"/>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Rectangle 32"/>
            <p:cNvSpPr/>
            <p:nvPr/>
          </p:nvSpPr>
          <p:spPr>
            <a:xfrm>
              <a:off x="2904070" y="2514581"/>
              <a:ext cx="1049281" cy="2438399"/>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Rectangle 31"/>
            <p:cNvSpPr/>
            <p:nvPr/>
          </p:nvSpPr>
          <p:spPr>
            <a:xfrm>
              <a:off x="6280016" y="2514580"/>
              <a:ext cx="2265839" cy="2429933"/>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TextBox 42"/>
            <p:cNvSpPr txBox="1"/>
            <p:nvPr/>
          </p:nvSpPr>
          <p:spPr>
            <a:xfrm>
              <a:off x="948276" y="1769511"/>
              <a:ext cx="1930400" cy="533413"/>
            </a:xfrm>
            <a:prstGeom prst="rect">
              <a:avLst/>
            </a:prstGeom>
            <a:noFill/>
          </p:spPr>
          <p:txBody>
            <a:bodyPr wrap="none" lIns="51435" tIns="25718" rIns="51435" rtlCol="0" anchor="t">
              <a:noAutofit/>
            </a:bodyPr>
            <a:lstStyle/>
            <a:p>
              <a:pPr algn="r"/>
              <a:r>
                <a:rPr lang="en-US" sz="1050" dirty="0">
                  <a:solidFill>
                    <a:schemeClr val="accent4">
                      <a:lumMod val="50000"/>
                    </a:schemeClr>
                  </a:solidFill>
                </a:rPr>
                <a:t>Application Layer /</a:t>
              </a:r>
            </a:p>
            <a:p>
              <a:pPr algn="r"/>
              <a:r>
                <a:rPr lang="en-US" sz="1050" dirty="0">
                  <a:solidFill>
                    <a:schemeClr val="accent4">
                      <a:lumMod val="50000"/>
                    </a:schemeClr>
                  </a:solidFill>
                </a:rPr>
                <a:t>Profiles </a:t>
              </a:r>
            </a:p>
          </p:txBody>
        </p:sp>
        <p:sp>
          <p:nvSpPr>
            <p:cNvPr id="44" name="TextBox 43"/>
            <p:cNvSpPr txBox="1"/>
            <p:nvPr/>
          </p:nvSpPr>
          <p:spPr>
            <a:xfrm>
              <a:off x="948276" y="3386647"/>
              <a:ext cx="1930400" cy="533413"/>
            </a:xfrm>
            <a:prstGeom prst="rect">
              <a:avLst/>
            </a:prstGeom>
            <a:noFill/>
          </p:spPr>
          <p:txBody>
            <a:bodyPr wrap="none" lIns="51435" tIns="25718" rIns="51435" rtlCol="0" anchor="t">
              <a:noAutofit/>
            </a:bodyPr>
            <a:lstStyle/>
            <a:p>
              <a:pPr algn="r"/>
              <a:r>
                <a:rPr lang="en-US" sz="1050" dirty="0">
                  <a:solidFill>
                    <a:schemeClr val="accent4">
                      <a:lumMod val="50000"/>
                    </a:schemeClr>
                  </a:solidFill>
                </a:rPr>
                <a:t>Network Layer / </a:t>
              </a:r>
            </a:p>
            <a:p>
              <a:pPr algn="r"/>
              <a:r>
                <a:rPr lang="en-US" sz="1050" dirty="0">
                  <a:solidFill>
                    <a:schemeClr val="accent4">
                      <a:lumMod val="50000"/>
                    </a:schemeClr>
                  </a:solidFill>
                </a:rPr>
                <a:t>Transport Layer</a:t>
              </a:r>
            </a:p>
          </p:txBody>
        </p:sp>
        <p:sp>
          <p:nvSpPr>
            <p:cNvPr id="45" name="TextBox 44"/>
            <p:cNvSpPr txBox="1"/>
            <p:nvPr/>
          </p:nvSpPr>
          <p:spPr>
            <a:xfrm>
              <a:off x="948276" y="4360311"/>
              <a:ext cx="1930400" cy="364067"/>
            </a:xfrm>
            <a:prstGeom prst="rect">
              <a:avLst/>
            </a:prstGeom>
            <a:noFill/>
          </p:spPr>
          <p:txBody>
            <a:bodyPr wrap="none" lIns="51435" tIns="25718" rIns="51435" rtlCol="0" anchor="t">
              <a:noAutofit/>
            </a:bodyPr>
            <a:lstStyle/>
            <a:p>
              <a:pPr algn="r"/>
              <a:r>
                <a:rPr lang="en-US" sz="1050" dirty="0">
                  <a:solidFill>
                    <a:schemeClr val="accent4">
                      <a:lumMod val="50000"/>
                    </a:schemeClr>
                  </a:solidFill>
                </a:rPr>
                <a:t>Physical / Link Layer</a:t>
              </a:r>
            </a:p>
            <a:p>
              <a:pPr algn="r"/>
              <a:r>
                <a:rPr lang="en-US" sz="1050" dirty="0">
                  <a:solidFill>
                    <a:schemeClr val="accent4">
                      <a:lumMod val="50000"/>
                    </a:schemeClr>
                  </a:solidFill>
                </a:rPr>
                <a:t>(PHY/MAC)</a:t>
              </a:r>
            </a:p>
          </p:txBody>
        </p:sp>
        <p:grpSp>
          <p:nvGrpSpPr>
            <p:cNvPr id="5" name="Group 58"/>
            <p:cNvGrpSpPr/>
            <p:nvPr/>
          </p:nvGrpSpPr>
          <p:grpSpPr>
            <a:xfrm>
              <a:off x="2904058" y="5257792"/>
              <a:ext cx="8593674" cy="750952"/>
              <a:chOff x="2904058" y="5765812"/>
              <a:chExt cx="8593674" cy="750952"/>
            </a:xfrm>
          </p:grpSpPr>
          <p:sp>
            <p:nvSpPr>
              <p:cNvPr id="50" name="Left-Right Arrow 49"/>
              <p:cNvSpPr/>
              <p:nvPr/>
            </p:nvSpPr>
            <p:spPr>
              <a:xfrm>
                <a:off x="2904067" y="5765812"/>
                <a:ext cx="1041400" cy="182880"/>
              </a:xfrm>
              <a:prstGeom prst="leftRightArrow">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eft-Right Arrow 50"/>
              <p:cNvSpPr/>
              <p:nvPr/>
            </p:nvSpPr>
            <p:spPr>
              <a:xfrm>
                <a:off x="3979333" y="5765812"/>
                <a:ext cx="2252134" cy="182880"/>
              </a:xfrm>
              <a:prstGeom prst="leftRightArrow">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Left-Right Arrow 51"/>
              <p:cNvSpPr/>
              <p:nvPr/>
            </p:nvSpPr>
            <p:spPr>
              <a:xfrm>
                <a:off x="6265333" y="5765812"/>
                <a:ext cx="1337734" cy="182880"/>
              </a:xfrm>
              <a:prstGeom prst="leftRightArrow">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Right Arrow 52"/>
              <p:cNvSpPr/>
              <p:nvPr/>
            </p:nvSpPr>
            <p:spPr>
              <a:xfrm>
                <a:off x="7645399" y="5765812"/>
                <a:ext cx="3852333" cy="182880"/>
              </a:xfrm>
              <a:prstGeom prst="leftRightArrow">
                <a:avLst/>
              </a:prstGeom>
              <a:gradFill flip="none" rotWithShape="1">
                <a:gsLst>
                  <a:gs pos="100000">
                    <a:srgbClr val="EA4300"/>
                  </a:gs>
                  <a:gs pos="9000">
                    <a:srgbClr val="FC9300"/>
                  </a:gs>
                  <a:gs pos="0">
                    <a:srgbClr val="FFC000"/>
                  </a:gs>
                  <a:gs pos="49000">
                    <a:schemeClr val="accent2">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904058" y="5932573"/>
                <a:ext cx="1007543" cy="287867"/>
              </a:xfrm>
              <a:prstGeom prst="rect">
                <a:avLst/>
              </a:prstGeom>
              <a:noFill/>
            </p:spPr>
            <p:txBody>
              <a:bodyPr wrap="none" lIns="51435" tIns="25718" rIns="51435" rtlCol="0" anchor="t">
                <a:noAutofit/>
              </a:bodyPr>
              <a:lstStyle/>
              <a:p>
                <a:pPr algn="ctr"/>
                <a:r>
                  <a:rPr lang="en-US" sz="1200" dirty="0" err="1">
                    <a:solidFill>
                      <a:schemeClr val="accent4">
                        <a:lumMod val="50000"/>
                      </a:schemeClr>
                    </a:solidFill>
                  </a:rPr>
                  <a:t>Wearables</a:t>
                </a:r>
                <a:endParaRPr lang="en-US" sz="1200" dirty="0">
                  <a:solidFill>
                    <a:schemeClr val="accent4">
                      <a:lumMod val="50000"/>
                    </a:schemeClr>
                  </a:solidFill>
                </a:endParaRPr>
              </a:p>
            </p:txBody>
          </p:sp>
          <p:sp>
            <p:nvSpPr>
              <p:cNvPr id="55" name="TextBox 54"/>
              <p:cNvSpPr txBox="1"/>
              <p:nvPr/>
            </p:nvSpPr>
            <p:spPr>
              <a:xfrm>
                <a:off x="4021668" y="5932572"/>
                <a:ext cx="2142066" cy="584192"/>
              </a:xfrm>
              <a:prstGeom prst="rect">
                <a:avLst/>
              </a:prstGeom>
              <a:noFill/>
            </p:spPr>
            <p:txBody>
              <a:bodyPr wrap="none" lIns="51435" tIns="25718" rIns="51435" rtlCol="0" anchor="t">
                <a:noAutofit/>
              </a:bodyPr>
              <a:lstStyle/>
              <a:p>
                <a:pPr algn="ctr"/>
                <a:r>
                  <a:rPr lang="en-US" sz="1200" dirty="0">
                    <a:solidFill>
                      <a:schemeClr val="accent4">
                        <a:lumMod val="50000"/>
                      </a:schemeClr>
                    </a:solidFill>
                  </a:rPr>
                  <a:t>Gateways</a:t>
                </a:r>
              </a:p>
              <a:p>
                <a:pPr algn="ctr"/>
                <a:r>
                  <a:rPr lang="en-US" sz="1200" dirty="0">
                    <a:solidFill>
                      <a:schemeClr val="accent4">
                        <a:lumMod val="50000"/>
                      </a:schemeClr>
                    </a:solidFill>
                  </a:rPr>
                  <a:t>Border Routers</a:t>
                </a:r>
              </a:p>
            </p:txBody>
          </p:sp>
          <p:sp>
            <p:nvSpPr>
              <p:cNvPr id="57" name="TextBox 56"/>
              <p:cNvSpPr txBox="1"/>
              <p:nvPr/>
            </p:nvSpPr>
            <p:spPr>
              <a:xfrm>
                <a:off x="6203167" y="5932573"/>
                <a:ext cx="1507075" cy="541857"/>
              </a:xfrm>
              <a:prstGeom prst="rect">
                <a:avLst/>
              </a:prstGeom>
              <a:noFill/>
            </p:spPr>
            <p:txBody>
              <a:bodyPr wrap="none" lIns="51435" tIns="25718" rIns="51435" rtlCol="0" anchor="t">
                <a:noAutofit/>
              </a:bodyPr>
              <a:lstStyle/>
              <a:p>
                <a:pPr algn="ctr"/>
                <a:r>
                  <a:rPr lang="en-US" sz="1200" dirty="0" smtClean="0">
                    <a:solidFill>
                      <a:schemeClr val="accent4">
                        <a:lumMod val="50000"/>
                      </a:schemeClr>
                    </a:solidFill>
                  </a:rPr>
                  <a:t>Sub-1 GHz </a:t>
                </a:r>
              </a:p>
              <a:p>
                <a:pPr algn="ctr"/>
                <a:r>
                  <a:rPr lang="en-US" sz="1200" dirty="0" smtClean="0">
                    <a:solidFill>
                      <a:schemeClr val="accent4">
                        <a:lumMod val="50000"/>
                      </a:schemeClr>
                    </a:solidFill>
                  </a:rPr>
                  <a:t>Industrial Wireless</a:t>
                </a:r>
                <a:endParaRPr lang="en-US" sz="1200" dirty="0">
                  <a:solidFill>
                    <a:schemeClr val="accent4">
                      <a:lumMod val="50000"/>
                    </a:schemeClr>
                  </a:solidFill>
                </a:endParaRPr>
              </a:p>
            </p:txBody>
          </p:sp>
          <p:sp>
            <p:nvSpPr>
              <p:cNvPr id="58" name="TextBox 57"/>
              <p:cNvSpPr txBox="1"/>
              <p:nvPr/>
            </p:nvSpPr>
            <p:spPr>
              <a:xfrm>
                <a:off x="7712015" y="5932572"/>
                <a:ext cx="3752491" cy="541857"/>
              </a:xfrm>
              <a:prstGeom prst="rect">
                <a:avLst/>
              </a:prstGeom>
              <a:noFill/>
            </p:spPr>
            <p:txBody>
              <a:bodyPr wrap="none" lIns="51435" tIns="25718" rIns="51435" rtlCol="0" anchor="t">
                <a:noAutofit/>
              </a:bodyPr>
              <a:lstStyle/>
              <a:p>
                <a:pPr algn="ctr"/>
                <a:r>
                  <a:rPr lang="en-US" sz="1200" dirty="0" smtClean="0">
                    <a:solidFill>
                      <a:schemeClr val="accent4">
                        <a:lumMod val="50000"/>
                      </a:schemeClr>
                    </a:solidFill>
                  </a:rPr>
                  <a:t>2.4 GHz </a:t>
                </a:r>
                <a:r>
                  <a:rPr lang="en-US" sz="1200" dirty="0">
                    <a:solidFill>
                      <a:schemeClr val="accent4">
                        <a:lumMod val="50000"/>
                      </a:schemeClr>
                    </a:solidFill>
                  </a:rPr>
                  <a:t>Home Automation &amp; </a:t>
                </a:r>
              </a:p>
              <a:p>
                <a:pPr algn="ctr"/>
                <a:r>
                  <a:rPr lang="en-US" sz="1200" dirty="0">
                    <a:solidFill>
                      <a:schemeClr val="accent4">
                        <a:lumMod val="50000"/>
                      </a:schemeClr>
                    </a:solidFill>
                  </a:rPr>
                  <a:t>Control Networks</a:t>
                </a:r>
              </a:p>
            </p:txBody>
          </p:sp>
        </p:grpSp>
        <p:pic>
          <p:nvPicPr>
            <p:cNvPr id="2052" name="Picture 4" descr="Apple Home Kit Logo"/>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105809" y="1325553"/>
              <a:ext cx="447697" cy="380221"/>
            </a:xfrm>
            <a:prstGeom prst="rect">
              <a:avLst/>
            </a:prstGeom>
            <a:noFill/>
          </p:spPr>
        </p:pic>
        <p:pic>
          <p:nvPicPr>
            <p:cNvPr id="2056" name="Picture 8" descr="Picture"/>
            <p:cNvPicPr>
              <a:picLocks noChangeAspect="1" noChangeArrowheads="1"/>
            </p:cNvPicPr>
            <p:nvPr/>
          </p:nvPicPr>
          <p:blipFill>
            <a:blip r:embed="rId3" cstate="print"/>
            <a:srcRect l="24703" r="26169"/>
            <a:stretch>
              <a:fillRect/>
            </a:stretch>
          </p:blipFill>
          <p:spPr bwMode="auto">
            <a:xfrm>
              <a:off x="4055533" y="1251988"/>
              <a:ext cx="431800" cy="527351"/>
            </a:xfrm>
            <a:prstGeom prst="rect">
              <a:avLst/>
            </a:prstGeom>
            <a:noFill/>
          </p:spPr>
        </p:pic>
        <p:pic>
          <p:nvPicPr>
            <p:cNvPr id="2058" name="Picture 10" descr="Hom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863041" y="1375152"/>
              <a:ext cx="724958" cy="281023"/>
            </a:xfrm>
            <a:prstGeom prst="rect">
              <a:avLst/>
            </a:prstGeom>
            <a:noFill/>
          </p:spPr>
        </p:pic>
        <p:pic>
          <p:nvPicPr>
            <p:cNvPr id="2062" name="Picture 14" descr="IPSO Logo"/>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870575" y="1359295"/>
              <a:ext cx="553916" cy="312737"/>
            </a:xfrm>
            <a:prstGeom prst="rect">
              <a:avLst/>
            </a:prstGeom>
            <a:noFill/>
          </p:spPr>
        </p:pic>
        <p:pic>
          <p:nvPicPr>
            <p:cNvPr id="67" name="Picture 16" descr="The ZigBee Alliance"/>
            <p:cNvPicPr>
              <a:picLocks noChangeAspect="1" noChangeArrowheads="1"/>
            </p:cNvPicPr>
            <p:nvPr/>
          </p:nvPicPr>
          <p:blipFill>
            <a:blip r:embed="rId6" cstate="print"/>
            <a:srcRect/>
            <a:stretch>
              <a:fillRect/>
            </a:stretch>
          </p:blipFill>
          <p:spPr bwMode="auto">
            <a:xfrm>
              <a:off x="9562045" y="2602800"/>
              <a:ext cx="1148292" cy="444007"/>
            </a:xfrm>
            <a:prstGeom prst="rect">
              <a:avLst/>
            </a:prstGeom>
            <a:noFill/>
          </p:spPr>
        </p:pic>
        <p:pic>
          <p:nvPicPr>
            <p:cNvPr id="2066" name="Picture 18" descr="Smart logo"/>
            <p:cNvPicPr>
              <a:picLocks noChangeAspect="1" noChangeArrowheads="1"/>
            </p:cNvPicPr>
            <p:nvPr/>
          </p:nvPicPr>
          <p:blipFill>
            <a:blip r:embed="rId7" cstate="print">
              <a:clrChange>
                <a:clrFrom>
                  <a:srgbClr val="FFFFFF"/>
                </a:clrFrom>
                <a:clrTo>
                  <a:srgbClr val="FFFFFF">
                    <a:alpha val="0"/>
                  </a:srgbClr>
                </a:clrTo>
              </a:clrChange>
            </a:blip>
            <a:srcRect b="10442"/>
            <a:stretch>
              <a:fillRect/>
            </a:stretch>
          </p:blipFill>
          <p:spPr bwMode="auto">
            <a:xfrm>
              <a:off x="2915707" y="2625837"/>
              <a:ext cx="1021292" cy="397933"/>
            </a:xfrm>
            <a:prstGeom prst="rect">
              <a:avLst/>
            </a:prstGeom>
            <a:noFill/>
          </p:spPr>
        </p:pic>
        <p:pic>
          <p:nvPicPr>
            <p:cNvPr id="2070" name="Picture 22" descr="Thread Group"/>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962774" y="2508494"/>
              <a:ext cx="843492" cy="632619"/>
            </a:xfrm>
            <a:prstGeom prst="rect">
              <a:avLst/>
            </a:prstGeom>
            <a:noFill/>
          </p:spPr>
        </p:pic>
        <p:pic>
          <p:nvPicPr>
            <p:cNvPr id="2072" name="Picture 24" descr="http://www.klugkraft.com/wp-content/uploads/2013/06/Zigbee_5icons_rings.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9645097" y="1159927"/>
              <a:ext cx="836204" cy="508155"/>
            </a:xfrm>
            <a:prstGeom prst="rect">
              <a:avLst/>
            </a:prstGeom>
            <a:noFill/>
          </p:spPr>
        </p:pic>
        <p:pic>
          <p:nvPicPr>
            <p:cNvPr id="2078" name="Picture 30" descr="File:Wi-Fi Logo.svg"/>
            <p:cNvPicPr>
              <a:picLocks noChangeAspect="1" noChangeArrowheads="1"/>
            </p:cNvPicPr>
            <p:nvPr/>
          </p:nvPicPr>
          <p:blipFill>
            <a:blip r:embed="rId10" cstate="print"/>
            <a:srcRect/>
            <a:stretch>
              <a:fillRect/>
            </a:stretch>
          </p:blipFill>
          <p:spPr bwMode="auto">
            <a:xfrm>
              <a:off x="4846109" y="2608585"/>
              <a:ext cx="674158" cy="432437"/>
            </a:xfrm>
            <a:prstGeom prst="rect">
              <a:avLst/>
            </a:prstGeom>
            <a:noFill/>
          </p:spPr>
        </p:pic>
        <p:pic>
          <p:nvPicPr>
            <p:cNvPr id="2080" name="Picture 32" descr="M2M Connectivity"/>
            <p:cNvPicPr>
              <a:picLocks noChangeAspect="1" noChangeArrowheads="1"/>
            </p:cNvPicPr>
            <p:nvPr/>
          </p:nvPicPr>
          <p:blipFill>
            <a:blip r:embed="rId11" cstate="print">
              <a:clrChange>
                <a:clrFrom>
                  <a:srgbClr val="FFFFFF"/>
                </a:clrFrom>
                <a:clrTo>
                  <a:srgbClr val="FFFFFF">
                    <a:alpha val="0"/>
                  </a:srgbClr>
                </a:clrTo>
              </a:clrChange>
            </a:blip>
            <a:srcRect t="30555" b="30556"/>
            <a:stretch>
              <a:fillRect/>
            </a:stretch>
          </p:blipFill>
          <p:spPr bwMode="auto">
            <a:xfrm>
              <a:off x="6793442" y="1384577"/>
              <a:ext cx="674158" cy="262173"/>
            </a:xfrm>
            <a:prstGeom prst="rect">
              <a:avLst/>
            </a:prstGeom>
            <a:noFill/>
          </p:spPr>
        </p:pic>
        <p:pic>
          <p:nvPicPr>
            <p:cNvPr id="2082" name="Picture 34" descr="MQTT logo"/>
            <p:cNvPicPr>
              <a:picLocks noChangeAspect="1" noChangeArrowheads="1"/>
            </p:cNvPicPr>
            <p:nvPr/>
          </p:nvPicPr>
          <p:blipFill>
            <a:blip r:embed="rId12" cstate="print"/>
            <a:srcRect/>
            <a:stretch>
              <a:fillRect/>
            </a:stretch>
          </p:blipFill>
          <p:spPr bwMode="auto">
            <a:xfrm>
              <a:off x="7645400" y="1405182"/>
              <a:ext cx="844860" cy="220963"/>
            </a:xfrm>
            <a:prstGeom prst="rect">
              <a:avLst/>
            </a:prstGeom>
            <a:noFill/>
          </p:spPr>
        </p:pic>
      </p:grpSp>
      <p:sp>
        <p:nvSpPr>
          <p:cNvPr id="2050" name="AutoShape 2" descr="data:image/png;base64,iVBORw0KGgoAAAANSUhEUgAAAPQAAADPCAMAAAD1TAyiAAABLFBMVEX////8wgD3dAD/myIAAAD8wAD5+fn8vQD0cwCDg4N5eXk9PT1lZWXt7e1UVFQxMTGQkJBbW1tOTk4qKir+xgDsbwD3bwBqamo4ODjzkyDobQDMzMzqjR/92H7/nyXcZwAhISHNXADg4ODfhR/4liGkpKTCwsL946DVYgCWlpbhiB///PP+9uB0dHS2trb+674SEhLU1NT2YgD9ykn93pP9zVXkmRX91XP9wyKtra395q7Xex/+9ev/lQD+7sb+8tP96tr94cr0tAv+0mT94Jj91nn+9d39yDT3fxP4tX/Vagb4uon4hSv6xqX3nlfmfxb4jT/7wJn70rn5qHDtqg7klBn6t4T7zqr3l0r4pGH4hSD3jDP2tnT5qETqyq7mvpzzyJf2v4Htm0n9sFt+3uy8AAAS1UlEQVR4nO2cCVcayRaA2Zp2AaOBEA1oEESNKMqoIyJRDCrGycQk6stktjfz5v//h1e3qnqp7rpVDSPd4MmdyTksTVNf3/1WYyz2Xb7Ld3lUqV+dtjdA2qdXUa8lHNne6LXicYNKPB5v9drbUS9pxFJvH7YAVZB8r12PemEjlHbfR0zF6O9GvbRRya5fyS7s06iXNwrpXKLETJafno3vIpb9lJW9rEMG6vhB1Mt8TLnaD8AM2IdPJ33t9gMhgzwZE78IpmYm+Y2ol/sY0ukNwkxM/Gjyo/hZcNO2ZP8s6kX/S9kdGJlIfrIde3kYZmLiE5y7tgc3bYv6sBP14ocUvAgzWrr6bFLLsw2UyDy8qu+auqDejhpgcKnjmcqkHtvZNzXKPoqaYVDBC0+jxXvn+qWOesKK0t08StIHkjr12A0d9UTNFg5w06b11nbfXIbjTuO6eHYRMUlg2T7EmWl02jUhmEFSqvd0yu5NRu46a6EELVpgLlNQg1Wb2ka7PwlFaRvXGlOuHbWZ2tsaXcfj4+/YR4rhH7x/5crPzLGvFPNC9rnlaJF0sq2qtAyfZo19Gsp1jh3fH+fctZtXKo31EacuzXIvP9CFs9b4FqUH/tWKYu6DV3cOXYwmnZScmqL4r92YDlTqh76Vto6WRTk6oGMRdx43ezRzHxxcXFxssG29dttfwxqH4zhQOfMXniaabdyJytz3b13W9/1GIzksapEWnujRQgFqGL6k1JHkeiM/bn3XsjQUxWBnViJHnqPN3sXBwcEy+f+IGscpss83VgOVK6TwjEHJSeIXj06O+HB4oDOpzvFGpDc+uesUKzxjrM4OKrwD89qBW8amKMVHJLGBoNnU4Kqv/sRYOLZiRDIgNAv2LV2hchl97lJOPGODaZpWm0LpIpX9qLvNU2W3EAvSRMVpHIMizDACFqXRZmy8jwRp6aFJwI73e5eQreDqWUWppu/KR9lt4iEsELRp7B+1r+rcR+mRbJyk38+OLpyp9ayBNszWwZk7JrEjzWDdpr+IGxNmo49DG2bP7ha3T9sbBwfWQJgXpTrHjmiecoqOeS1BNU2QWZFRPz3oG7xYs981fW23TPJRlCl17e4cqmmT70CfHfUlJak9J9ZsgfQjgPZPDIJCs9FYbPfQtN/z1OPMsWMaxw5/rrCtNW4GveHVJB/9nFqVF7Ht1uHl8vKBELFZ56HOd/nQSzN8E8PB25dAG306MeJhyzD3L9vbbPGivzDHPlM6dtiq1nu0HNrYB8IzNjSFEO7SljhJZWMk5d7mYTpc6DO9dcugjT6Q8Hrc7PFysn62S5KWtyAxWtSx5eMJJiF31+0gtz0exrw3kbWAeYNXITyEX/Ck5T+BtfOFfZcZ8mA4gEszaOFA2lAwPZv0pt/67r6hKLTNS3pZsB0EM+RiNMgdcT5oGpy2GTPdgz2zPJZOlGRYdPCLbYOaIUeyYaBpEKu3HB1xdzWN/uVGe3dDNnQyTOr3cr8OGzqQeffEA6kLUlDKXGfTArN/wXPWrsytKReSr8M270CBzAMNir+Cp3QYxpiNlvOjFf+FNAzlbRphB7JAKUuEpnqhk04DOKmfmjRtk3h2cHnkz8i8zUTnR/mQU5Zk30ULTZ51DIueao9V4dtHhilrPLRFWdjFSexiUGhaqlDnBO1SenoA8RS5JltsO1vhR6GPT2S7TV7oIwEakhTcp0AVSGcEtFRBpgVm33V/ilz6YStaOx+zoO39SRqToGI3t3np7pi5hLmnb6mjmJ34t6OV0DDKr9NfVxKcM/qAvF1Hpkm0dlH9ei0e70XAHOvqArgIDe0DrcagyALfpm9LFc1bbvUNhf1oRv66IRm9K+jSB22xUuvuST5n6vfxIhqRkVX970FNLUIbR9tXtHg95K/Sqack8wUZH8TzD9/CD2NEfl+q/qikptBHdLuGJqgW4zCOdmlIN/a365KEZGgzFUHOP1SX/o6A+fztUqn6kFdgW9Bmf1nYfjV4Q2UY/p6R71OpMhVjLi297YbOnP4juUaoqyZOTe+W6BlOXtYLG/7W1VvUefOEMK8l/wkd+s+3yTVCvVV9h9/azaBZOlWnH4t5I8Ch+XcnW8CcfHseNvQ/ySSjPrnHqCn0pdUUXOl/S8zu+dd0rfl7zpxM/h4yc3cFvpVY+NLWCRbE7ZuBro6CbMoFmvATdz7ZWmLMyZWQU/X526RFjTq2BQ03GGnuGopbHRc6D+PM76rEnTlzMhmyff/FoamJV6tSE+e/RaAxjO+2oz9fMKyeSs18D8xrFvPbr+FC/25Bc8eWZWwDQK0RAO8gkLhs6HsqYP6RurPFHCE0mHipdPIQ92P3r+qntupUs3uTNg+abcq8sVUtlWzTjhiaOfaWJHeZQvLx3+RuvRGgpyLuvOV25yig/3JD83CG5i4bjv0uyQOnmf5ZzDRTCczJt1/ChT4XoKmJg2NrsNnsXrxTzKTbW7p8BpmqJCIT6G640J0/kn7q6paiKGVaZZ2yqyhlPdWVJmqb1aqfOflH2C3170kfNZg4XpRa2Gx6b5k4S+CaKTrJzlul0pqX+W3ofVbXC60rSm3VsiKEUputATKV7wuT3bChxfjton7QQPPBSIw4tv3DSyVyfMspPAVFh116E+n4rzxzbFW3ScVuLIJlqqo3U3FZyYYP7clajrID5C5WlG4zdOWRnsLTLSEnaS5/S1aSRItSkZr/BRdNpspLMxWTvyJhjv13aUVKvVQ62ZIUpYKwolQ3/fMVno5tL/0ZCfOX15sotbQoFamN9vaG+hZnSeHpMK++Cn1uQqQz9fr1qpwaHDtA7kI27mzme7GncjOXVl+/uo4A+q7w4tXr1VsZdZLnrgB72DhyHHfnlVvC/KLwPnTmbmJqilBvotQlfVGqYn6HunNy5WaTME9NJULf2LkrcOqbNdSx9UUpzoyb9prFXPgpZObOh0SCUyPhLFjuQpixwhNC2CZnThQ+hXxH7HkiYVHjjr1E+i5jcGyaqeRRm7ozZybSDRf6c8GmxsPZWkm9BYIwv0OLsOTaDQlhNnMh5CHCHYNOqB07WN/lYb7HTZu584sp/t2Fz+FCf7SgOfVqSZG7dAMVN7Ki8CTZedMx7UihdY5N+q6HwI6tKMI87hwF9J0DbTn2DRbOgvRdtmnjzNy0HeZE4edwoX92QRPsFzR3KRxbOzOkpv0jnp1ZphKYQw9k5wlBdI5N+i5toUJMW114vhKRE4nrbrjQ9U8FH7WiFAcTVyubqxlj3pQwFz6GyxyL/SRCc+rNmxXUxKsPuLLzEMHUhaePOVEIfXbSuU54qZmJS4tSauIkeb2TahuQFRHMm6ks+TX8n8z/XJBS4+UZKPtk697IC+DkmXEPyFgR5s9UkSmayCcvNY/iWO4Czy5VT6oP9yagMom/u3+oUmREzSs3shAGzL9EwBzrTkmoFUUpC2ig7pOTrYcfQR62yGPYvVjC1Ly2KTftROHXaG6TPEepkdzFtb0Fw3FLSgpk3LQThbDTlS1ffGvRFKUMG8BtWQJiObKKORHFWJBTF+S6BsdOItiEm5FTWUOJpYWnxTwVHTOx8Gs/NS9KkdzlIlfwJumUF3HnROFDN0JmEs1+kVFTE0dmhgFFXoQx5o9R/3WX+reRUINpv5aadqJwFzEyiLcg5dSq3KVFtiaeshAWzcadV2SOPaXOXRrmW9ydI0tVXulKijN136VjHl93dqR+J6Em2PhARYGclPdUlPk/UZMK8lWasRWbASizIlMlQp6UaOX8NzSKD2LieBGWKHzqRg3pk87HR3DsFYVpfxsfd3aJLHclBsldvKd6IUMOe9wbWL4qitIAyoZMhan51yiLbbWoilKdsmlBgrnzL2Np2lywopRGcVWhskJqbaynGo/CUyWfE5iJk5S9JJ2VAnLpBo/aY1J4quT8VzSKb67elCRt9kqSIONqjriPDCYdxLE59u1a0qVv8nDtdnMVTVTjmqn88l5KzQPa6urmze0tnX2uLd3e3hBiGsAQ5rDvKxlevkgdm2ubhDRCzgWAmZblPdX4Ziq/dGVFKcOm3I68IsQvpJ0zZKpu1CADSUeWu1zctqDEkKmi/1PHA8pnSd8F1NS7CTr9j0pCylxIhLzl/ihy/kGubKZvS7BDCr9Nkjs7Ii1KA8o4jUgGFMSxAzCHf7Pr48lXWe7SI1+P24hkMOnKilId82/dqJf9L0U6UFEzf5u4TOUX6UAFRx7bEclgIt3lw5g/TGam8ot0M0DO/LEb9WIfTep3PwRi/mFyeqog8lVyq4ZPzROeqfzS1Ubxwrdu1It8fEE6EAt5IvsLvXTuUOxC4f3E1to6Of8mde3C9V036qWNUrrvPyQEfZMnH37qRr2sUUv9/PMv1z9Ycv3x81OpRvRS74A8gSL7u3yX7zI+UstkprG/PprdyWRqoa5GIumZTOZY8vp6JpPZoStPZ7MD/v3U6VTqOQqdS6V2Bjvd40t6MZWa97/cTBEp0gPmCMJgf/qEQM+h0M9SqZlBF/nYkp6VQWeBeZ0+nIGHCwOdczKhs+TFFDd6YE49G0jVkwm9Qzin+eMcQC8O5NUTCT3jYo41APrNQOecROg3hDLjLLqxs9Nwv51t6tQ+gdCg2mcoV3N6cU/n4JMHDclKgbUTIKpNHHSlTJgr+PEzTxAaahVWlCDyFKEXCLOyNH6C0NPuZCWV6VFAV47nyiDPpovecxeL/KXm9CwcMltz+V66+HKRvJaba8iXVGlkcvRD86LxCtBvZMzNYrFpfX+xmUmlcutFLgj9gNDFzF7Klmfz4ie55cH3ctmzi4b1587HJE1TZabsnHfOHafc0A0xQXOZ5T1TOuWThvfYIaDT056T5tb90OvCEQv217jEZz7iZ4TFuqAhWeX8iyWXcwGBXvcdPDB0hWp5trZeqVSKtQV6Wrex7QH0Mbw6D4ccv6TUcPY5+rlmpdKswUNvw0ovyVytSD60Pk9raSdWOdCQrHISg7Whp+eJkMPL9AGR6ea/hs6CBc6u20c36fpdVS9Z7nERkCzzbOTY+knBsHdsfe4YLp1g4cC8aCslOy/oyIbOEriyjMKCtk+Gl2vOMQGh4VnqpftYZu2OKRJEuNCuy9AkgOUsGK9rtQ2PlcLzObcGwVjK1gE2NFiWNEGL0I+bsjIpf+QEpTjlEYHe8zQ8sP5pkZl9yjkK5gGz4mlrrq+yoHdQFx0OGnsv7YZu+F2RfTyVsZ5Qb8yIByymPD4QYxFnz35GaMresnLBuZYcGpJVTr7MoaDLGUQW9lzQ4In+k8EYzVYjPN7zeF2Nxj7PB926r6QkJVbTeZFB06YZKcWGglaKBd3w6cuBso7JSYyh4lc0O5kFsCObTKYJyHP+EKJElq9G2miMDhpcSnqClPNGTrasssRCso7PgqlILuY8BED6CKCnyb8dyAvSqdBQ0M8rWbk0HZ9Op7AyfNoJMAAtq5fKvhfJlXjJHq3L9dewQzVA79FQgdXdI4veRSxf0FVzVeVk58rIzHfRPvKNPD5V7FwI0Cwq0EeSAD4y6DeSEMsPKtuOnLP155KM7MUF21Jnka5JhGaFGI0PeBnK5BGhZ+zA4pNZW5XBoV/a0GCyzaJfUlbxCdA5fr0havpPNjLol/gmwoL9LUNCY8IsQGgt52R5a1TQkEL8S/d+yxDQks7IkzgEaGh5fAOyiYMGN92Zl4sTvZ3JCR3/ek42kdCqMZ9vRraT8s3+R+bTCzj0zr+BhjJFtvvsiHcaCuWwWOqOMpBhfcmsfYYhA9lA0LQuEKlGmbKQU6Vz9kFDQqs333w7HPPeCn9k0Meo7zkZdSjo54rWlooPGuKLMPEbGXQF1UjNuRzDQL/BGhlL/Bt4tDBzcY0MGuYJQbqsgaGLsnLDLZKtWjA7l3mMblw0n5JPkRuuFDIMNOxNKW8YkW3KZwS7Gx002JRkykjbAatEGgaaNozITN7+Bi80DIOdvOWbhsrmxIIEHgy6b/NwZMbdZw8FnU2pVym95wTyVtl6IkLX5A26IIGh6TTMm1IhDC3aKx4Kmq4SvZUNu6XKfbFF6Ka86RYk+AiYzubEmAPMrkw2HDRtnTKoruXQ6bLDJkKDH2Z8x4sywA4HRXzprK654LkMQ0LTnZNnol837O+VQzMDZ2sRoWkaR7ZzLBlkL4tSpzLrMFNr8m1It8EPCc3WSeIxPXG2UlxfcK0bgaaLYWFfhGYW2YBTFTH2gXYtG2w/tZzL5diO7XPhtMNC27uhcOJc2T1CwKHT9kDBAx17bp0KzYUzqhtiy945dkWYGJePxU/uybxpQfZixrvnuj4rDhD27P18KItk0Kwwg6NmPXrLLlpnQbZEYsVarYFBp49rNW8gzNb4lvvivC9GSg4nOMiLngsWa76xt+0X3rjLfHJWpOqvsVM3CIK47tozep7Zx7xvO03kEU8nnviRzjyqJX6XSZD/A/SWtbHd5tEHAAAAAElFTkSuQmCC"/>
          <p:cNvSpPr>
            <a:spLocks noChangeAspect="1" noChangeArrowheads="1"/>
          </p:cNvSpPr>
          <p:nvPr/>
        </p:nvSpPr>
        <p:spPr bwMode="auto">
          <a:xfrm>
            <a:off x="1230511" y="1418928"/>
            <a:ext cx="171450" cy="171451"/>
          </a:xfrm>
          <a:prstGeom prst="rect">
            <a:avLst/>
          </a:prstGeom>
          <a:noFill/>
        </p:spPr>
        <p:txBody>
          <a:bodyPr vert="horz" wrap="square" lIns="51435" tIns="25718" rIns="51435" bIns="25718" numCol="1" anchor="t" anchorCtr="0" compatLnSpc="1">
            <a:prstTxWarp prst="textNoShape">
              <a:avLst/>
            </a:prstTxWarp>
          </a:bodyPr>
          <a:lstStyle/>
          <a:p>
            <a:endParaRPr lang="en-US"/>
          </a:p>
        </p:txBody>
      </p:sp>
      <p:sp>
        <p:nvSpPr>
          <p:cNvPr id="2054" name="AutoShape 6" descr="data:image/png;base64,iVBORw0KGgoAAAANSUhEUgAAASIAAACuCAMAAAClZfCTAAAA8FBMVEX////sBo0zKobrAIjsAIrrAIYxKIXsAI0dDn4mG4EiFoAaCX4vJoTvT53Z1+fxc6zwZqaYlb6vrczxeK/wYKMUAHzzirgtI4TvVqDuSZryfrL2qsvxb6ryhbby8fj0m8LtIJL4wNj3r870lr/72+nuO5f84u1LQ5P1osb3tdJZUpr60ePuQJj0mcH4vtf+8/j96fH60+T1kcTNy9/5yd5gWp7wWan2n8zxaLDze7nl5O/vSKL6xOGlosX3qNF3c6poY6GJhbS9u9V+eq70hL7S0OPvNZ62tNBGPpA8M4vycrWPi7huaqT0jMLwU6ntL5EHwfvaAAAPvUlEQVR4nO2dCV/aSheHA0lkEQVlkz1CSKEgSTSCCtLWtbVVvv+3ec85MxMCBc3t25YS87+/2+IkwczTs80SkKRQoUKFChUqVKhQoUKFChUqVKhQoUKFCqZMYzKddlDT5sQwN307/5jMyenwQVFVWUhVlYfh6STkxKSfjgGOElmWAqDGI33Tt7dxGSNtFR4PJm1kbfomNylnKMtr8QjJ8oW96RvdlCZjVYmhqSgYftabUkxRx86mb3YTsgEQ9l9WX55H3ebphfqKJSnqy7sLSuYTAQILmYomnUxq7l8K0FM8kJ7eV37rxngMUk7dtibjgWAggisj4OjcxeaQ5Nhkg3f8tzV3KkU5tU1TsianDyonNDIsY/oQY2daTx7/U582e9t/T7om0lhMHVdsvTdS54WRzB3vucfPnnoYyZqxsbv+m2q6ESYmc9eZyCzcQO5SRVh+EjROPXWBor4HZzudW4U84m1TpKAMAYr9cMHbRuqIxWd9oXRSRyvfNUi69PpNhbV1yaw0em3KF1RNG5oix4bTyaQ7XqiYYurdhu78b8kbfSHjP08mDgVqRVGG7IyxLL88PQ0pNuEw7aeaUr3cbBf+sC4X6kM59nQ3JAbyEIYiVEHbMvFaX2sHnNHdIiHqaheYxHQMOcpls3n3GhuX0elbv2hrNV0gxD3LkCMKhZcHHKstVthrGTU32o8/J2dxFKZ0qPUShrAIy8CjChv5K6+NaolRMEds1kInNU17QPd6Uu56d/JF8zR2EYsoD6ORpkTk8XRKcV2VY+rq0W0skAM2T/IGPrN2vz/rg9JwqN3WNBNcTsPzIjKNM2xZ0bBO7AIzBapNdaE8EvkvUJqXjJrW7pdKe3tHnUH26KgMPlbaK9XglMgznjhU2TTjpczqa1OTX3qmaU01LyR1uvY3basMNSYAzfqlvaOjoxz6SjqTqZ3kcrmjI9sszNA0TEVmiE7H/NLuA3/x5GWkBG6+lruZpvWdZgn4ZDJUWpfT6XQVlMkcgV31M90KVNVkTJImEOnTpTdhiF7+fif+qJoqj0FVSaru5TJApYXNZVI2m0ZKub1qGk6BgsmwnAdF5lPWzy6i0wVXC9iIVuM+BiGn0nIK1Wy2XC40CrUCUw0wpauZE/Cq2UyDpK/QdABNiHRVNzRfeEsBRdtYb/6ERvjPr82QkA1BuJcu1wq1SrfQ4gJItXI2A2ajQ6LTBAX55fKprca457EJgYBGbDNGhNqQvaieqZTBcsBEnAYtUDcaJ0Qp2zLNcumoNGfER2vqeKDrk5flEknbbK9+q9CIIJHlwH4QkZUugP3Aq+MKE1ICSLUyJDiwpM6ckUCFi9g/FdxBMiOyoX7fkioYgc2WLpmNRtdwKs0uqtkESmBJyIhGX3vtZUYrpTy88Xu3RxMVCZVyehnymWTR2KzbQT6DwTFoMOg20ZLA2bI0I5Lr/2RHK6UGZgVyqEBBjeViJmuagzILRwjo2HGcXs9xOCRgVMNSwC6VZhE/Q37l4o3fvC2ywIiQEFRD6XS2TK6EPgaAerat27bdA0iMUbNTOK7kjiqG3vIxcxSTAzKanSrgZoxQFpI9InIqhmkAIF03QLrOGTUgVFWgPmL1kA9GcnfDfftNenGNCAm1WgNIZPivD4QMw7JMCyAxRh1oHpSzZXbdw9u+FhBPMxUY2TMjAkKF1kmjUznGdkRkmaYEjHT0tW630pOsQqF8wi4cvo0oJm+0a79LE2UGRiTcrNUCQk1E1LPJhoAVMWJm1KLyiF3Yjsivbc8iBSOnPUeEEWXJiDqY7h3b0SGQAyKUMKNm87gLiLIUYZraU9epPLy+R0sOxEz/2BuJCmRElO/BfixjERGicWAkkm70eq0ZC8WXrzIKxOyj6UlnBe5nVBEZkqkzM7IEIppmxHF/NZPbK/A3eL2I1DbWsd8nIyJqoqwI1gwRpXyLBCnNNs1eFycSTRjhlrPVzJHY4Dh61YzUAEw+diMLfsZC0YCXjVgVMULQU6uLsXeA8TqbzhyJnSEOTumuTW5BmFgbaf0SzsO6oUjEol5P19GOqHZERHq3edxrntC0SLrqWtFUhfGLss6UxNaJbdaz5qmsOaJmz7IdB6gYOgRtAKT3epYOA7WKOytSzbmx6BktbJ27BSGlXcxKXkQnJ50KTYkc4x8WrqrqOm5rpLrIMewOIYJgtMczGh9j6PJKZwtCff2yiKhhSl0ayB5jrIEoLRk2jkbsY0BE4adTYIhypbJjTcbu/sbVdhSEhZBx24uogDGHRqkDsCILAhIIf+wBoQFdYAhER6VZRJmv3psrl66V8crfulXyIqoVkIKBLmYMBjhThIywiDRxyogFaLNAsQgQ7fVnuJAttNrR2pvp1u+UNkfUMhtYxfQgt5s04ejwKTXDoEk1Nt5ai2jlxpogIGq7iLKmRHbS7PR6NCmLs7KYrXBqdoBT2HSBg+tFLiLF3UZsrHa0ACASjlZNQwWD/bWoemSMBsTM4YQq5IYUiuaI3KS+egNbkGJRtYprjNDQwdKIGHUHNOSQbHcZpNPsFOaISjjLL/N47awujIKA6IIhguoafujYVoeqR2SEkCjS2AiIFooa3UGjho5WFVYExSH533RN6RiEuuiO6iJghGsb0P0WjmSZHYEo0iAgIkRVol0r82hdYmtFcmz4ElldOAKiAGyfHeFcCJoRGIONC9WtVoMxqhwbDs0QVRAQeBnb/CjZWR6KSm2+nPbKHmM5ACuyTa3PPO1YklpUYHNGHczxesXp8jXrTkNMsrbSVY5Ie3PFUQ3AGogdYYhyXdoQIhg1uM10O4wPLsaKQtqhzUYQinysWwdh76zFFmJzmfJxNVumQUgL4xELPFKv03F3h4jpDzvjDUWvSwnCYuN4xj0tA9UjmRHbVsQQ2Q3iQ/tnxNTPcSazEIpeIxSAnC9JTywYUfUoGCEkXkufEJ8T2ojFK+kaEvIXipRAPOhYQU9jpREO1DgjoMSOthge3INVqFEl2eRG5MfPgrFibUTafRaNXEa1Qq0n6bjeaBfcrXy4mS/bOR6UM8KIfCAKwuw+qD1jZoSMcGsIQCojHqNis92OYk8o1IxdWz8u4z5sMqK3/Swgm7CeNa8ZESO+x0hsmGWAarxZ6oIN+TOiIMxco2xc1CdGOcYom2VT93p5jgcBpUWN0y35M6JAVEUkeuhDuBrlNYbILNeEaIN62b0iXer7SGeB8TMYpkVmghF3NgbDzJZdgWmla+4VvXbbjxEFYYDGZCna3NXIkDJUARlpL6B0dW5Fpi9CQXoq7YJ2zDJGBClDu6yaGJZI7GGZzLzHftwsEBMhQjqaEXsGjRkSDmolHTyOiz1MlJs/8qr5QSQH6eMxLubP6XFIuXQZPc4VNuX2RCHoRPwYUSAGH0K6rM3tiHtbhoUlokOGhQ/ucbvwtXs/IJW10KUCrtN2ISElgYnjQUBHe/0TQzKdvg9AETlgn4xh0tNo3JBcSB5hE5TUUFMrET9eBuls03363ZrK4rlqF5LgxF5CIxDqt2e+0n0wZmSXNFaIkQvJxTTnA4CwHvL3FFEQ9oEuyVLo2VgwJILEMQmVOCC/hIJUNc7VxTV5jVkSpzRXv/+fAAVii+MK3YmnrAlSu+9Rm/PxCSiiPm+6M39I7rP6DBNyYpoxPn4BReQABiIuja+qaivlF1CA5kB+lqW5K8+/zAcf0A9iqBYyYn4+5eotQsEaeCzL0P5fRkos2IQWfO2XJD8E2cu4xq99avNbUgOwzdqHLn+dUWDroWV133qcc42USDBr6lWyfsnZ1JegB+oFTf+zIclKUD/McZ3EJ8v7lKJevoNMtix9qPr7LNBITJEvgrIy/R9lX/j4GhD6IpB3Cghlncbe8DdFjb3vr5MBOZdrv3IHv27nrvf2W7wD2aOhhp/97e5Ah1eyKmvD8EubPDKtyehu+KBpsVhE0x6Gd9PJe3evtTLfYW4PFSpUqFChQoUKJR0e1pdaHkVL/fDR275/ffaX7umfUv1bPJ64Wmg6zyfjxKhejO9+nLc/5pP5L3/15v4N3Sai0eK5t+UqH40mD/DVYTwaze+7B76l4Mdliwu+6smd6AIHcCcAk2CIktHo7vxQceddIjoAIwIz+uRpChEtKoVGtNjzENGCHuNEiCNh8olo//D7p8/nPz4dPPJgf3V7fiMO3n/+Ia47u779cX7+6fb6bDvpfoAInCrC/9F5my9EZx/yyUQRlUjmzxFSvZgoiphWzxcTeSJ3GN0V58WT25gO7yF5pc4xHsUP3UY/iG7yqehcxeQVS4QJDgEvjKNJHSycl/RUENuiT2BAycd6fCea+uA2+kEURetL7oLiiR1eNUBNkPrGzvwB74tWtJ/fwfPioGQRQ96NtGWq7+5Ed/JQK8Ltx93C2QeiGzgl9fXx/urq6v4aIv5OHHh8T7jvAu+b+iqxfJn68HgGevxYXMqcWyHsQfGW9bj4WbT6QPQl4TlwDWclwU/3dwUDfEU+h+x3RZROLtjqlgjL5fi9xFJ/XoxCfCACi9jZEV0nIHj+x1R0J4Gt18Ke0Pe+isvxsCcrbIWYu+Ar9JHEd97sA9HXlMcg6nluPWROOO79jKGIXzE/Dz0t8af79JuFbpC8xleYjaJx3uwDUXRnGdG5eIFJC8I//b31iPahJztJ5i54+8lD0f6LiJj11KUzfINrfsVWI/rCgzXqLBl1O/PriNBzwSypztrnV2w1IqxZosU8iQazuyxj/zoiCYPbR2TBq/UtR4TBdVG8nz4QffspXH+ml7eUyuA8XgBtOaKvqWVEVAD6zmhuMidEzGHvyYxSPLFtOyIcngk3Q+GQnw2x1iGq77qzJpALWQVE7+RGZ8Y95cLeckSYfcA96lzSzS72DLu9CtHZzc31t5Q7I4ABOcmp0EBPDF/YDB0GJNJWI7qCjO8Zl0lU/LJur0B0no8nE+iYbE4bhqdocx+/gG6/AhXXpOht52XoSkQHP+5vpf1r6V8XBuvUwnAAeVCA+RkROSUFdD6Sl87RWlLFRCJRRHJxUZlTOTpnv9qKoCw4+LKw+vRPChc34gv/knUoAorYH1oBoUOPu2zmn+Y0dlLF/AcRf+rf4m603ynuzldQHjFP7uzyn8A3i+4c0TmvBeoH0vX+1b+PSPqQzy9NcB3k43kc00q3+d0oW0eDkyh7X2M8/3rr9cvrj/ldnAeK53fPPd2tUxb4zH+6gbecT9aKH87gP8m75vKv6uynldWrG24k9+6hs3v2d/1q+WTQPs4DnS0dQQ9MulOYVzeew/WbVe/y7nQDjrbz/pZJfAscE0NR4nbTN/Lv6juNaYqp0IjW6iCeShXj38KIs171zx8+nB++fV6oUKFChQoVKlSoUKFChQoVKlSoUKFCbYH+B60KO214iQiDAAAAAElFTkSuQmCC"/>
          <p:cNvSpPr>
            <a:spLocks noChangeAspect="1" noChangeArrowheads="1"/>
          </p:cNvSpPr>
          <p:nvPr/>
        </p:nvSpPr>
        <p:spPr bwMode="auto">
          <a:xfrm>
            <a:off x="1230511" y="1418928"/>
            <a:ext cx="171450" cy="171451"/>
          </a:xfrm>
          <a:prstGeom prst="rect">
            <a:avLst/>
          </a:prstGeom>
          <a:noFill/>
        </p:spPr>
        <p:txBody>
          <a:bodyPr vert="horz" wrap="square" lIns="51435" tIns="25718" rIns="51435" bIns="25718" numCol="1" anchor="t" anchorCtr="0" compatLnSpc="1">
            <a:prstTxWarp prst="textNoShape">
              <a:avLst/>
            </a:prstTxWarp>
          </a:bodyPr>
          <a:lstStyle/>
          <a:p>
            <a:endParaRPr lang="en-US"/>
          </a:p>
        </p:txBody>
      </p:sp>
      <p:sp>
        <p:nvSpPr>
          <p:cNvPr id="2060" name="AutoShape 12" descr="Image result for IPSO"/>
          <p:cNvSpPr>
            <a:spLocks noChangeAspect="1" noChangeArrowheads="1"/>
          </p:cNvSpPr>
          <p:nvPr/>
        </p:nvSpPr>
        <p:spPr bwMode="auto">
          <a:xfrm>
            <a:off x="1230511" y="1418928"/>
            <a:ext cx="171450" cy="171451"/>
          </a:xfrm>
          <a:prstGeom prst="rect">
            <a:avLst/>
          </a:prstGeom>
          <a:noFill/>
        </p:spPr>
        <p:txBody>
          <a:bodyPr vert="horz" wrap="square" lIns="51435" tIns="25718" rIns="51435" bIns="25718"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Diversity of </a:t>
            </a:r>
            <a:r>
              <a:rPr lang="en-US" dirty="0"/>
              <a:t>C</a:t>
            </a:r>
            <a:r>
              <a:rPr lang="en-US" dirty="0" smtClean="0"/>
              <a:t>onnectivity </a:t>
            </a:r>
            <a:r>
              <a:rPr lang="en-US" dirty="0"/>
              <a:t>S</a:t>
            </a:r>
            <a:r>
              <a:rPr lang="en-US" dirty="0" smtClean="0"/>
              <a:t>olutions</a:t>
            </a:r>
            <a:endParaRPr lang="en-US" dirty="0"/>
          </a:p>
        </p:txBody>
      </p:sp>
      <p:graphicFrame>
        <p:nvGraphicFramePr>
          <p:cNvPr id="47" name="Diagram 46"/>
          <p:cNvGraphicFramePr/>
          <p:nvPr>
            <p:extLst/>
          </p:nvPr>
        </p:nvGraphicFramePr>
        <p:xfrm>
          <a:off x="1849132" y="4079183"/>
          <a:ext cx="789513" cy="48524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9" name="Diagram 48"/>
          <p:cNvGraphicFramePr/>
          <p:nvPr>
            <p:extLst/>
          </p:nvPr>
        </p:nvGraphicFramePr>
        <p:xfrm>
          <a:off x="5651409" y="4079183"/>
          <a:ext cx="3086962" cy="48524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56" name="Diagram 55"/>
          <p:cNvGraphicFramePr/>
          <p:nvPr>
            <p:extLst/>
          </p:nvPr>
        </p:nvGraphicFramePr>
        <p:xfrm>
          <a:off x="2721438" y="4079183"/>
          <a:ext cx="1785507" cy="4852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59" name="Diagram 58"/>
          <p:cNvGraphicFramePr/>
          <p:nvPr>
            <p:extLst/>
          </p:nvPr>
        </p:nvGraphicFramePr>
        <p:xfrm>
          <a:off x="4587365" y="4079183"/>
          <a:ext cx="1002180" cy="485243"/>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nvGrpSpPr>
          <p:cNvPr id="60" name="Group 59"/>
          <p:cNvGrpSpPr/>
          <p:nvPr/>
        </p:nvGrpSpPr>
        <p:grpSpPr>
          <a:xfrm>
            <a:off x="2610733" y="1889376"/>
            <a:ext cx="659318" cy="518928"/>
            <a:chOff x="773214" y="0"/>
            <a:chExt cx="659318" cy="518928"/>
          </a:xfrm>
        </p:grpSpPr>
        <p:sp>
          <p:nvSpPr>
            <p:cNvPr id="74" name="Rounded Rectangle 73"/>
            <p:cNvSpPr/>
            <p:nvPr/>
          </p:nvSpPr>
          <p:spPr>
            <a:xfrm>
              <a:off x="773214" y="0"/>
              <a:ext cx="659318" cy="518928"/>
            </a:xfrm>
            <a:prstGeom prst="roundRect">
              <a:avLst>
                <a:gd name="adj" fmla="val 10000"/>
              </a:avLst>
            </a:prstGeom>
            <a:ln/>
          </p:spPr>
          <p:style>
            <a:lnRef idx="1">
              <a:schemeClr val="accent2"/>
            </a:lnRef>
            <a:fillRef idx="3">
              <a:schemeClr val="accent2"/>
            </a:fillRef>
            <a:effectRef idx="2">
              <a:schemeClr val="accent2"/>
            </a:effectRef>
            <a:fontRef idx="minor">
              <a:schemeClr val="lt1"/>
            </a:fontRef>
          </p:style>
        </p:sp>
        <p:sp>
          <p:nvSpPr>
            <p:cNvPr id="75" name="Rounded Rectangle 4"/>
            <p:cNvSpPr/>
            <p:nvPr/>
          </p:nvSpPr>
          <p:spPr>
            <a:xfrm>
              <a:off x="788413" y="15199"/>
              <a:ext cx="628920" cy="4885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US" sz="1050" kern="1200" dirty="0" err="1" smtClean="0"/>
                <a:t>AllJoyn</a:t>
              </a:r>
              <a:endParaRPr lang="en-US" sz="1400" kern="1200" dirty="0"/>
            </a:p>
          </p:txBody>
        </p:sp>
      </p:grpSp>
      <p:grpSp>
        <p:nvGrpSpPr>
          <p:cNvPr id="61" name="Group 60"/>
          <p:cNvGrpSpPr/>
          <p:nvPr/>
        </p:nvGrpSpPr>
        <p:grpSpPr>
          <a:xfrm>
            <a:off x="3380817" y="1889376"/>
            <a:ext cx="659318" cy="518928"/>
            <a:chOff x="1543298" y="0"/>
            <a:chExt cx="659318" cy="518928"/>
          </a:xfrm>
        </p:grpSpPr>
        <p:sp>
          <p:nvSpPr>
            <p:cNvPr id="72" name="Rounded Rectangle 71"/>
            <p:cNvSpPr/>
            <p:nvPr/>
          </p:nvSpPr>
          <p:spPr>
            <a:xfrm>
              <a:off x="1543298" y="0"/>
              <a:ext cx="659318" cy="518928"/>
            </a:xfrm>
            <a:prstGeom prst="roundRect">
              <a:avLst>
                <a:gd name="adj" fmla="val 10000"/>
              </a:avLst>
            </a:prstGeom>
            <a:ln/>
          </p:spPr>
          <p:style>
            <a:lnRef idx="1">
              <a:schemeClr val="accent2"/>
            </a:lnRef>
            <a:fillRef idx="3">
              <a:schemeClr val="accent2"/>
            </a:fillRef>
            <a:effectRef idx="2">
              <a:schemeClr val="accent2"/>
            </a:effectRef>
            <a:fontRef idx="minor">
              <a:schemeClr val="lt1"/>
            </a:fontRef>
          </p:style>
        </p:sp>
        <p:sp>
          <p:nvSpPr>
            <p:cNvPr id="73" name="Rounded Rectangle 6"/>
            <p:cNvSpPr/>
            <p:nvPr/>
          </p:nvSpPr>
          <p:spPr>
            <a:xfrm>
              <a:off x="1558497" y="15199"/>
              <a:ext cx="628920" cy="4885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IoTivity</a:t>
              </a:r>
              <a:endParaRPr lang="en-US" sz="1000" kern="1200" dirty="0"/>
            </a:p>
          </p:txBody>
        </p:sp>
      </p:grpSp>
      <p:grpSp>
        <p:nvGrpSpPr>
          <p:cNvPr id="62" name="Group 61"/>
          <p:cNvGrpSpPr/>
          <p:nvPr/>
        </p:nvGrpSpPr>
        <p:grpSpPr>
          <a:xfrm>
            <a:off x="4150901" y="1889376"/>
            <a:ext cx="659318" cy="518928"/>
            <a:chOff x="2313382" y="0"/>
            <a:chExt cx="659318" cy="518928"/>
          </a:xfrm>
        </p:grpSpPr>
        <p:sp>
          <p:nvSpPr>
            <p:cNvPr id="70" name="Rounded Rectangle 69"/>
            <p:cNvSpPr/>
            <p:nvPr/>
          </p:nvSpPr>
          <p:spPr>
            <a:xfrm>
              <a:off x="2313382" y="0"/>
              <a:ext cx="659318" cy="518928"/>
            </a:xfrm>
            <a:prstGeom prst="roundRect">
              <a:avLst>
                <a:gd name="adj" fmla="val 10000"/>
              </a:avLst>
            </a:prstGeom>
            <a:ln/>
          </p:spPr>
          <p:style>
            <a:lnRef idx="1">
              <a:schemeClr val="accent2"/>
            </a:lnRef>
            <a:fillRef idx="3">
              <a:schemeClr val="accent2"/>
            </a:fillRef>
            <a:effectRef idx="2">
              <a:schemeClr val="accent2"/>
            </a:effectRef>
            <a:fontRef idx="minor">
              <a:schemeClr val="lt1"/>
            </a:fontRef>
          </p:style>
        </p:sp>
        <p:sp>
          <p:nvSpPr>
            <p:cNvPr id="71" name="Rounded Rectangle 8"/>
            <p:cNvSpPr/>
            <p:nvPr/>
          </p:nvSpPr>
          <p:spPr>
            <a:xfrm>
              <a:off x="2328581" y="15199"/>
              <a:ext cx="628920" cy="4885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IPSO</a:t>
              </a:r>
              <a:endParaRPr lang="en-US" sz="1000" kern="1200" dirty="0"/>
            </a:p>
          </p:txBody>
        </p:sp>
      </p:grpSp>
      <p:grpSp>
        <p:nvGrpSpPr>
          <p:cNvPr id="63" name="Group 62"/>
          <p:cNvGrpSpPr/>
          <p:nvPr/>
        </p:nvGrpSpPr>
        <p:grpSpPr>
          <a:xfrm>
            <a:off x="4920984" y="1889376"/>
            <a:ext cx="659318" cy="518928"/>
            <a:chOff x="3083465" y="0"/>
            <a:chExt cx="659318" cy="518928"/>
          </a:xfrm>
        </p:grpSpPr>
        <p:sp>
          <p:nvSpPr>
            <p:cNvPr id="68" name="Rounded Rectangle 67"/>
            <p:cNvSpPr/>
            <p:nvPr/>
          </p:nvSpPr>
          <p:spPr>
            <a:xfrm>
              <a:off x="3083465" y="0"/>
              <a:ext cx="659318" cy="518928"/>
            </a:xfrm>
            <a:prstGeom prst="roundRect">
              <a:avLst>
                <a:gd name="adj" fmla="val 10000"/>
              </a:avLst>
            </a:prstGeom>
            <a:ln/>
          </p:spPr>
          <p:style>
            <a:lnRef idx="1">
              <a:schemeClr val="accent2"/>
            </a:lnRef>
            <a:fillRef idx="3">
              <a:schemeClr val="accent2"/>
            </a:fillRef>
            <a:effectRef idx="2">
              <a:schemeClr val="accent2"/>
            </a:effectRef>
            <a:fontRef idx="minor">
              <a:schemeClr val="lt1"/>
            </a:fontRef>
          </p:style>
        </p:sp>
        <p:sp>
          <p:nvSpPr>
            <p:cNvPr id="69" name="Rounded Rectangle 10"/>
            <p:cNvSpPr/>
            <p:nvPr/>
          </p:nvSpPr>
          <p:spPr>
            <a:xfrm>
              <a:off x="3098664" y="15199"/>
              <a:ext cx="628920" cy="4885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M2M</a:t>
              </a:r>
              <a:endParaRPr lang="en-US" sz="1000" kern="1200" dirty="0"/>
            </a:p>
          </p:txBody>
        </p:sp>
      </p:grpSp>
      <p:grpSp>
        <p:nvGrpSpPr>
          <p:cNvPr id="64" name="Group 63"/>
          <p:cNvGrpSpPr/>
          <p:nvPr/>
        </p:nvGrpSpPr>
        <p:grpSpPr>
          <a:xfrm>
            <a:off x="5691068" y="1889376"/>
            <a:ext cx="659318" cy="518928"/>
            <a:chOff x="3853549" y="0"/>
            <a:chExt cx="659318" cy="518928"/>
          </a:xfrm>
        </p:grpSpPr>
        <p:sp>
          <p:nvSpPr>
            <p:cNvPr id="65" name="Rounded Rectangle 64"/>
            <p:cNvSpPr/>
            <p:nvPr/>
          </p:nvSpPr>
          <p:spPr>
            <a:xfrm>
              <a:off x="3853549" y="0"/>
              <a:ext cx="659318" cy="518928"/>
            </a:xfrm>
            <a:prstGeom prst="roundRect">
              <a:avLst>
                <a:gd name="adj" fmla="val 10000"/>
              </a:avLst>
            </a:prstGeom>
            <a:ln/>
          </p:spPr>
          <p:style>
            <a:lnRef idx="1">
              <a:schemeClr val="accent2"/>
            </a:lnRef>
            <a:fillRef idx="3">
              <a:schemeClr val="accent2"/>
            </a:fillRef>
            <a:effectRef idx="2">
              <a:schemeClr val="accent2"/>
            </a:effectRef>
            <a:fontRef idx="minor">
              <a:schemeClr val="lt1"/>
            </a:fontRef>
          </p:style>
        </p:sp>
        <p:sp>
          <p:nvSpPr>
            <p:cNvPr id="66" name="Rounded Rectangle 12"/>
            <p:cNvSpPr/>
            <p:nvPr/>
          </p:nvSpPr>
          <p:spPr>
            <a:xfrm>
              <a:off x="3868748" y="15199"/>
              <a:ext cx="628920" cy="4885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MQTT</a:t>
              </a:r>
              <a:endParaRPr lang="en-US" sz="1000" kern="1200" dirty="0"/>
            </a:p>
          </p:txBody>
        </p:sp>
      </p:grpSp>
      <p:grpSp>
        <p:nvGrpSpPr>
          <p:cNvPr id="76" name="Group 75"/>
          <p:cNvGrpSpPr/>
          <p:nvPr/>
        </p:nvGrpSpPr>
        <p:grpSpPr>
          <a:xfrm>
            <a:off x="1876331" y="1877946"/>
            <a:ext cx="659318" cy="518928"/>
            <a:chOff x="3131" y="0"/>
            <a:chExt cx="659318" cy="518928"/>
          </a:xfrm>
        </p:grpSpPr>
        <p:sp>
          <p:nvSpPr>
            <p:cNvPr id="77" name="Rounded Rectangle 76"/>
            <p:cNvSpPr/>
            <p:nvPr/>
          </p:nvSpPr>
          <p:spPr>
            <a:xfrm>
              <a:off x="3131" y="0"/>
              <a:ext cx="659318" cy="518928"/>
            </a:xfrm>
            <a:prstGeom prst="roundRect">
              <a:avLst>
                <a:gd name="adj" fmla="val 10000"/>
              </a:avLst>
            </a:prstGeom>
            <a:ln/>
          </p:spPr>
          <p:style>
            <a:lnRef idx="1">
              <a:schemeClr val="accent2"/>
            </a:lnRef>
            <a:fillRef idx="3">
              <a:schemeClr val="accent2"/>
            </a:fillRef>
            <a:effectRef idx="2">
              <a:schemeClr val="accent2"/>
            </a:effectRef>
            <a:fontRef idx="minor">
              <a:schemeClr val="lt1"/>
            </a:fontRef>
          </p:style>
        </p:sp>
        <p:sp>
          <p:nvSpPr>
            <p:cNvPr id="78" name="Rounded Rectangle 4"/>
            <p:cNvSpPr/>
            <p:nvPr/>
          </p:nvSpPr>
          <p:spPr>
            <a:xfrm>
              <a:off x="18330" y="15199"/>
              <a:ext cx="628920" cy="4885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HomeKit</a:t>
              </a:r>
              <a:endParaRPr lang="en-US" sz="1000" kern="1200" dirty="0"/>
            </a:p>
          </p:txBody>
        </p:sp>
      </p:grpSp>
      <p:graphicFrame>
        <p:nvGraphicFramePr>
          <p:cNvPr id="79" name="Diagram 78"/>
          <p:cNvGraphicFramePr/>
          <p:nvPr>
            <p:extLst/>
          </p:nvPr>
        </p:nvGraphicFramePr>
        <p:xfrm>
          <a:off x="1849132" y="3096770"/>
          <a:ext cx="789513" cy="736259"/>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80" name="Diagram 79"/>
          <p:cNvGraphicFramePr/>
          <p:nvPr>
            <p:extLst/>
          </p:nvPr>
        </p:nvGraphicFramePr>
        <p:xfrm>
          <a:off x="2719103" y="3096770"/>
          <a:ext cx="3656101" cy="773992"/>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graphicFrame>
        <p:nvGraphicFramePr>
          <p:cNvPr id="81" name="Diagram 80"/>
          <p:cNvGraphicFramePr/>
          <p:nvPr>
            <p:extLst/>
          </p:nvPr>
        </p:nvGraphicFramePr>
        <p:xfrm>
          <a:off x="6520532" y="3089466"/>
          <a:ext cx="620266" cy="781296"/>
        </p:xfrm>
        <a:graphic>
          <a:graphicData uri="http://schemas.openxmlformats.org/drawingml/2006/diagram">
            <dgm:relIds xmlns:dgm="http://schemas.openxmlformats.org/drawingml/2006/diagram" xmlns:r="http://schemas.openxmlformats.org/officeDocument/2006/relationships" r:dm="rId43" r:lo="rId44" r:qs="rId45" r:cs="rId46"/>
          </a:graphicData>
        </a:graphic>
      </p:graphicFrame>
      <p:graphicFrame>
        <p:nvGraphicFramePr>
          <p:cNvPr id="82" name="Diagram 81"/>
          <p:cNvGraphicFramePr/>
          <p:nvPr>
            <p:extLst/>
          </p:nvPr>
        </p:nvGraphicFramePr>
        <p:xfrm>
          <a:off x="7159169" y="3089466"/>
          <a:ext cx="1573073" cy="781292"/>
        </p:xfrm>
        <a:graphic>
          <a:graphicData uri="http://schemas.openxmlformats.org/drawingml/2006/diagram">
            <dgm:relIds xmlns:dgm="http://schemas.openxmlformats.org/drawingml/2006/diagram" xmlns:r="http://schemas.openxmlformats.org/officeDocument/2006/relationships" r:dm="rId48" r:lo="rId49" r:qs="rId50" r:cs="rId51"/>
          </a:graphicData>
        </a:graphic>
      </p:graphicFrame>
      <p:graphicFrame>
        <p:nvGraphicFramePr>
          <p:cNvPr id="83" name="Diagram 82"/>
          <p:cNvGraphicFramePr/>
          <p:nvPr/>
        </p:nvGraphicFramePr>
        <p:xfrm>
          <a:off x="6501971" y="1902822"/>
          <a:ext cx="566152" cy="510111"/>
        </p:xfrm>
        <a:graphic>
          <a:graphicData uri="http://schemas.openxmlformats.org/drawingml/2006/diagram">
            <dgm:relIds xmlns:dgm="http://schemas.openxmlformats.org/drawingml/2006/diagram" xmlns:r="http://schemas.openxmlformats.org/officeDocument/2006/relationships" r:dm="rId53" r:lo="rId54" r:qs="rId55" r:cs="rId56"/>
          </a:graphicData>
        </a:graphic>
      </p:graphicFrame>
      <p:graphicFrame>
        <p:nvGraphicFramePr>
          <p:cNvPr id="84" name="Diagram 83"/>
          <p:cNvGraphicFramePr/>
          <p:nvPr>
            <p:extLst/>
          </p:nvPr>
        </p:nvGraphicFramePr>
        <p:xfrm>
          <a:off x="7105242" y="1902822"/>
          <a:ext cx="1626996" cy="518928"/>
        </p:xfrm>
        <a:graphic>
          <a:graphicData uri="http://schemas.openxmlformats.org/drawingml/2006/diagram">
            <dgm:relIds xmlns:dgm="http://schemas.openxmlformats.org/drawingml/2006/diagram" xmlns:r="http://schemas.openxmlformats.org/officeDocument/2006/relationships" r:dm="rId58" r:lo="rId59" r:qs="rId60" r:cs="rId61"/>
          </a:graphicData>
        </a:graphic>
      </p:graphicFrame>
    </p:spTree>
    <p:extLst>
      <p:ext uri="{BB962C8B-B14F-4D97-AF65-F5344CB8AC3E}">
        <p14:creationId xmlns:p14="http://schemas.microsoft.com/office/powerpoint/2010/main" val="9120160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 name="AutoShape 32"/>
          <p:cNvSpPr>
            <a:spLocks/>
          </p:cNvSpPr>
          <p:nvPr/>
        </p:nvSpPr>
        <p:spPr bwMode="auto">
          <a:xfrm>
            <a:off x="6462578" y="3473377"/>
            <a:ext cx="814521" cy="2292371"/>
          </a:xfrm>
          <a:custGeom>
            <a:avLst/>
            <a:gdLst>
              <a:gd name="T0" fmla="*/ 10800 w 21600"/>
              <a:gd name="T1" fmla="*/ 10800 h 21600"/>
            </a:gdLst>
            <a:ahLst/>
            <a:cxnLst>
              <a:cxn ang="0">
                <a:pos x="T0" y="T1"/>
              </a:cxn>
            </a:cxnLst>
            <a:rect l="0" t="0" r="r" b="b"/>
            <a:pathLst>
              <a:path w="21600" h="21600">
                <a:moveTo>
                  <a:pt x="0" y="21600"/>
                </a:moveTo>
                <a:cubicBezTo>
                  <a:pt x="7200" y="14400"/>
                  <a:pt x="14400" y="7200"/>
                  <a:pt x="21600" y="0"/>
                </a:cubicBezTo>
              </a:path>
            </a:pathLst>
          </a:custGeom>
          <a:noFill/>
          <a:ln w="50800" cap="flat">
            <a:solidFill>
              <a:srgbClr val="FB4E27"/>
            </a:solidFill>
            <a:prstDash val="solid"/>
            <a:miter lim="800000"/>
            <a:headEnd type="none" w="med" len="med"/>
            <a:tailEnd type="none" w="med" len="med"/>
          </a:ln>
        </p:spPr>
        <p:txBody>
          <a:bodyPr lIns="0" tIns="0" rIns="0" bIns="0"/>
          <a:lstStyle/>
          <a:p>
            <a:endParaRPr lang="en-US"/>
          </a:p>
        </p:txBody>
      </p:sp>
      <p:sp>
        <p:nvSpPr>
          <p:cNvPr id="14" name="Rectangle 13"/>
          <p:cNvSpPr/>
          <p:nvPr/>
        </p:nvSpPr>
        <p:spPr>
          <a:xfrm>
            <a:off x="199469" y="1063760"/>
            <a:ext cx="1837483" cy="4946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cxnSp>
        <p:nvCxnSpPr>
          <p:cNvPr id="16" name="Straight Arrow Connector 15"/>
          <p:cNvCxnSpPr/>
          <p:nvPr/>
        </p:nvCxnSpPr>
        <p:spPr>
          <a:xfrm>
            <a:off x="5761673" y="6766010"/>
            <a:ext cx="1266" cy="31441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39887" y="5177439"/>
            <a:ext cx="914400" cy="429043"/>
          </a:xfrm>
          <a:prstGeom prst="rect">
            <a:avLst/>
          </a:prstGeom>
          <a:noFill/>
        </p:spPr>
        <p:txBody>
          <a:bodyPr wrap="none" lIns="91440" tIns="45720" rIns="91440" rtlCol="0" anchor="t">
            <a:noAutofit/>
          </a:bodyPr>
          <a:lstStyle/>
          <a:p>
            <a:pPr algn="ctr"/>
            <a:r>
              <a:rPr lang="en-US" sz="1100" dirty="0" smtClean="0">
                <a:solidFill>
                  <a:schemeClr val="bg1"/>
                </a:solidFill>
              </a:rPr>
              <a:t>UART/SPI</a:t>
            </a:r>
          </a:p>
        </p:txBody>
      </p:sp>
      <p:sp>
        <p:nvSpPr>
          <p:cNvPr id="21" name="TextBox 20"/>
          <p:cNvSpPr txBox="1"/>
          <p:nvPr/>
        </p:nvSpPr>
        <p:spPr>
          <a:xfrm>
            <a:off x="210101" y="1054650"/>
            <a:ext cx="1695387" cy="429043"/>
          </a:xfrm>
          <a:prstGeom prst="rect">
            <a:avLst/>
          </a:prstGeom>
          <a:noFill/>
        </p:spPr>
        <p:txBody>
          <a:bodyPr wrap="none" lIns="91440" tIns="45720" rIns="91440" rtlCol="0" anchor="t">
            <a:noAutofit/>
          </a:bodyPr>
          <a:lstStyle/>
          <a:p>
            <a:r>
              <a:rPr lang="en-US" sz="1400" b="1" dirty="0" smtClean="0">
                <a:solidFill>
                  <a:schemeClr val="bg1"/>
                </a:solidFill>
              </a:rPr>
              <a:t>Host IP App</a:t>
            </a:r>
          </a:p>
        </p:txBody>
      </p:sp>
      <p:sp>
        <p:nvSpPr>
          <p:cNvPr id="20" name="Rectangle 19"/>
          <p:cNvSpPr/>
          <p:nvPr/>
        </p:nvSpPr>
        <p:spPr>
          <a:xfrm>
            <a:off x="199470" y="1677210"/>
            <a:ext cx="1837482" cy="24001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22" name="TextBox 21"/>
          <p:cNvSpPr txBox="1"/>
          <p:nvPr/>
        </p:nvSpPr>
        <p:spPr>
          <a:xfrm>
            <a:off x="229107" y="1727920"/>
            <a:ext cx="914400" cy="429043"/>
          </a:xfrm>
          <a:prstGeom prst="rect">
            <a:avLst/>
          </a:prstGeom>
          <a:noFill/>
        </p:spPr>
        <p:txBody>
          <a:bodyPr wrap="none" lIns="91440" tIns="45720" rIns="91440" rtlCol="0" anchor="t">
            <a:noAutofit/>
          </a:bodyPr>
          <a:lstStyle/>
          <a:p>
            <a:r>
              <a:rPr lang="en-US" sz="1400" b="1" dirty="0" smtClean="0">
                <a:solidFill>
                  <a:schemeClr val="bg1"/>
                </a:solidFill>
              </a:rPr>
              <a:t>Host IP Stack</a:t>
            </a:r>
          </a:p>
        </p:txBody>
      </p:sp>
      <p:sp>
        <p:nvSpPr>
          <p:cNvPr id="23" name="Rectangle 22"/>
          <p:cNvSpPr/>
          <p:nvPr/>
        </p:nvSpPr>
        <p:spPr>
          <a:xfrm>
            <a:off x="210101" y="5232910"/>
            <a:ext cx="1858158" cy="727557"/>
          </a:xfrm>
          <a:prstGeom prst="rect">
            <a:avLst/>
          </a:prstGeom>
          <a:solidFill>
            <a:srgbClr val="6A7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26" name="TextBox 25"/>
          <p:cNvSpPr txBox="1"/>
          <p:nvPr/>
        </p:nvSpPr>
        <p:spPr>
          <a:xfrm>
            <a:off x="261006" y="5245112"/>
            <a:ext cx="914400" cy="429043"/>
          </a:xfrm>
          <a:prstGeom prst="rect">
            <a:avLst/>
          </a:prstGeom>
          <a:noFill/>
        </p:spPr>
        <p:txBody>
          <a:bodyPr wrap="none" lIns="91440" tIns="45720" rIns="91440" rtlCol="0" anchor="t">
            <a:noAutofit/>
          </a:bodyPr>
          <a:lstStyle/>
          <a:p>
            <a:r>
              <a:rPr lang="en-US" sz="1200" b="1" dirty="0" smtClean="0">
                <a:solidFill>
                  <a:schemeClr val="bg1"/>
                </a:solidFill>
              </a:rPr>
              <a:t>RNDIS Virtual </a:t>
            </a:r>
          </a:p>
          <a:p>
            <a:r>
              <a:rPr lang="en-US" sz="1200" b="1" dirty="0" smtClean="0">
                <a:solidFill>
                  <a:schemeClr val="bg1"/>
                </a:solidFill>
              </a:rPr>
              <a:t>Host Interface</a:t>
            </a:r>
          </a:p>
        </p:txBody>
      </p:sp>
      <p:sp>
        <p:nvSpPr>
          <p:cNvPr id="29" name="Rectangle 28"/>
          <p:cNvSpPr/>
          <p:nvPr/>
        </p:nvSpPr>
        <p:spPr>
          <a:xfrm>
            <a:off x="2394059" y="5232910"/>
            <a:ext cx="2558832" cy="727557"/>
          </a:xfrm>
          <a:prstGeom prst="rect">
            <a:avLst/>
          </a:prstGeom>
          <a:solidFill>
            <a:srgbClr val="6A7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30" name="TextBox 29"/>
          <p:cNvSpPr txBox="1"/>
          <p:nvPr/>
        </p:nvSpPr>
        <p:spPr>
          <a:xfrm>
            <a:off x="2405953" y="5231699"/>
            <a:ext cx="914400" cy="429043"/>
          </a:xfrm>
          <a:prstGeom prst="rect">
            <a:avLst/>
          </a:prstGeom>
          <a:noFill/>
        </p:spPr>
        <p:txBody>
          <a:bodyPr wrap="none" lIns="91440" tIns="45720" rIns="91440" rtlCol="0" anchor="t">
            <a:noAutofit/>
          </a:bodyPr>
          <a:lstStyle/>
          <a:p>
            <a:r>
              <a:rPr lang="en-US" sz="1200" b="1" dirty="0" smtClean="0">
                <a:solidFill>
                  <a:schemeClr val="bg1"/>
                </a:solidFill>
              </a:rPr>
              <a:t>RNDIS USB </a:t>
            </a:r>
          </a:p>
          <a:p>
            <a:r>
              <a:rPr lang="en-US" sz="1200" b="1" dirty="0" smtClean="0">
                <a:solidFill>
                  <a:schemeClr val="bg1"/>
                </a:solidFill>
              </a:rPr>
              <a:t>Device Stack </a:t>
            </a:r>
          </a:p>
          <a:p>
            <a:r>
              <a:rPr lang="en-US" sz="1200" b="1" dirty="0" smtClean="0">
                <a:solidFill>
                  <a:schemeClr val="bg1"/>
                </a:solidFill>
              </a:rPr>
              <a:t>(subset of CDC)</a:t>
            </a:r>
          </a:p>
        </p:txBody>
      </p:sp>
      <p:sp>
        <p:nvSpPr>
          <p:cNvPr id="31" name="Rectangle 30"/>
          <p:cNvSpPr/>
          <p:nvPr/>
        </p:nvSpPr>
        <p:spPr>
          <a:xfrm>
            <a:off x="3586710" y="1677210"/>
            <a:ext cx="2958186" cy="1637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32" name="Rectangle 31"/>
          <p:cNvSpPr/>
          <p:nvPr/>
        </p:nvSpPr>
        <p:spPr>
          <a:xfrm>
            <a:off x="5062052" y="5232910"/>
            <a:ext cx="1538244" cy="727557"/>
          </a:xfrm>
          <a:prstGeom prst="rect">
            <a:avLst/>
          </a:prstGeom>
          <a:solidFill>
            <a:srgbClr val="6A7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33" name="TextBox 32"/>
          <p:cNvSpPr txBox="1"/>
          <p:nvPr/>
        </p:nvSpPr>
        <p:spPr>
          <a:xfrm>
            <a:off x="5065803" y="5245111"/>
            <a:ext cx="914400" cy="429043"/>
          </a:xfrm>
          <a:prstGeom prst="rect">
            <a:avLst/>
          </a:prstGeom>
          <a:noFill/>
        </p:spPr>
        <p:txBody>
          <a:bodyPr wrap="none" lIns="91440" tIns="45720" rIns="91440" rtlCol="0" anchor="t">
            <a:noAutofit/>
          </a:bodyPr>
          <a:lstStyle/>
          <a:p>
            <a:r>
              <a:rPr lang="en-US" sz="1200" b="1" dirty="0" smtClean="0">
                <a:solidFill>
                  <a:schemeClr val="bg1"/>
                </a:solidFill>
              </a:rPr>
              <a:t>6LoWPAN over</a:t>
            </a:r>
          </a:p>
          <a:p>
            <a:r>
              <a:rPr lang="en-US" sz="1200" b="1" dirty="0" smtClean="0">
                <a:solidFill>
                  <a:schemeClr val="bg1"/>
                </a:solidFill>
              </a:rPr>
              <a:t>IEEE 802.15.4</a:t>
            </a:r>
          </a:p>
          <a:p>
            <a:r>
              <a:rPr lang="en-US" sz="1200" b="1" dirty="0" smtClean="0">
                <a:solidFill>
                  <a:schemeClr val="bg1"/>
                </a:solidFill>
              </a:rPr>
              <a:t>MACPHY</a:t>
            </a:r>
          </a:p>
        </p:txBody>
      </p:sp>
      <p:sp>
        <p:nvSpPr>
          <p:cNvPr id="34" name="Rectangle 33"/>
          <p:cNvSpPr/>
          <p:nvPr/>
        </p:nvSpPr>
        <p:spPr>
          <a:xfrm>
            <a:off x="3586710" y="4606504"/>
            <a:ext cx="1375861" cy="5099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36" name="TextBox 35"/>
          <p:cNvSpPr txBox="1"/>
          <p:nvPr/>
        </p:nvSpPr>
        <p:spPr>
          <a:xfrm>
            <a:off x="3657391" y="1690518"/>
            <a:ext cx="914400" cy="429043"/>
          </a:xfrm>
          <a:prstGeom prst="rect">
            <a:avLst/>
          </a:prstGeom>
          <a:noFill/>
        </p:spPr>
        <p:txBody>
          <a:bodyPr wrap="none" lIns="91440" tIns="45720" rIns="91440" rtlCol="0" anchor="t">
            <a:noAutofit/>
          </a:bodyPr>
          <a:lstStyle/>
          <a:p>
            <a:r>
              <a:rPr lang="en-US" sz="1400" b="1" dirty="0" smtClean="0">
                <a:solidFill>
                  <a:schemeClr val="bg1"/>
                </a:solidFill>
              </a:rPr>
              <a:t>Thread Core IP Stack</a:t>
            </a:r>
          </a:p>
        </p:txBody>
      </p:sp>
      <p:sp>
        <p:nvSpPr>
          <p:cNvPr id="37" name="Rectangle 36"/>
          <p:cNvSpPr/>
          <p:nvPr/>
        </p:nvSpPr>
        <p:spPr>
          <a:xfrm>
            <a:off x="2404692" y="1677210"/>
            <a:ext cx="963316" cy="34373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38" name="TextBox 37"/>
          <p:cNvSpPr txBox="1"/>
          <p:nvPr/>
        </p:nvSpPr>
        <p:spPr>
          <a:xfrm>
            <a:off x="2386618" y="1692970"/>
            <a:ext cx="914400" cy="429043"/>
          </a:xfrm>
          <a:prstGeom prst="rect">
            <a:avLst/>
          </a:prstGeom>
          <a:noFill/>
        </p:spPr>
        <p:txBody>
          <a:bodyPr wrap="none" lIns="91440" tIns="45720" rIns="91440" rtlCol="0" anchor="t">
            <a:noAutofit/>
          </a:bodyPr>
          <a:lstStyle/>
          <a:p>
            <a:r>
              <a:rPr lang="en-US" sz="1400" b="1" dirty="0" smtClean="0">
                <a:solidFill>
                  <a:schemeClr val="bg1"/>
                </a:solidFill>
              </a:rPr>
              <a:t>Thread</a:t>
            </a:r>
          </a:p>
          <a:p>
            <a:r>
              <a:rPr lang="en-US" sz="1400" b="1" dirty="0" smtClean="0">
                <a:solidFill>
                  <a:schemeClr val="bg1"/>
                </a:solidFill>
              </a:rPr>
              <a:t>Host</a:t>
            </a:r>
          </a:p>
          <a:p>
            <a:r>
              <a:rPr lang="en-US" sz="1400" b="1" dirty="0" smtClean="0">
                <a:solidFill>
                  <a:schemeClr val="bg1"/>
                </a:solidFill>
              </a:rPr>
              <a:t>Control</a:t>
            </a:r>
          </a:p>
          <a:p>
            <a:r>
              <a:rPr lang="en-US" sz="1400" b="1" dirty="0" smtClean="0">
                <a:solidFill>
                  <a:schemeClr val="bg1"/>
                </a:solidFill>
              </a:rPr>
              <a:t>Interface</a:t>
            </a:r>
          </a:p>
        </p:txBody>
      </p:sp>
      <p:sp>
        <p:nvSpPr>
          <p:cNvPr id="39" name="TextBox 38"/>
          <p:cNvSpPr txBox="1"/>
          <p:nvPr/>
        </p:nvSpPr>
        <p:spPr>
          <a:xfrm>
            <a:off x="3821821" y="4643499"/>
            <a:ext cx="914400" cy="429043"/>
          </a:xfrm>
          <a:prstGeom prst="rect">
            <a:avLst/>
          </a:prstGeom>
          <a:noFill/>
        </p:spPr>
        <p:txBody>
          <a:bodyPr wrap="none" lIns="91440" tIns="45720" rIns="91440" rtlCol="0" anchor="t">
            <a:noAutofit/>
          </a:bodyPr>
          <a:lstStyle/>
          <a:p>
            <a:pPr algn="ctr"/>
            <a:r>
              <a:rPr lang="en-US" sz="1100" b="1" dirty="0">
                <a:solidFill>
                  <a:schemeClr val="bg1"/>
                </a:solidFill>
              </a:rPr>
              <a:t>RNDIS</a:t>
            </a:r>
          </a:p>
          <a:p>
            <a:pPr algn="ctr"/>
            <a:r>
              <a:rPr lang="en-US" sz="1100" b="1" dirty="0">
                <a:solidFill>
                  <a:schemeClr val="bg1"/>
                </a:solidFill>
              </a:rPr>
              <a:t>Media IF</a:t>
            </a:r>
          </a:p>
        </p:txBody>
      </p:sp>
      <p:sp>
        <p:nvSpPr>
          <p:cNvPr id="41" name="Rectangle 40"/>
          <p:cNvSpPr/>
          <p:nvPr/>
        </p:nvSpPr>
        <p:spPr>
          <a:xfrm>
            <a:off x="5079928" y="4604643"/>
            <a:ext cx="1464968" cy="5099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42" name="TextBox 41"/>
          <p:cNvSpPr txBox="1"/>
          <p:nvPr/>
        </p:nvSpPr>
        <p:spPr>
          <a:xfrm>
            <a:off x="5366340" y="4654132"/>
            <a:ext cx="914400" cy="429043"/>
          </a:xfrm>
          <a:prstGeom prst="rect">
            <a:avLst/>
          </a:prstGeom>
          <a:noFill/>
        </p:spPr>
        <p:txBody>
          <a:bodyPr wrap="none" lIns="91440" tIns="45720" rIns="91440" rtlCol="0" anchor="t">
            <a:noAutofit/>
          </a:bodyPr>
          <a:lstStyle/>
          <a:p>
            <a:pPr algn="ctr"/>
            <a:r>
              <a:rPr lang="en-US" sz="1100" b="1" dirty="0" smtClean="0">
                <a:solidFill>
                  <a:schemeClr val="bg1"/>
                </a:solidFill>
              </a:rPr>
              <a:t>6LoWPAN</a:t>
            </a:r>
          </a:p>
          <a:p>
            <a:pPr algn="ctr"/>
            <a:r>
              <a:rPr lang="en-US" sz="1100" b="1" dirty="0" smtClean="0">
                <a:solidFill>
                  <a:schemeClr val="bg1"/>
                </a:solidFill>
              </a:rPr>
              <a:t>Media IF</a:t>
            </a:r>
          </a:p>
        </p:txBody>
      </p:sp>
      <p:sp>
        <p:nvSpPr>
          <p:cNvPr id="43" name="Rectangle 42"/>
          <p:cNvSpPr/>
          <p:nvPr/>
        </p:nvSpPr>
        <p:spPr>
          <a:xfrm>
            <a:off x="2379044" y="1075915"/>
            <a:ext cx="4194932" cy="50380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44" name="TextBox 43"/>
          <p:cNvSpPr txBox="1"/>
          <p:nvPr/>
        </p:nvSpPr>
        <p:spPr>
          <a:xfrm>
            <a:off x="2421708" y="1063760"/>
            <a:ext cx="3859031" cy="429043"/>
          </a:xfrm>
          <a:prstGeom prst="rect">
            <a:avLst/>
          </a:prstGeom>
          <a:noFill/>
        </p:spPr>
        <p:txBody>
          <a:bodyPr wrap="none" lIns="91440" tIns="45720" rIns="91440" rtlCol="0" anchor="t">
            <a:noAutofit/>
          </a:bodyPr>
          <a:lstStyle/>
          <a:p>
            <a:r>
              <a:rPr lang="en-US" sz="1400" b="1" dirty="0" smtClean="0">
                <a:solidFill>
                  <a:schemeClr val="bg1"/>
                </a:solidFill>
              </a:rPr>
              <a:t>KW2xD Border Router App</a:t>
            </a:r>
          </a:p>
        </p:txBody>
      </p:sp>
      <p:sp>
        <p:nvSpPr>
          <p:cNvPr id="45" name="Rectangle 44"/>
          <p:cNvSpPr/>
          <p:nvPr/>
        </p:nvSpPr>
        <p:spPr>
          <a:xfrm>
            <a:off x="3682632" y="2735914"/>
            <a:ext cx="1173610" cy="4619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46" name="TextBox 45"/>
          <p:cNvSpPr txBox="1"/>
          <p:nvPr/>
        </p:nvSpPr>
        <p:spPr>
          <a:xfrm>
            <a:off x="3648443" y="2748683"/>
            <a:ext cx="1231317" cy="429043"/>
          </a:xfrm>
          <a:prstGeom prst="rect">
            <a:avLst/>
          </a:prstGeom>
          <a:noFill/>
        </p:spPr>
        <p:txBody>
          <a:bodyPr wrap="none" lIns="91440" tIns="45720" rIns="91440" rtlCol="0" anchor="t">
            <a:noAutofit/>
          </a:bodyPr>
          <a:lstStyle/>
          <a:p>
            <a:pPr algn="ctr"/>
            <a:r>
              <a:rPr lang="en-US" sz="1100" b="1" dirty="0" smtClean="0">
                <a:solidFill>
                  <a:schemeClr val="bg1"/>
                </a:solidFill>
              </a:rPr>
              <a:t>IPv6 Neighbor</a:t>
            </a:r>
          </a:p>
          <a:p>
            <a:pPr algn="ctr"/>
            <a:r>
              <a:rPr lang="en-US" sz="1100" b="1" dirty="0" smtClean="0">
                <a:solidFill>
                  <a:schemeClr val="bg1"/>
                </a:solidFill>
              </a:rPr>
              <a:t>Discovery</a:t>
            </a:r>
            <a:endParaRPr lang="en-US" sz="1100" b="1" dirty="0">
              <a:solidFill>
                <a:schemeClr val="bg1"/>
              </a:solidFill>
            </a:endParaRPr>
          </a:p>
        </p:txBody>
      </p:sp>
      <p:sp>
        <p:nvSpPr>
          <p:cNvPr id="49" name="Rectangle 48"/>
          <p:cNvSpPr/>
          <p:nvPr/>
        </p:nvSpPr>
        <p:spPr>
          <a:xfrm>
            <a:off x="5162304" y="2724670"/>
            <a:ext cx="1349349" cy="4619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50" name="TextBox 49"/>
          <p:cNvSpPr txBox="1"/>
          <p:nvPr/>
        </p:nvSpPr>
        <p:spPr>
          <a:xfrm>
            <a:off x="5181273" y="2753675"/>
            <a:ext cx="1354275" cy="429043"/>
          </a:xfrm>
          <a:prstGeom prst="rect">
            <a:avLst/>
          </a:prstGeom>
          <a:noFill/>
        </p:spPr>
        <p:txBody>
          <a:bodyPr wrap="none" lIns="91440" tIns="45720" rIns="91440" rtlCol="0" anchor="t">
            <a:noAutofit/>
          </a:bodyPr>
          <a:lstStyle/>
          <a:p>
            <a:pPr algn="ctr"/>
            <a:r>
              <a:rPr lang="en-US" sz="1100" b="1" dirty="0" smtClean="0">
                <a:solidFill>
                  <a:schemeClr val="bg1"/>
                </a:solidFill>
              </a:rPr>
              <a:t>Thread IP</a:t>
            </a:r>
          </a:p>
          <a:p>
            <a:pPr algn="ctr"/>
            <a:r>
              <a:rPr lang="en-US" sz="1100" b="1" dirty="0" smtClean="0">
                <a:solidFill>
                  <a:schemeClr val="bg1"/>
                </a:solidFill>
              </a:rPr>
              <a:t>Forwarding</a:t>
            </a:r>
            <a:endParaRPr lang="en-US" sz="1100" b="1" dirty="0">
              <a:solidFill>
                <a:schemeClr val="bg1"/>
              </a:solidFill>
            </a:endParaRPr>
          </a:p>
        </p:txBody>
      </p:sp>
      <p:sp>
        <p:nvSpPr>
          <p:cNvPr id="51" name="Rectangle 50"/>
          <p:cNvSpPr/>
          <p:nvPr/>
        </p:nvSpPr>
        <p:spPr>
          <a:xfrm>
            <a:off x="3682633" y="2054663"/>
            <a:ext cx="2811742" cy="4619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52" name="TextBox 51"/>
          <p:cNvSpPr txBox="1"/>
          <p:nvPr/>
        </p:nvSpPr>
        <p:spPr>
          <a:xfrm>
            <a:off x="3311651" y="2091474"/>
            <a:ext cx="2730772" cy="429043"/>
          </a:xfrm>
          <a:prstGeom prst="rect">
            <a:avLst/>
          </a:prstGeom>
          <a:noFill/>
        </p:spPr>
        <p:txBody>
          <a:bodyPr wrap="none" lIns="91440" tIns="45720" rIns="91440" rtlCol="0" anchor="t">
            <a:noAutofit/>
          </a:bodyPr>
          <a:lstStyle/>
          <a:p>
            <a:pPr algn="ctr"/>
            <a:r>
              <a:rPr lang="en-US" sz="1100" b="1" dirty="0" smtClean="0">
                <a:solidFill>
                  <a:schemeClr val="bg1"/>
                </a:solidFill>
              </a:rPr>
              <a:t>IP Layer 3 Forwarding</a:t>
            </a:r>
            <a:endParaRPr lang="en-US" sz="1100" b="1" dirty="0">
              <a:solidFill>
                <a:schemeClr val="bg1"/>
              </a:solidFill>
            </a:endParaRPr>
          </a:p>
        </p:txBody>
      </p:sp>
      <p:sp>
        <p:nvSpPr>
          <p:cNvPr id="54" name="AutoShape 32"/>
          <p:cNvSpPr>
            <a:spLocks/>
          </p:cNvSpPr>
          <p:nvPr/>
        </p:nvSpPr>
        <p:spPr bwMode="auto">
          <a:xfrm flipV="1">
            <a:off x="7717619" y="1644784"/>
            <a:ext cx="912149" cy="1277115"/>
          </a:xfrm>
          <a:custGeom>
            <a:avLst/>
            <a:gdLst>
              <a:gd name="T0" fmla="*/ 10800 w 21600"/>
              <a:gd name="T1" fmla="*/ 10800 h 21600"/>
            </a:gdLst>
            <a:ahLst/>
            <a:cxnLst>
              <a:cxn ang="0">
                <a:pos x="T0" y="T1"/>
              </a:cxn>
            </a:cxnLst>
            <a:rect l="0" t="0" r="r" b="b"/>
            <a:pathLst>
              <a:path w="21600" h="21600">
                <a:moveTo>
                  <a:pt x="0" y="21600"/>
                </a:moveTo>
                <a:cubicBezTo>
                  <a:pt x="7200" y="14400"/>
                  <a:pt x="14400" y="7200"/>
                  <a:pt x="21600" y="0"/>
                </a:cubicBezTo>
              </a:path>
            </a:pathLst>
          </a:custGeom>
          <a:noFill/>
          <a:ln w="50800" cap="flat">
            <a:solidFill>
              <a:srgbClr val="FB4E27"/>
            </a:solidFill>
            <a:prstDash val="solid"/>
            <a:miter lim="800000"/>
            <a:headEnd type="none" w="med" len="med"/>
            <a:tailEnd type="none" w="med" len="med"/>
          </a:ln>
        </p:spPr>
        <p:txBody>
          <a:bodyPr lIns="0" tIns="0" rIns="0" bIns="0"/>
          <a:lstStyle/>
          <a:p>
            <a:endParaRPr lang="en-US"/>
          </a:p>
        </p:txBody>
      </p:sp>
      <p:sp>
        <p:nvSpPr>
          <p:cNvPr id="55" name="AutoShape 33"/>
          <p:cNvSpPr>
            <a:spLocks/>
          </p:cNvSpPr>
          <p:nvPr/>
        </p:nvSpPr>
        <p:spPr bwMode="auto">
          <a:xfrm flipH="1">
            <a:off x="7265667" y="1864527"/>
            <a:ext cx="516653" cy="1271582"/>
          </a:xfrm>
          <a:custGeom>
            <a:avLst/>
            <a:gdLst>
              <a:gd name="T0" fmla="*/ 10800 w 21600"/>
              <a:gd name="T1" fmla="*/ 10800 h 21600"/>
            </a:gdLst>
            <a:ahLst/>
            <a:cxnLst>
              <a:cxn ang="0">
                <a:pos x="T0" y="T1"/>
              </a:cxn>
            </a:cxnLst>
            <a:rect l="0" t="0" r="r" b="b"/>
            <a:pathLst>
              <a:path w="21600" h="21600">
                <a:moveTo>
                  <a:pt x="21600" y="21600"/>
                </a:moveTo>
                <a:cubicBezTo>
                  <a:pt x="14400" y="14400"/>
                  <a:pt x="7200" y="7200"/>
                  <a:pt x="0" y="0"/>
                </a:cubicBezTo>
              </a:path>
            </a:pathLst>
          </a:custGeom>
          <a:noFill/>
          <a:ln w="50800" cap="flat">
            <a:solidFill>
              <a:srgbClr val="FB4E27"/>
            </a:solidFill>
            <a:prstDash val="solid"/>
            <a:miter lim="800000"/>
            <a:headEnd type="none" w="med" len="med"/>
            <a:tailEnd type="none" w="med" len="med"/>
          </a:ln>
        </p:spPr>
        <p:txBody>
          <a:bodyPr lIns="0" tIns="0" rIns="0" bIns="0"/>
          <a:lstStyle/>
          <a:p>
            <a:endParaRPr lang="en-US"/>
          </a:p>
        </p:txBody>
      </p:sp>
      <p:sp>
        <p:nvSpPr>
          <p:cNvPr id="58" name="AutoShape 32"/>
          <p:cNvSpPr>
            <a:spLocks/>
          </p:cNvSpPr>
          <p:nvPr/>
        </p:nvSpPr>
        <p:spPr bwMode="auto">
          <a:xfrm>
            <a:off x="7265667" y="2921900"/>
            <a:ext cx="1266624" cy="315235"/>
          </a:xfrm>
          <a:custGeom>
            <a:avLst/>
            <a:gdLst>
              <a:gd name="T0" fmla="*/ 10800 w 21600"/>
              <a:gd name="T1" fmla="*/ 10800 h 21600"/>
            </a:gdLst>
            <a:ahLst/>
            <a:cxnLst>
              <a:cxn ang="0">
                <a:pos x="T0" y="T1"/>
              </a:cxn>
            </a:cxnLst>
            <a:rect l="0" t="0" r="r" b="b"/>
            <a:pathLst>
              <a:path w="21600" h="21600">
                <a:moveTo>
                  <a:pt x="0" y="21600"/>
                </a:moveTo>
                <a:cubicBezTo>
                  <a:pt x="7200" y="14400"/>
                  <a:pt x="14400" y="7200"/>
                  <a:pt x="21600" y="0"/>
                </a:cubicBezTo>
              </a:path>
            </a:pathLst>
          </a:custGeom>
          <a:noFill/>
          <a:ln w="50800" cap="flat">
            <a:solidFill>
              <a:srgbClr val="FB4E27"/>
            </a:solidFill>
            <a:prstDash val="solid"/>
            <a:miter lim="800000"/>
            <a:headEnd type="none" w="med" len="med"/>
            <a:tailEnd type="none" w="med" len="med"/>
          </a:ln>
        </p:spPr>
        <p:txBody>
          <a:bodyPr lIns="0" tIns="0" rIns="0" bIns="0"/>
          <a:lstStyle/>
          <a:p>
            <a:endParaRPr lang="en-US"/>
          </a:p>
        </p:txBody>
      </p:sp>
      <p:pic>
        <p:nvPicPr>
          <p:cNvPr id="62" name="Picture 9"/>
          <p:cNvPicPr>
            <a:picLocks noChangeAspect="1" noChangeArrowheads="1"/>
          </p:cNvPicPr>
          <p:nvPr/>
        </p:nvPicPr>
        <p:blipFill>
          <a:blip r:embed="rId2" cstate="print"/>
          <a:srcRect/>
          <a:stretch>
            <a:fillRect/>
          </a:stretch>
        </p:blipFill>
        <p:spPr bwMode="auto">
          <a:xfrm>
            <a:off x="7728252" y="2458699"/>
            <a:ext cx="315235" cy="315235"/>
          </a:xfrm>
          <a:prstGeom prst="rect">
            <a:avLst/>
          </a:prstGeom>
          <a:noFill/>
          <a:ln w="12700">
            <a:noFill/>
            <a:miter lim="800000"/>
            <a:headEnd/>
            <a:tailEnd/>
          </a:ln>
        </p:spPr>
      </p:pic>
      <p:sp>
        <p:nvSpPr>
          <p:cNvPr id="65" name="AutoShape 14"/>
          <p:cNvSpPr>
            <a:spLocks/>
          </p:cNvSpPr>
          <p:nvPr/>
        </p:nvSpPr>
        <p:spPr bwMode="auto">
          <a:xfrm>
            <a:off x="8379234" y="2590477"/>
            <a:ext cx="589733" cy="631451"/>
          </a:xfrm>
          <a:prstGeom prst="pentagon">
            <a:avLst/>
          </a:prstGeom>
          <a:blipFill dpi="0" rotWithShape="0">
            <a:blip r:embed="rId3" cstate="print"/>
            <a:srcRect/>
            <a:tile tx="0" ty="0" sx="100000" sy="100000" flip="none" algn="tl"/>
          </a:blipFill>
          <a:ln w="12700" cap="flat">
            <a:noFill/>
            <a:miter lim="800000"/>
            <a:headEnd type="none" w="med" len="med"/>
            <a:tailEnd type="none" w="med" len="med"/>
          </a:ln>
        </p:spPr>
        <p:txBody>
          <a:bodyPr lIns="0" tIns="0" rIns="0" bIns="0"/>
          <a:lstStyle/>
          <a:p>
            <a:endParaRPr lang="en-US"/>
          </a:p>
        </p:txBody>
      </p:sp>
      <p:sp>
        <p:nvSpPr>
          <p:cNvPr id="68" name="AutoShape 14"/>
          <p:cNvSpPr>
            <a:spLocks/>
          </p:cNvSpPr>
          <p:nvPr/>
        </p:nvSpPr>
        <p:spPr bwMode="auto">
          <a:xfrm>
            <a:off x="6979828" y="2921900"/>
            <a:ext cx="589733" cy="631451"/>
          </a:xfrm>
          <a:prstGeom prst="pentagon">
            <a:avLst/>
          </a:prstGeom>
          <a:blipFill dpi="0" rotWithShape="0">
            <a:blip r:embed="rId3" cstate="print"/>
            <a:srcRect/>
            <a:tile tx="0" ty="0" sx="100000" sy="100000" flip="none" algn="tl"/>
          </a:blipFill>
          <a:ln w="12700" cap="flat">
            <a:noFill/>
            <a:miter lim="800000"/>
            <a:headEnd type="none" w="med" len="med"/>
            <a:tailEnd type="none" w="med" len="med"/>
          </a:ln>
        </p:spPr>
        <p:txBody>
          <a:bodyPr lIns="0" tIns="0" rIns="0" bIns="0"/>
          <a:lstStyle/>
          <a:p>
            <a:endParaRPr lang="en-US"/>
          </a:p>
        </p:txBody>
      </p:sp>
      <p:sp>
        <p:nvSpPr>
          <p:cNvPr id="53" name="AutoShape 14"/>
          <p:cNvSpPr>
            <a:spLocks/>
          </p:cNvSpPr>
          <p:nvPr/>
        </p:nvSpPr>
        <p:spPr bwMode="auto">
          <a:xfrm>
            <a:off x="7477651" y="1358523"/>
            <a:ext cx="589733" cy="631451"/>
          </a:xfrm>
          <a:prstGeom prst="pentagon">
            <a:avLst/>
          </a:prstGeom>
          <a:blipFill dpi="0" rotWithShape="0">
            <a:blip r:embed="rId3" cstate="print"/>
            <a:srcRect/>
            <a:tile tx="0" ty="0" sx="100000" sy="100000" flip="none" algn="tl"/>
          </a:blipFill>
          <a:ln w="12700" cap="flat">
            <a:noFill/>
            <a:miter lim="800000"/>
            <a:headEnd type="none" w="med" len="med"/>
            <a:tailEnd type="none" w="med" len="med"/>
          </a:ln>
        </p:spPr>
        <p:txBody>
          <a:bodyPr lIns="0" tIns="0" rIns="0" bIns="0"/>
          <a:lstStyle/>
          <a:p>
            <a:endParaRPr lang="en-US"/>
          </a:p>
        </p:txBody>
      </p:sp>
      <p:sp>
        <p:nvSpPr>
          <p:cNvPr id="2" name="TextBox 1"/>
          <p:cNvSpPr txBox="1"/>
          <p:nvPr/>
        </p:nvSpPr>
        <p:spPr>
          <a:xfrm>
            <a:off x="192236" y="4106512"/>
            <a:ext cx="1851431" cy="914400"/>
          </a:xfrm>
          <a:prstGeom prst="rect">
            <a:avLst/>
          </a:prstGeom>
          <a:noFill/>
        </p:spPr>
        <p:txBody>
          <a:bodyPr wrap="none" lIns="91440" tIns="45720" rIns="91440" rtlCol="0" anchor="t">
            <a:noAutofit/>
          </a:bodyPr>
          <a:lstStyle/>
          <a:p>
            <a:pPr algn="ctr"/>
            <a:r>
              <a:rPr lang="en-US" sz="900" b="1" dirty="0" smtClean="0">
                <a:solidFill>
                  <a:schemeClr val="accent4">
                    <a:lumMod val="50000"/>
                  </a:schemeClr>
                </a:solidFill>
              </a:rPr>
              <a:t>FD00::0001:</a:t>
            </a:r>
          </a:p>
          <a:p>
            <a:pPr algn="ctr"/>
            <a:r>
              <a:rPr lang="en-US" sz="900" b="1" dirty="0" smtClean="0">
                <a:solidFill>
                  <a:schemeClr val="accent4">
                    <a:lumMod val="50000"/>
                  </a:schemeClr>
                </a:solidFill>
              </a:rPr>
              <a:t>A344:8311:D134:A56E</a:t>
            </a:r>
          </a:p>
          <a:p>
            <a:pPr algn="ctr"/>
            <a:r>
              <a:rPr lang="en-US" sz="900" dirty="0">
                <a:solidFill>
                  <a:schemeClr val="accent4">
                    <a:lumMod val="50000"/>
                  </a:schemeClr>
                </a:solidFill>
              </a:rPr>
              <a:t>(SLAAC via ND,  </a:t>
            </a:r>
            <a:r>
              <a:rPr lang="en-US" sz="900" dirty="0" smtClean="0">
                <a:solidFill>
                  <a:schemeClr val="accent4">
                    <a:lumMod val="50000"/>
                  </a:schemeClr>
                </a:solidFill>
              </a:rPr>
              <a:t>prefix </a:t>
            </a:r>
          </a:p>
          <a:p>
            <a:pPr algn="ctr"/>
            <a:r>
              <a:rPr lang="en-US" sz="900" dirty="0" smtClean="0">
                <a:solidFill>
                  <a:schemeClr val="accent4">
                    <a:lumMod val="50000"/>
                  </a:schemeClr>
                </a:solidFill>
              </a:rPr>
              <a:t>received via RA-RS sequence)</a:t>
            </a:r>
            <a:endParaRPr lang="en-US" sz="900" dirty="0">
              <a:solidFill>
                <a:schemeClr val="accent4">
                  <a:lumMod val="50000"/>
                </a:schemeClr>
              </a:solidFill>
            </a:endParaRPr>
          </a:p>
        </p:txBody>
      </p:sp>
      <p:sp>
        <p:nvSpPr>
          <p:cNvPr id="71" name="TextBox 70"/>
          <p:cNvSpPr txBox="1"/>
          <p:nvPr/>
        </p:nvSpPr>
        <p:spPr>
          <a:xfrm>
            <a:off x="3564580" y="3357620"/>
            <a:ext cx="1420809" cy="545537"/>
          </a:xfrm>
          <a:prstGeom prst="rect">
            <a:avLst/>
          </a:prstGeom>
          <a:noFill/>
        </p:spPr>
        <p:txBody>
          <a:bodyPr wrap="none" lIns="91440" tIns="45720" rIns="91440" rtlCol="0" anchor="t">
            <a:noAutofit/>
          </a:bodyPr>
          <a:lstStyle/>
          <a:p>
            <a:pPr algn="ctr"/>
            <a:r>
              <a:rPr lang="en-US" sz="900" b="1" dirty="0" smtClean="0">
                <a:solidFill>
                  <a:schemeClr val="accent4">
                    <a:lumMod val="50000"/>
                  </a:schemeClr>
                </a:solidFill>
              </a:rPr>
              <a:t>FD00::0001:</a:t>
            </a:r>
          </a:p>
          <a:p>
            <a:pPr algn="ctr"/>
            <a:r>
              <a:rPr lang="en-US" sz="900" b="1" dirty="0" smtClean="0">
                <a:solidFill>
                  <a:schemeClr val="accent4">
                    <a:lumMod val="50000"/>
                  </a:schemeClr>
                </a:solidFill>
              </a:rPr>
              <a:t>1233:8993:3113:9D4E</a:t>
            </a:r>
          </a:p>
          <a:p>
            <a:r>
              <a:rPr lang="en-US" sz="900" dirty="0" smtClean="0">
                <a:solidFill>
                  <a:schemeClr val="accent4">
                    <a:lumMod val="50000"/>
                  </a:schemeClr>
                </a:solidFill>
              </a:rPr>
              <a:t>(SLAAC via ND, self</a:t>
            </a:r>
          </a:p>
          <a:p>
            <a:r>
              <a:rPr lang="en-US" sz="900" dirty="0" smtClean="0">
                <a:solidFill>
                  <a:schemeClr val="accent4">
                    <a:lumMod val="50000"/>
                  </a:schemeClr>
                </a:solidFill>
              </a:rPr>
              <a:t>assigned)</a:t>
            </a:r>
            <a:endParaRPr lang="en-US" sz="900" dirty="0">
              <a:solidFill>
                <a:schemeClr val="accent4">
                  <a:lumMod val="50000"/>
                </a:schemeClr>
              </a:solidFill>
            </a:endParaRPr>
          </a:p>
          <a:p>
            <a:endParaRPr lang="en-US" sz="900" b="1" dirty="0" smtClean="0">
              <a:solidFill>
                <a:schemeClr val="accent4">
                  <a:lumMod val="50000"/>
                </a:schemeClr>
              </a:solidFill>
            </a:endParaRPr>
          </a:p>
        </p:txBody>
      </p:sp>
      <p:sp>
        <p:nvSpPr>
          <p:cNvPr id="74" name="TextBox 73"/>
          <p:cNvSpPr txBox="1"/>
          <p:nvPr/>
        </p:nvSpPr>
        <p:spPr>
          <a:xfrm>
            <a:off x="7614828" y="3245978"/>
            <a:ext cx="1647405" cy="1223904"/>
          </a:xfrm>
          <a:prstGeom prst="rect">
            <a:avLst/>
          </a:prstGeom>
          <a:noFill/>
        </p:spPr>
        <p:txBody>
          <a:bodyPr wrap="none" lIns="91440" tIns="45720" rIns="91440" rtlCol="0" anchor="t">
            <a:noAutofit/>
          </a:bodyPr>
          <a:lstStyle/>
          <a:p>
            <a:pPr algn="ctr"/>
            <a:r>
              <a:rPr lang="en-US" sz="900" b="1" dirty="0" smtClean="0">
                <a:solidFill>
                  <a:schemeClr val="accent4">
                    <a:lumMod val="50000"/>
                  </a:schemeClr>
                </a:solidFill>
              </a:rPr>
              <a:t>FD00::3EAD:</a:t>
            </a:r>
          </a:p>
          <a:p>
            <a:pPr algn="ctr"/>
            <a:r>
              <a:rPr lang="en-US" sz="900" b="1" dirty="0" smtClean="0">
                <a:solidFill>
                  <a:schemeClr val="accent4">
                    <a:lumMod val="50000"/>
                  </a:schemeClr>
                </a:solidFill>
              </a:rPr>
              <a:t>0031:3891:313:87AB</a:t>
            </a:r>
          </a:p>
          <a:p>
            <a:pPr algn="ctr"/>
            <a:r>
              <a:rPr lang="en-US" sz="900" dirty="0">
                <a:solidFill>
                  <a:schemeClr val="accent4">
                    <a:lumMod val="50000"/>
                  </a:schemeClr>
                </a:solidFill>
              </a:rPr>
              <a:t>(SLAAC via Thread</a:t>
            </a:r>
            <a:r>
              <a:rPr lang="en-US" sz="900" dirty="0" smtClean="0">
                <a:solidFill>
                  <a:schemeClr val="accent4">
                    <a:lumMod val="50000"/>
                  </a:schemeClr>
                </a:solidFill>
              </a:rPr>
              <a:t>, self </a:t>
            </a:r>
          </a:p>
          <a:p>
            <a:pPr algn="ctr"/>
            <a:r>
              <a:rPr lang="en-US" sz="900" dirty="0" smtClean="0">
                <a:solidFill>
                  <a:schemeClr val="accent4">
                    <a:lumMod val="50000"/>
                  </a:schemeClr>
                </a:solidFill>
              </a:rPr>
              <a:t>assigned, prefix received</a:t>
            </a:r>
          </a:p>
          <a:p>
            <a:pPr algn="ctr"/>
            <a:r>
              <a:rPr lang="en-US" sz="900" dirty="0" smtClean="0">
                <a:solidFill>
                  <a:schemeClr val="accent4">
                    <a:lumMod val="50000"/>
                  </a:schemeClr>
                </a:solidFill>
              </a:rPr>
              <a:t> via Thread Network </a:t>
            </a:r>
          </a:p>
          <a:p>
            <a:pPr algn="ctr"/>
            <a:r>
              <a:rPr lang="en-US" sz="900" dirty="0">
                <a:solidFill>
                  <a:schemeClr val="accent4">
                    <a:lumMod val="50000"/>
                  </a:schemeClr>
                </a:solidFill>
              </a:rPr>
              <a:t>D</a:t>
            </a:r>
            <a:r>
              <a:rPr lang="en-US" sz="900" dirty="0" smtClean="0">
                <a:solidFill>
                  <a:schemeClr val="accent4">
                    <a:lumMod val="50000"/>
                  </a:schemeClr>
                </a:solidFill>
              </a:rPr>
              <a:t>ata from Kinetis BR)</a:t>
            </a:r>
          </a:p>
          <a:p>
            <a:pPr algn="r"/>
            <a:endParaRPr lang="en-US" sz="900" b="1" dirty="0">
              <a:solidFill>
                <a:schemeClr val="accent4">
                  <a:lumMod val="50000"/>
                </a:schemeClr>
              </a:solidFill>
            </a:endParaRPr>
          </a:p>
          <a:p>
            <a:pPr algn="ctr"/>
            <a:r>
              <a:rPr lang="en-US" sz="900" b="1" dirty="0" smtClean="0">
                <a:solidFill>
                  <a:schemeClr val="accent4">
                    <a:lumMod val="50000"/>
                  </a:schemeClr>
                </a:solidFill>
              </a:rPr>
              <a:t>FD11:3992:1892:3113:</a:t>
            </a:r>
          </a:p>
          <a:p>
            <a:pPr algn="ctr"/>
            <a:r>
              <a:rPr lang="en-US" sz="900" b="1" dirty="0" smtClean="0">
                <a:solidFill>
                  <a:schemeClr val="accent4">
                    <a:lumMod val="50000"/>
                  </a:schemeClr>
                </a:solidFill>
              </a:rPr>
              <a:t>AD23:1330:1339:AB3E</a:t>
            </a:r>
          </a:p>
          <a:p>
            <a:pPr algn="ctr"/>
            <a:r>
              <a:rPr lang="en-US" sz="900" dirty="0" smtClean="0">
                <a:solidFill>
                  <a:schemeClr val="accent4">
                    <a:lumMod val="50000"/>
                  </a:schemeClr>
                </a:solidFill>
              </a:rPr>
              <a:t>(</a:t>
            </a:r>
            <a:r>
              <a:rPr lang="en-US" sz="900" dirty="0">
                <a:solidFill>
                  <a:schemeClr val="accent4">
                    <a:lumMod val="50000"/>
                  </a:schemeClr>
                </a:solidFill>
              </a:rPr>
              <a:t>self </a:t>
            </a:r>
            <a:r>
              <a:rPr lang="en-US" sz="900" dirty="0" smtClean="0">
                <a:solidFill>
                  <a:schemeClr val="accent4">
                    <a:lumMod val="50000"/>
                  </a:schemeClr>
                </a:solidFill>
              </a:rPr>
              <a:t>assigned</a:t>
            </a:r>
            <a:r>
              <a:rPr lang="en-US" sz="900" dirty="0">
                <a:solidFill>
                  <a:schemeClr val="accent4">
                    <a:lumMod val="50000"/>
                  </a:schemeClr>
                </a:solidFill>
              </a:rPr>
              <a:t>,</a:t>
            </a:r>
            <a:endParaRPr lang="en-US" sz="900" dirty="0" smtClean="0">
              <a:solidFill>
                <a:schemeClr val="accent4">
                  <a:lumMod val="50000"/>
                </a:schemeClr>
              </a:solidFill>
            </a:endParaRPr>
          </a:p>
          <a:p>
            <a:pPr algn="ctr"/>
            <a:r>
              <a:rPr lang="en-US" sz="900" dirty="0" smtClean="0">
                <a:solidFill>
                  <a:schemeClr val="accent4">
                    <a:lumMod val="50000"/>
                  </a:schemeClr>
                </a:solidFill>
              </a:rPr>
              <a:t>Thread Mesh Local-EID,</a:t>
            </a:r>
          </a:p>
          <a:p>
            <a:pPr algn="ctr"/>
            <a:r>
              <a:rPr lang="en-US" sz="900" dirty="0" smtClean="0">
                <a:solidFill>
                  <a:schemeClr val="accent4">
                    <a:lumMod val="50000"/>
                  </a:schemeClr>
                </a:solidFill>
              </a:rPr>
              <a:t>Prefix generated </a:t>
            </a:r>
          </a:p>
          <a:p>
            <a:pPr algn="ctr"/>
            <a:r>
              <a:rPr lang="en-US" sz="900" dirty="0" smtClean="0">
                <a:solidFill>
                  <a:schemeClr val="accent4">
                    <a:lumMod val="50000"/>
                  </a:schemeClr>
                </a:solidFill>
              </a:rPr>
              <a:t>by initial Leader)</a:t>
            </a:r>
          </a:p>
          <a:p>
            <a:pPr algn="r"/>
            <a:endParaRPr lang="en-US" sz="900" b="1" dirty="0">
              <a:solidFill>
                <a:schemeClr val="accent4">
                  <a:lumMod val="50000"/>
                </a:schemeClr>
              </a:solidFill>
            </a:endParaRPr>
          </a:p>
          <a:p>
            <a:pPr algn="r"/>
            <a:endParaRPr lang="en-US" sz="900" b="1" dirty="0">
              <a:solidFill>
                <a:schemeClr val="accent4">
                  <a:lumMod val="50000"/>
                </a:schemeClr>
              </a:solidFill>
            </a:endParaRPr>
          </a:p>
          <a:p>
            <a:pPr algn="r"/>
            <a:endParaRPr lang="en-US" sz="900" b="1" dirty="0" smtClean="0">
              <a:solidFill>
                <a:schemeClr val="accent4">
                  <a:lumMod val="50000"/>
                </a:schemeClr>
              </a:solidFill>
            </a:endParaRPr>
          </a:p>
          <a:p>
            <a:pPr algn="r"/>
            <a:endParaRPr lang="en-US" sz="900" b="1" dirty="0" smtClean="0">
              <a:solidFill>
                <a:schemeClr val="accent4">
                  <a:lumMod val="50000"/>
                </a:schemeClr>
              </a:solidFill>
            </a:endParaRPr>
          </a:p>
        </p:txBody>
      </p:sp>
      <p:sp>
        <p:nvSpPr>
          <p:cNvPr id="76" name="TextBox 75"/>
          <p:cNvSpPr txBox="1"/>
          <p:nvPr/>
        </p:nvSpPr>
        <p:spPr>
          <a:xfrm>
            <a:off x="5024632" y="4252673"/>
            <a:ext cx="1684825" cy="1223904"/>
          </a:xfrm>
          <a:prstGeom prst="rect">
            <a:avLst/>
          </a:prstGeom>
          <a:noFill/>
        </p:spPr>
        <p:txBody>
          <a:bodyPr wrap="none" lIns="91440" tIns="45720" rIns="91440" rtlCol="0" anchor="t">
            <a:noAutofit/>
          </a:bodyPr>
          <a:lstStyle/>
          <a:p>
            <a:endParaRPr lang="en-US" sz="900" b="1" dirty="0" smtClean="0">
              <a:solidFill>
                <a:schemeClr val="accent4">
                  <a:lumMod val="50000"/>
                </a:schemeClr>
              </a:solidFill>
            </a:endParaRPr>
          </a:p>
          <a:p>
            <a:r>
              <a:rPr lang="en-US" sz="900" b="1" dirty="0" smtClean="0">
                <a:solidFill>
                  <a:schemeClr val="accent4">
                    <a:lumMod val="50000"/>
                  </a:schemeClr>
                </a:solidFill>
              </a:rPr>
              <a:t>MAC: 00:41:11:00:33:22:11</a:t>
            </a:r>
            <a:endParaRPr lang="en-US" sz="900" b="1" dirty="0">
              <a:solidFill>
                <a:schemeClr val="accent4">
                  <a:lumMod val="50000"/>
                </a:schemeClr>
              </a:solidFill>
            </a:endParaRPr>
          </a:p>
        </p:txBody>
      </p:sp>
      <p:sp>
        <p:nvSpPr>
          <p:cNvPr id="78" name="TextBox 77"/>
          <p:cNvSpPr txBox="1"/>
          <p:nvPr/>
        </p:nvSpPr>
        <p:spPr>
          <a:xfrm>
            <a:off x="197222" y="4741351"/>
            <a:ext cx="1647405" cy="491559"/>
          </a:xfrm>
          <a:prstGeom prst="rect">
            <a:avLst/>
          </a:prstGeom>
          <a:noFill/>
        </p:spPr>
        <p:txBody>
          <a:bodyPr wrap="none" lIns="91440" tIns="45720" rIns="91440" rtlCol="0" anchor="t">
            <a:noAutofit/>
          </a:bodyPr>
          <a:lstStyle/>
          <a:p>
            <a:endParaRPr lang="en-US" sz="900" b="1" dirty="0" smtClean="0">
              <a:solidFill>
                <a:schemeClr val="accent4">
                  <a:lumMod val="50000"/>
                </a:schemeClr>
              </a:solidFill>
            </a:endParaRPr>
          </a:p>
          <a:p>
            <a:r>
              <a:rPr lang="en-US" sz="900" b="1" dirty="0" smtClean="0">
                <a:solidFill>
                  <a:schemeClr val="accent4">
                    <a:lumMod val="50000"/>
                  </a:schemeClr>
                </a:solidFill>
              </a:rPr>
              <a:t>MAC: 00:41:11:21:13:34</a:t>
            </a:r>
          </a:p>
          <a:p>
            <a:r>
              <a:rPr lang="en-US" sz="900" dirty="0" smtClean="0">
                <a:solidFill>
                  <a:schemeClr val="accent4">
                    <a:lumMod val="50000"/>
                  </a:schemeClr>
                </a:solidFill>
              </a:rPr>
              <a:t>(provided by RNDIS device side)</a:t>
            </a:r>
            <a:endParaRPr lang="en-US" sz="900" dirty="0">
              <a:solidFill>
                <a:schemeClr val="accent4">
                  <a:lumMod val="50000"/>
                </a:schemeClr>
              </a:solidFill>
            </a:endParaRPr>
          </a:p>
        </p:txBody>
      </p:sp>
      <p:sp>
        <p:nvSpPr>
          <p:cNvPr id="9" name="Rectangle 8"/>
          <p:cNvSpPr/>
          <p:nvPr/>
        </p:nvSpPr>
        <p:spPr>
          <a:xfrm>
            <a:off x="2240239" y="740810"/>
            <a:ext cx="4588752" cy="5364548"/>
          </a:xfrm>
          <a:prstGeom prst="rect">
            <a:avLst/>
          </a:prstGeom>
          <a:noFill/>
          <a:ln>
            <a:solidFill>
              <a:schemeClr val="accent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5875" y="740809"/>
            <a:ext cx="2040770" cy="5364548"/>
          </a:xfrm>
          <a:prstGeom prst="rect">
            <a:avLst/>
          </a:prstGeom>
          <a:noFill/>
          <a:ln>
            <a:solidFill>
              <a:schemeClr val="accent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2218950" y="753801"/>
            <a:ext cx="2167236" cy="1223904"/>
          </a:xfrm>
          <a:prstGeom prst="rect">
            <a:avLst/>
          </a:prstGeom>
          <a:noFill/>
        </p:spPr>
        <p:txBody>
          <a:bodyPr wrap="none" lIns="91440" tIns="45720" rIns="91440" rtlCol="0" anchor="t">
            <a:noAutofit/>
          </a:bodyPr>
          <a:lstStyle/>
          <a:p>
            <a:r>
              <a:rPr lang="en-US" sz="1400" b="1" dirty="0" smtClean="0">
                <a:solidFill>
                  <a:schemeClr val="accent4">
                    <a:lumMod val="50000"/>
                  </a:schemeClr>
                </a:solidFill>
              </a:rPr>
              <a:t>Thread &amp; USB Enabled Kinetis Device, e.g.: KW2xD</a:t>
            </a:r>
            <a:endParaRPr lang="en-US" sz="1400" dirty="0" smtClean="0">
              <a:solidFill>
                <a:schemeClr val="accent4">
                  <a:lumMod val="50000"/>
                </a:schemeClr>
              </a:solidFill>
            </a:endParaRPr>
          </a:p>
          <a:p>
            <a:pPr algn="r"/>
            <a:endParaRPr lang="en-US" sz="1400" b="1" dirty="0">
              <a:solidFill>
                <a:schemeClr val="accent4">
                  <a:lumMod val="50000"/>
                </a:schemeClr>
              </a:solidFill>
            </a:endParaRPr>
          </a:p>
          <a:p>
            <a:pPr algn="r"/>
            <a:endParaRPr lang="en-US" sz="1400" b="1" dirty="0">
              <a:solidFill>
                <a:schemeClr val="accent4">
                  <a:lumMod val="50000"/>
                </a:schemeClr>
              </a:solidFill>
            </a:endParaRPr>
          </a:p>
          <a:p>
            <a:pPr algn="r"/>
            <a:endParaRPr lang="en-US" sz="1400" b="1" dirty="0" smtClean="0">
              <a:solidFill>
                <a:schemeClr val="accent4">
                  <a:lumMod val="50000"/>
                </a:schemeClr>
              </a:solidFill>
            </a:endParaRPr>
          </a:p>
          <a:p>
            <a:pPr algn="r"/>
            <a:endParaRPr lang="en-US" sz="1400" b="1" dirty="0" smtClean="0">
              <a:solidFill>
                <a:schemeClr val="accent4">
                  <a:lumMod val="50000"/>
                </a:schemeClr>
              </a:solidFill>
            </a:endParaRPr>
          </a:p>
        </p:txBody>
      </p:sp>
      <p:sp>
        <p:nvSpPr>
          <p:cNvPr id="85" name="TextBox 84"/>
          <p:cNvSpPr txBox="1"/>
          <p:nvPr/>
        </p:nvSpPr>
        <p:spPr>
          <a:xfrm>
            <a:off x="95875" y="754887"/>
            <a:ext cx="2167236" cy="1223904"/>
          </a:xfrm>
          <a:prstGeom prst="rect">
            <a:avLst/>
          </a:prstGeom>
          <a:noFill/>
        </p:spPr>
        <p:txBody>
          <a:bodyPr wrap="none" lIns="91440" tIns="45720" rIns="91440" rtlCol="0" anchor="t">
            <a:noAutofit/>
          </a:bodyPr>
          <a:lstStyle/>
          <a:p>
            <a:r>
              <a:rPr lang="en-US" sz="1400" b="1" dirty="0" smtClean="0">
                <a:solidFill>
                  <a:schemeClr val="accent4">
                    <a:lumMod val="50000"/>
                  </a:schemeClr>
                </a:solidFill>
              </a:rPr>
              <a:t>Host Device/OS</a:t>
            </a:r>
            <a:endParaRPr lang="en-US" sz="1400" b="1" dirty="0">
              <a:solidFill>
                <a:schemeClr val="accent4">
                  <a:lumMod val="50000"/>
                </a:schemeClr>
              </a:solidFill>
            </a:endParaRPr>
          </a:p>
          <a:p>
            <a:pPr algn="r"/>
            <a:endParaRPr lang="en-US" sz="1400" b="1" dirty="0">
              <a:solidFill>
                <a:schemeClr val="accent4">
                  <a:lumMod val="50000"/>
                </a:schemeClr>
              </a:solidFill>
            </a:endParaRPr>
          </a:p>
          <a:p>
            <a:pPr algn="r"/>
            <a:endParaRPr lang="en-US" sz="1400" b="1" dirty="0" smtClean="0">
              <a:solidFill>
                <a:schemeClr val="accent4">
                  <a:lumMod val="50000"/>
                </a:schemeClr>
              </a:solidFill>
            </a:endParaRPr>
          </a:p>
          <a:p>
            <a:pPr algn="r"/>
            <a:endParaRPr lang="en-US" sz="1400" b="1" dirty="0" smtClean="0">
              <a:solidFill>
                <a:schemeClr val="accent4">
                  <a:lumMod val="50000"/>
                </a:schemeClr>
              </a:solidFill>
            </a:endParaRPr>
          </a:p>
        </p:txBody>
      </p:sp>
      <p:sp>
        <p:nvSpPr>
          <p:cNvPr id="94" name="Freeform 93"/>
          <p:cNvSpPr/>
          <p:nvPr/>
        </p:nvSpPr>
        <p:spPr>
          <a:xfrm>
            <a:off x="1797111" y="1320705"/>
            <a:ext cx="6868423" cy="4639762"/>
          </a:xfrm>
          <a:custGeom>
            <a:avLst/>
            <a:gdLst>
              <a:gd name="connsiteX0" fmla="*/ 196438 w 6969378"/>
              <a:gd name="connsiteY0" fmla="*/ 0 h 4820064"/>
              <a:gd name="connsiteX1" fmla="*/ 196438 w 6969378"/>
              <a:gd name="connsiteY1" fmla="*/ 4242391 h 4820064"/>
              <a:gd name="connsiteX2" fmla="*/ 2237890 w 6969378"/>
              <a:gd name="connsiteY2" fmla="*/ 4465675 h 4820064"/>
              <a:gd name="connsiteX3" fmla="*/ 3481899 w 6969378"/>
              <a:gd name="connsiteY3" fmla="*/ 1297173 h 4820064"/>
              <a:gd name="connsiteX4" fmla="*/ 4640848 w 6969378"/>
              <a:gd name="connsiteY4" fmla="*/ 1158949 h 4820064"/>
              <a:gd name="connsiteX5" fmla="*/ 4736541 w 6969378"/>
              <a:gd name="connsiteY5" fmla="*/ 4178596 h 4820064"/>
              <a:gd name="connsiteX6" fmla="*/ 5906122 w 6969378"/>
              <a:gd name="connsiteY6" fmla="*/ 2030819 h 4820064"/>
              <a:gd name="connsiteX7" fmla="*/ 6777992 w 6969378"/>
              <a:gd name="connsiteY7" fmla="*/ 1541721 h 4820064"/>
              <a:gd name="connsiteX8" fmla="*/ 6969378 w 6969378"/>
              <a:gd name="connsiteY8" fmla="*/ 1584252 h 482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9378" h="4820064">
                <a:moveTo>
                  <a:pt x="196438" y="0"/>
                </a:moveTo>
                <a:cubicBezTo>
                  <a:pt x="26317" y="1749056"/>
                  <a:pt x="-143804" y="3498112"/>
                  <a:pt x="196438" y="4242391"/>
                </a:cubicBezTo>
                <a:cubicBezTo>
                  <a:pt x="536680" y="4986670"/>
                  <a:pt x="1690313" y="4956545"/>
                  <a:pt x="2237890" y="4465675"/>
                </a:cubicBezTo>
                <a:cubicBezTo>
                  <a:pt x="2785467" y="3974805"/>
                  <a:pt x="3081406" y="1848294"/>
                  <a:pt x="3481899" y="1297173"/>
                </a:cubicBezTo>
                <a:cubicBezTo>
                  <a:pt x="3882392" y="746052"/>
                  <a:pt x="4431741" y="678712"/>
                  <a:pt x="4640848" y="1158949"/>
                </a:cubicBezTo>
                <a:cubicBezTo>
                  <a:pt x="4849955" y="1639186"/>
                  <a:pt x="4525662" y="4033284"/>
                  <a:pt x="4736541" y="4178596"/>
                </a:cubicBezTo>
                <a:cubicBezTo>
                  <a:pt x="4947420" y="4323908"/>
                  <a:pt x="5565880" y="2470298"/>
                  <a:pt x="5906122" y="2030819"/>
                </a:cubicBezTo>
                <a:cubicBezTo>
                  <a:pt x="6246364" y="1591340"/>
                  <a:pt x="6600783" y="1616149"/>
                  <a:pt x="6777992" y="1541721"/>
                </a:cubicBezTo>
                <a:cubicBezTo>
                  <a:pt x="6955201" y="1467293"/>
                  <a:pt x="6962289" y="1525772"/>
                  <a:pt x="6969378" y="1584252"/>
                </a:cubicBezTo>
              </a:path>
            </a:pathLst>
          </a:custGeom>
          <a:noFill/>
          <a:ln w="38100">
            <a:solidFill>
              <a:srgbClr val="00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5062052" y="3370613"/>
            <a:ext cx="1647405" cy="1300860"/>
          </a:xfrm>
          <a:prstGeom prst="rect">
            <a:avLst/>
          </a:prstGeom>
          <a:noFill/>
        </p:spPr>
        <p:txBody>
          <a:bodyPr wrap="none" lIns="91440" tIns="45720" rIns="91440" rtlCol="0" anchor="t">
            <a:noAutofit/>
          </a:bodyPr>
          <a:lstStyle/>
          <a:p>
            <a:pPr algn="ctr"/>
            <a:r>
              <a:rPr lang="en-US" sz="900" b="1" dirty="0" smtClean="0">
                <a:solidFill>
                  <a:schemeClr val="accent4">
                    <a:lumMod val="50000"/>
                  </a:schemeClr>
                </a:solidFill>
              </a:rPr>
              <a:t>FD00::3EAD:</a:t>
            </a:r>
          </a:p>
          <a:p>
            <a:pPr algn="ctr"/>
            <a:r>
              <a:rPr lang="en-US" sz="900" b="1" dirty="0" smtClean="0">
                <a:solidFill>
                  <a:schemeClr val="accent4">
                    <a:lumMod val="50000"/>
                  </a:schemeClr>
                </a:solidFill>
              </a:rPr>
              <a:t>A453:2344:8BC2:133A</a:t>
            </a:r>
          </a:p>
          <a:p>
            <a:pPr algn="ctr"/>
            <a:r>
              <a:rPr lang="en-US" sz="900" dirty="0" smtClean="0">
                <a:solidFill>
                  <a:schemeClr val="accent4">
                    <a:lumMod val="50000"/>
                  </a:schemeClr>
                </a:solidFill>
              </a:rPr>
              <a:t>(SLAAC via Thread,</a:t>
            </a:r>
          </a:p>
          <a:p>
            <a:pPr algn="ctr"/>
            <a:r>
              <a:rPr lang="en-US" sz="900" dirty="0" smtClean="0">
                <a:solidFill>
                  <a:schemeClr val="accent4">
                    <a:lumMod val="50000"/>
                  </a:schemeClr>
                </a:solidFill>
              </a:rPr>
              <a:t>self-assigned)</a:t>
            </a:r>
            <a:endParaRPr lang="en-US" sz="900" dirty="0">
              <a:solidFill>
                <a:schemeClr val="accent4">
                  <a:lumMod val="50000"/>
                </a:schemeClr>
              </a:solidFill>
            </a:endParaRPr>
          </a:p>
          <a:p>
            <a:pPr algn="ctr"/>
            <a:r>
              <a:rPr lang="en-US" sz="900" b="1" dirty="0" smtClean="0">
                <a:solidFill>
                  <a:schemeClr val="accent4">
                    <a:lumMod val="50000"/>
                  </a:schemeClr>
                </a:solidFill>
              </a:rPr>
              <a:t>FD11:3992:1892:3113:</a:t>
            </a:r>
          </a:p>
          <a:p>
            <a:pPr algn="ctr"/>
            <a:r>
              <a:rPr lang="en-US" sz="900" b="1" dirty="0">
                <a:solidFill>
                  <a:schemeClr val="accent4">
                    <a:lumMod val="50000"/>
                  </a:schemeClr>
                </a:solidFill>
              </a:rPr>
              <a:t>A453:2344:8BC2:133A</a:t>
            </a:r>
          </a:p>
          <a:p>
            <a:pPr algn="ctr"/>
            <a:r>
              <a:rPr lang="en-US" sz="900" dirty="0" smtClean="0">
                <a:solidFill>
                  <a:schemeClr val="accent4">
                    <a:lumMod val="50000"/>
                  </a:schemeClr>
                </a:solidFill>
              </a:rPr>
              <a:t>(Thread ML-EID)</a:t>
            </a:r>
            <a:endParaRPr lang="en-US" sz="900" dirty="0">
              <a:solidFill>
                <a:schemeClr val="accent4">
                  <a:lumMod val="50000"/>
                </a:schemeClr>
              </a:solidFill>
            </a:endParaRPr>
          </a:p>
          <a:p>
            <a:endParaRPr lang="en-US" sz="900" b="1" dirty="0" smtClean="0">
              <a:solidFill>
                <a:schemeClr val="accent4">
                  <a:lumMod val="50000"/>
                </a:schemeClr>
              </a:solidFill>
            </a:endParaRPr>
          </a:p>
          <a:p>
            <a:endParaRPr lang="en-US" sz="900" b="1" dirty="0" smtClean="0">
              <a:solidFill>
                <a:schemeClr val="accent4">
                  <a:lumMod val="50000"/>
                </a:schemeClr>
              </a:solidFill>
            </a:endParaRPr>
          </a:p>
        </p:txBody>
      </p:sp>
      <p:sp>
        <p:nvSpPr>
          <p:cNvPr id="77" name="TextBox 76"/>
          <p:cNvSpPr txBox="1"/>
          <p:nvPr/>
        </p:nvSpPr>
        <p:spPr>
          <a:xfrm>
            <a:off x="3524358" y="4254333"/>
            <a:ext cx="1175576" cy="1223904"/>
          </a:xfrm>
          <a:prstGeom prst="rect">
            <a:avLst/>
          </a:prstGeom>
          <a:noFill/>
        </p:spPr>
        <p:txBody>
          <a:bodyPr wrap="none" lIns="91440" tIns="45720" rIns="91440" rtlCol="0" anchor="t">
            <a:noAutofit/>
          </a:bodyPr>
          <a:lstStyle/>
          <a:p>
            <a:endParaRPr lang="en-US" sz="900" b="1" dirty="0" smtClean="0">
              <a:solidFill>
                <a:schemeClr val="accent4">
                  <a:lumMod val="50000"/>
                </a:schemeClr>
              </a:solidFill>
            </a:endParaRPr>
          </a:p>
          <a:p>
            <a:r>
              <a:rPr lang="en-US" sz="900" b="1" dirty="0" smtClean="0">
                <a:solidFill>
                  <a:schemeClr val="accent4">
                    <a:lumMod val="50000"/>
                  </a:schemeClr>
                </a:solidFill>
              </a:rPr>
              <a:t>MAC: 00:41:11:21:13:33</a:t>
            </a:r>
            <a:endParaRPr lang="en-US" sz="900" b="1" dirty="0">
              <a:solidFill>
                <a:schemeClr val="accent4">
                  <a:lumMod val="50000"/>
                </a:schemeClr>
              </a:solidFill>
            </a:endParaRPr>
          </a:p>
        </p:txBody>
      </p:sp>
      <p:cxnSp>
        <p:nvCxnSpPr>
          <p:cNvPr id="96" name="Straight Connector 95"/>
          <p:cNvCxnSpPr/>
          <p:nvPr/>
        </p:nvCxnSpPr>
        <p:spPr>
          <a:xfrm>
            <a:off x="1295907" y="1710854"/>
            <a:ext cx="0" cy="132064"/>
          </a:xfrm>
          <a:prstGeom prst="line">
            <a:avLst/>
          </a:prstGeom>
          <a:ln w="38100">
            <a:solidFill>
              <a:srgbClr val="8499B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7256278" y="874139"/>
            <a:ext cx="477578" cy="10632"/>
          </a:xfrm>
          <a:prstGeom prst="line">
            <a:avLst/>
          </a:prstGeom>
          <a:ln w="34925">
            <a:solidFill>
              <a:srgbClr val="00FF00"/>
            </a:solidFill>
            <a:prstDash val="sys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741146" y="762626"/>
            <a:ext cx="1647405" cy="1223904"/>
          </a:xfrm>
          <a:prstGeom prst="rect">
            <a:avLst/>
          </a:prstGeom>
          <a:noFill/>
        </p:spPr>
        <p:txBody>
          <a:bodyPr wrap="none" lIns="91440" tIns="45720" rIns="91440" rtlCol="0" anchor="t">
            <a:noAutofit/>
          </a:bodyPr>
          <a:lstStyle/>
          <a:p>
            <a:r>
              <a:rPr lang="en-US" sz="900" b="1" dirty="0" smtClean="0">
                <a:solidFill>
                  <a:schemeClr val="accent4">
                    <a:lumMod val="50000"/>
                  </a:schemeClr>
                </a:solidFill>
              </a:rPr>
              <a:t>End-to-End IPv6</a:t>
            </a:r>
          </a:p>
          <a:p>
            <a:r>
              <a:rPr lang="en-US" sz="900" b="1" dirty="0" smtClean="0">
                <a:solidFill>
                  <a:schemeClr val="accent4">
                    <a:lumMod val="50000"/>
                  </a:schemeClr>
                </a:solidFill>
              </a:rPr>
              <a:t>Addressability to the</a:t>
            </a:r>
          </a:p>
          <a:p>
            <a:r>
              <a:rPr lang="en-US" sz="900" b="1" dirty="0" smtClean="0">
                <a:solidFill>
                  <a:schemeClr val="accent4">
                    <a:lumMod val="50000"/>
                  </a:schemeClr>
                </a:solidFill>
              </a:rPr>
              <a:t>End Nodes</a:t>
            </a:r>
          </a:p>
        </p:txBody>
      </p:sp>
      <p:sp>
        <p:nvSpPr>
          <p:cNvPr id="103" name="Rectangle 102"/>
          <p:cNvSpPr/>
          <p:nvPr/>
        </p:nvSpPr>
        <p:spPr>
          <a:xfrm>
            <a:off x="210101" y="4106512"/>
            <a:ext cx="1826851" cy="1157936"/>
          </a:xfrm>
          <a:prstGeom prst="rect">
            <a:avLst/>
          </a:prstGeom>
          <a:noFill/>
          <a:ln w="25400">
            <a:solidFill>
              <a:srgbClr val="6A74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604720" y="3363620"/>
            <a:ext cx="1350298" cy="1255135"/>
          </a:xfrm>
          <a:prstGeom prst="rect">
            <a:avLst/>
          </a:prstGeom>
          <a:noFill/>
          <a:ln w="25400">
            <a:solidFill>
              <a:srgbClr val="A4A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5096103" y="3366973"/>
            <a:ext cx="1453477" cy="1255135"/>
          </a:xfrm>
          <a:prstGeom prst="rect">
            <a:avLst/>
          </a:prstGeom>
          <a:noFill/>
          <a:ln w="25400">
            <a:solidFill>
              <a:srgbClr val="A4AC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32642" y="6122301"/>
            <a:ext cx="7904350" cy="735699"/>
          </a:xfrm>
          <a:prstGeom prst="rect">
            <a:avLst/>
          </a:prstGeom>
          <a:solidFill>
            <a:schemeClr val="bg1"/>
          </a:solidFill>
        </p:spPr>
        <p:txBody>
          <a:bodyPr wrap="none" lIns="91440" tIns="45720" rIns="91440" rtlCol="0" anchor="t">
            <a:noAutofit/>
          </a:bodyPr>
          <a:lstStyle/>
          <a:p>
            <a:r>
              <a:rPr lang="en-US" sz="1400" b="1" dirty="0" smtClean="0">
                <a:solidFill>
                  <a:schemeClr val="accent4">
                    <a:lumMod val="50000"/>
                  </a:schemeClr>
                </a:solidFill>
              </a:rPr>
              <a:t>FD00::0001::</a:t>
            </a:r>
            <a:r>
              <a:rPr lang="en-US" sz="1400" dirty="0" smtClean="0">
                <a:solidFill>
                  <a:schemeClr val="accent4">
                    <a:lumMod val="50000"/>
                  </a:schemeClr>
                </a:solidFill>
              </a:rPr>
              <a:t>   – Default Prefix set on the RNDIS link, generated and advertised by KW2xD as ND router</a:t>
            </a:r>
          </a:p>
          <a:p>
            <a:r>
              <a:rPr lang="en-US" sz="1400" b="1" dirty="0" smtClean="0">
                <a:solidFill>
                  <a:schemeClr val="accent4">
                    <a:lumMod val="50000"/>
                  </a:schemeClr>
                </a:solidFill>
              </a:rPr>
              <a:t>FD00::3EAD::</a:t>
            </a:r>
            <a:r>
              <a:rPr lang="en-US" sz="1400" dirty="0" smtClean="0">
                <a:solidFill>
                  <a:schemeClr val="accent4">
                    <a:lumMod val="50000"/>
                  </a:schemeClr>
                </a:solidFill>
              </a:rPr>
              <a:t> – Default “global” On-Mesh Prefix assigned by to the Thread subnet</a:t>
            </a:r>
          </a:p>
          <a:p>
            <a:r>
              <a:rPr lang="en-US" sz="1400" b="1" dirty="0" smtClean="0">
                <a:solidFill>
                  <a:schemeClr val="accent4">
                    <a:lumMod val="50000"/>
                  </a:schemeClr>
                </a:solidFill>
              </a:rPr>
              <a:t>FD11:3992:1892:3113::</a:t>
            </a:r>
            <a:r>
              <a:rPr lang="en-US" sz="1400" dirty="0" smtClean="0">
                <a:solidFill>
                  <a:schemeClr val="accent4">
                    <a:lumMod val="50000"/>
                  </a:schemeClr>
                </a:solidFill>
              </a:rPr>
              <a:t> – Randomized Mesh Local-only Prefix used on the Thread subnet</a:t>
            </a:r>
          </a:p>
          <a:p>
            <a:endParaRPr lang="en-US" sz="1400" dirty="0">
              <a:solidFill>
                <a:schemeClr val="accent4">
                  <a:lumMod val="50000"/>
                </a:schemeClr>
              </a:solidFill>
            </a:endParaRPr>
          </a:p>
          <a:p>
            <a:endParaRPr lang="en-US" sz="1400" dirty="0" smtClean="0">
              <a:solidFill>
                <a:schemeClr val="accent4">
                  <a:lumMod val="50000"/>
                </a:schemeClr>
              </a:solidFill>
            </a:endParaRPr>
          </a:p>
          <a:p>
            <a:pPr algn="r"/>
            <a:endParaRPr lang="en-US" sz="1400" dirty="0">
              <a:solidFill>
                <a:schemeClr val="accent4">
                  <a:lumMod val="50000"/>
                </a:schemeClr>
              </a:solidFill>
            </a:endParaRPr>
          </a:p>
          <a:p>
            <a:pPr algn="r"/>
            <a:endParaRPr lang="en-US" sz="1400" dirty="0">
              <a:solidFill>
                <a:schemeClr val="accent4">
                  <a:lumMod val="50000"/>
                </a:schemeClr>
              </a:solidFill>
            </a:endParaRPr>
          </a:p>
          <a:p>
            <a:pPr algn="r"/>
            <a:endParaRPr lang="en-US" sz="1400" dirty="0" smtClean="0">
              <a:solidFill>
                <a:schemeClr val="accent4">
                  <a:lumMod val="50000"/>
                </a:schemeClr>
              </a:solidFill>
            </a:endParaRPr>
          </a:p>
          <a:p>
            <a:pPr algn="r"/>
            <a:endParaRPr lang="en-US" sz="1400" dirty="0" smtClean="0">
              <a:solidFill>
                <a:schemeClr val="accent4">
                  <a:lumMod val="50000"/>
                </a:schemeClr>
              </a:solidFill>
            </a:endParaRPr>
          </a:p>
        </p:txBody>
      </p:sp>
      <p:sp>
        <p:nvSpPr>
          <p:cNvPr id="57" name="Title 1"/>
          <p:cNvSpPr>
            <a:spLocks noGrp="1"/>
          </p:cNvSpPr>
          <p:nvPr>
            <p:ph type="title"/>
          </p:nvPr>
        </p:nvSpPr>
        <p:spPr>
          <a:xfrm>
            <a:off x="188067" y="81153"/>
            <a:ext cx="8747266" cy="654050"/>
          </a:xfrm>
        </p:spPr>
        <p:txBody>
          <a:bodyPr/>
          <a:lstStyle/>
          <a:p>
            <a:r>
              <a:rPr lang="en-US" dirty="0" smtClean="0">
                <a:latin typeface="Arial" pitchFamily="34" charset="0"/>
                <a:cs typeface="Arial" pitchFamily="34" charset="0"/>
              </a:rPr>
              <a:t>Example usage of Thread with RNDIS</a:t>
            </a:r>
          </a:p>
        </p:txBody>
      </p:sp>
    </p:spTree>
    <p:extLst>
      <p:ext uri="{BB962C8B-B14F-4D97-AF65-F5344CB8AC3E}">
        <p14:creationId xmlns:p14="http://schemas.microsoft.com/office/powerpoint/2010/main" val="162276641"/>
      </p:ext>
    </p:extLst>
  </p:cSld>
  <p:clrMapOvr>
    <a:masterClrMapping/>
  </p:clrMapOvr>
  <p:transition>
    <p:dissolv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NXP Thread Demo Applications</a:t>
            </a:r>
            <a:endParaRPr lang="en-US" dirty="0"/>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Thread Demo Applications</a:t>
            </a:r>
            <a:endParaRPr lang="en-US" dirty="0">
              <a:latin typeface="Arial" pitchFamily="34" charset="0"/>
              <a:cs typeface="Arial" pitchFamily="34" charset="0"/>
            </a:endParaRPr>
          </a:p>
        </p:txBody>
      </p:sp>
      <p:sp>
        <p:nvSpPr>
          <p:cNvPr id="3" name="Text Placeholder 2"/>
          <p:cNvSpPr>
            <a:spLocks noGrp="1"/>
          </p:cNvSpPr>
          <p:nvPr>
            <p:ph type="body" sz="quarter" idx="10"/>
          </p:nvPr>
        </p:nvSpPr>
        <p:spPr/>
        <p:txBody>
          <a:bodyPr>
            <a:normAutofit fontScale="70000" lnSpcReduction="20000"/>
          </a:bodyPr>
          <a:lstStyle/>
          <a:p>
            <a:r>
              <a:rPr lang="en-US" dirty="0" smtClean="0"/>
              <a:t>Temp Sensor using CoAP </a:t>
            </a:r>
          </a:p>
          <a:p>
            <a:pPr lvl="2"/>
            <a:r>
              <a:rPr lang="en-US" dirty="0" smtClean="0"/>
              <a:t>Sends temp when button is pressed</a:t>
            </a:r>
          </a:p>
          <a:p>
            <a:pPr lvl="2"/>
            <a:r>
              <a:rPr lang="en-US" dirty="0" smtClean="0"/>
              <a:t>Data encoded using a CoAP frame format at the application layer</a:t>
            </a:r>
          </a:p>
          <a:p>
            <a:pPr lvl="2"/>
            <a:r>
              <a:rPr lang="en-US" dirty="0" smtClean="0"/>
              <a:t>Sent over UDP at the transport layer</a:t>
            </a:r>
          </a:p>
          <a:p>
            <a:pPr>
              <a:spcBef>
                <a:spcPts val="600"/>
              </a:spcBef>
            </a:pPr>
            <a:r>
              <a:rPr lang="en-US" dirty="0" smtClean="0"/>
              <a:t>Data Sink using CoAP</a:t>
            </a:r>
          </a:p>
          <a:p>
            <a:pPr lvl="2">
              <a:spcBef>
                <a:spcPts val="600"/>
              </a:spcBef>
            </a:pPr>
            <a:r>
              <a:rPr lang="en-US" dirty="0" smtClean="0"/>
              <a:t>Set a node to announce itself as an application Data Sink – representing a single concentrator destination node on the network for application messages</a:t>
            </a:r>
          </a:p>
          <a:p>
            <a:pPr lvl="2">
              <a:spcBef>
                <a:spcPts val="600"/>
              </a:spcBef>
            </a:pPr>
            <a:r>
              <a:rPr lang="en-US" dirty="0" smtClean="0"/>
              <a:t>All CoAP confirmable commands addressed to the Data Sink node will be stored there</a:t>
            </a:r>
          </a:p>
          <a:p>
            <a:pPr lvl="2">
              <a:spcBef>
                <a:spcPts val="600"/>
              </a:spcBef>
            </a:pPr>
            <a:r>
              <a:rPr lang="en-US" dirty="0" smtClean="0"/>
              <a:t>Set a node to announce releasing (ceasing) the Data Sink role</a:t>
            </a:r>
          </a:p>
          <a:p>
            <a:pPr>
              <a:spcBef>
                <a:spcPts val="600"/>
              </a:spcBef>
            </a:pPr>
            <a:r>
              <a:rPr lang="en-US" dirty="0" smtClean="0"/>
              <a:t>Control RGB LED on FRM Board using CoAP</a:t>
            </a:r>
          </a:p>
          <a:p>
            <a:pPr lvl="2">
              <a:spcBef>
                <a:spcPts val="600"/>
              </a:spcBef>
            </a:pPr>
            <a:r>
              <a:rPr lang="en-US" dirty="0" smtClean="0"/>
              <a:t>Uses board button switches to send an LED ON or LED OFF command to the other devices on the Thread network</a:t>
            </a:r>
          </a:p>
          <a:p>
            <a:pPr lvl="2">
              <a:spcBef>
                <a:spcPts val="600"/>
              </a:spcBef>
            </a:pPr>
            <a:r>
              <a:rPr lang="en-US" dirty="0" smtClean="0"/>
              <a:t>The LED control command is:</a:t>
            </a:r>
          </a:p>
          <a:p>
            <a:pPr lvl="3">
              <a:spcBef>
                <a:spcPts val="600"/>
              </a:spcBef>
            </a:pPr>
            <a:r>
              <a:rPr lang="en-US" dirty="0" smtClean="0"/>
              <a:t>encoded using a CoAP frame format at the application layer</a:t>
            </a:r>
          </a:p>
          <a:p>
            <a:pPr lvl="3">
              <a:spcBef>
                <a:spcPts val="600"/>
              </a:spcBef>
            </a:pPr>
            <a:r>
              <a:rPr lang="en-US" dirty="0" smtClean="0"/>
              <a:t>carried over UDP at the transport layer</a:t>
            </a:r>
          </a:p>
          <a:p>
            <a:pPr lvl="3">
              <a:spcBef>
                <a:spcPts val="600"/>
              </a:spcBef>
            </a:pPr>
            <a:r>
              <a:rPr lang="en-US" dirty="0" smtClean="0"/>
              <a:t>multicast using the &lt;All Thread Nodes&gt; realm-local multicast destination address at the IPv6 layer indicating it should be passed on to all nodes</a:t>
            </a:r>
          </a:p>
          <a:p>
            <a:pPr lvl="3">
              <a:spcBef>
                <a:spcPts val="600"/>
              </a:spcBef>
            </a:pPr>
            <a:r>
              <a:rPr lang="en-US" dirty="0" smtClean="0"/>
              <a:t>passed through via 6LoWPAN and MPL by the upper IPv6 protocol stack to and from the link layer</a:t>
            </a:r>
          </a:p>
          <a:p>
            <a:pPr lvl="3">
              <a:spcBef>
                <a:spcPts val="600"/>
              </a:spcBef>
            </a:pPr>
            <a:r>
              <a:rPr lang="en-US" dirty="0" smtClean="0"/>
              <a:t>broadcast over-the-air at the link layer for all non-Low Power End Device destinations</a:t>
            </a:r>
          </a:p>
          <a:p>
            <a:pPr lvl="3">
              <a:spcBef>
                <a:spcPts val="600"/>
              </a:spcBef>
            </a:pPr>
            <a:r>
              <a:rPr lang="en-US" dirty="0" err="1" smtClean="0"/>
              <a:t>unicast</a:t>
            </a:r>
            <a:r>
              <a:rPr lang="en-US" dirty="0" smtClean="0"/>
              <a:t> over-the-air at the link layer on a MAC Data Request poll sequence for Low Power End Device destinations by the Routers which are respective parents of the End Devices</a:t>
            </a:r>
            <a:endParaRPr lang="en-US"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42" y="280715"/>
            <a:ext cx="8919357" cy="654049"/>
          </a:xfrm>
        </p:spPr>
        <p:txBody>
          <a:bodyPr/>
          <a:lstStyle/>
          <a:p>
            <a:r>
              <a:rPr lang="en-US" dirty="0" smtClean="0">
                <a:latin typeface="Arial" pitchFamily="34" charset="0"/>
                <a:cs typeface="Arial" pitchFamily="34" charset="0"/>
              </a:rPr>
              <a:t>Kinetis Embedded Demos for Self Contained Networks</a:t>
            </a:r>
            <a:endParaRPr lang="en-US" dirty="0">
              <a:latin typeface="Arial" pitchFamily="34" charset="0"/>
              <a:cs typeface="Arial" pitchFamily="34" charset="0"/>
            </a:endParaRPr>
          </a:p>
        </p:txBody>
      </p:sp>
      <p:pic>
        <p:nvPicPr>
          <p:cNvPr id="11" name="Picture 10"/>
          <p:cNvPicPr>
            <a:picLocks noChangeAspect="1"/>
          </p:cNvPicPr>
          <p:nvPr/>
        </p:nvPicPr>
        <p:blipFill>
          <a:blip r:embed="rId2" cstate="print"/>
          <a:stretch>
            <a:fillRect/>
          </a:stretch>
        </p:blipFill>
        <p:spPr>
          <a:xfrm rot="16200000">
            <a:off x="5099264" y="1863098"/>
            <a:ext cx="986926" cy="657950"/>
          </a:xfrm>
          <a:prstGeom prst="rect">
            <a:avLst/>
          </a:prstGeom>
        </p:spPr>
      </p:pic>
      <p:pic>
        <p:nvPicPr>
          <p:cNvPr id="12" name="Picture 11"/>
          <p:cNvPicPr>
            <a:picLocks noChangeAspect="1"/>
          </p:cNvPicPr>
          <p:nvPr/>
        </p:nvPicPr>
        <p:blipFill>
          <a:blip r:embed="rId3" cstate="print"/>
          <a:stretch>
            <a:fillRect/>
          </a:stretch>
        </p:blipFill>
        <p:spPr>
          <a:xfrm>
            <a:off x="5292217" y="2827191"/>
            <a:ext cx="2268524" cy="1693377"/>
          </a:xfrm>
          <a:prstGeom prst="rect">
            <a:avLst/>
          </a:prstGeom>
        </p:spPr>
      </p:pic>
      <p:cxnSp>
        <p:nvCxnSpPr>
          <p:cNvPr id="18" name="Elbow Connector 17"/>
          <p:cNvCxnSpPr>
            <a:stCxn id="12" idx="3"/>
            <a:endCxn id="50" idx="3"/>
          </p:cNvCxnSpPr>
          <p:nvPr/>
        </p:nvCxnSpPr>
        <p:spPr>
          <a:xfrm flipV="1">
            <a:off x="7560741" y="2201032"/>
            <a:ext cx="1139768" cy="1472848"/>
          </a:xfrm>
          <a:prstGeom prst="bentConnector3">
            <a:avLst>
              <a:gd name="adj1" fmla="val 120057"/>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3718" y="4993341"/>
            <a:ext cx="914400" cy="914400"/>
          </a:xfrm>
          <a:prstGeom prst="rect">
            <a:avLst/>
          </a:prstGeom>
          <a:noFill/>
        </p:spPr>
        <p:txBody>
          <a:bodyPr wrap="none" lIns="91440" tIns="45720" rIns="91440" rtlCol="0" anchor="t">
            <a:noAutofit/>
          </a:bodyPr>
          <a:lstStyle/>
          <a:p>
            <a:endParaRPr lang="en-US" sz="1500" dirty="0" err="1" smtClean="0">
              <a:solidFill>
                <a:schemeClr val="accent4">
                  <a:lumMod val="50000"/>
                </a:schemeClr>
              </a:solidFill>
            </a:endParaRPr>
          </a:p>
        </p:txBody>
      </p:sp>
      <p:sp>
        <p:nvSpPr>
          <p:cNvPr id="25" name="TextBox 24"/>
          <p:cNvSpPr txBox="1"/>
          <p:nvPr/>
        </p:nvSpPr>
        <p:spPr>
          <a:xfrm>
            <a:off x="5018474" y="4587851"/>
            <a:ext cx="3953435" cy="914400"/>
          </a:xfrm>
          <a:prstGeom prst="rect">
            <a:avLst/>
          </a:prstGeom>
          <a:noFill/>
        </p:spPr>
        <p:txBody>
          <a:bodyPr wrap="square" lIns="91440" tIns="45720" rIns="91440" rtlCol="0" anchor="t">
            <a:noAutofit/>
          </a:bodyPr>
          <a:lstStyle/>
          <a:p>
            <a:pPr marL="285750" indent="-285750">
              <a:buFont typeface="Arial" charset="0"/>
              <a:buChar char="•"/>
            </a:pPr>
            <a:r>
              <a:rPr lang="en-US" sz="1400" dirty="0" smtClean="0">
                <a:solidFill>
                  <a:schemeClr val="accent4">
                    <a:lumMod val="50000"/>
                  </a:schemeClr>
                </a:solidFill>
              </a:rPr>
              <a:t>CLI interface for REED and End Nodes</a:t>
            </a:r>
          </a:p>
          <a:p>
            <a:pPr marL="285750" indent="-285750">
              <a:buFont typeface="Arial" charset="0"/>
              <a:buChar char="•"/>
            </a:pPr>
            <a:r>
              <a:rPr lang="en-US" sz="1400" dirty="0" smtClean="0">
                <a:solidFill>
                  <a:schemeClr val="accent4">
                    <a:lumMod val="50000"/>
                  </a:schemeClr>
                </a:solidFill>
              </a:rPr>
              <a:t>Human readable commands implemented for setup nodes for commissioning, join network, network configuration, testing</a:t>
            </a:r>
          </a:p>
          <a:p>
            <a:pPr marL="285750" indent="-285750">
              <a:buFont typeface="Arial" charset="0"/>
              <a:buChar char="•"/>
            </a:pPr>
            <a:r>
              <a:rPr lang="en-US" sz="1400" dirty="0" smtClean="0">
                <a:solidFill>
                  <a:schemeClr val="accent4">
                    <a:lumMod val="50000"/>
                  </a:schemeClr>
                </a:solidFill>
              </a:rPr>
              <a:t>Push button demo to send Node temperature multicast to all nodes</a:t>
            </a:r>
          </a:p>
          <a:p>
            <a:pPr marL="285750" indent="-285750">
              <a:buFont typeface="Arial" charset="0"/>
              <a:buChar char="•"/>
            </a:pPr>
            <a:r>
              <a:rPr lang="en-US" sz="1400" dirty="0" smtClean="0">
                <a:solidFill>
                  <a:schemeClr val="accent4">
                    <a:lumMod val="50000"/>
                  </a:schemeClr>
                </a:solidFill>
              </a:rPr>
              <a:t>Simple push button lighting demo.</a:t>
            </a:r>
          </a:p>
          <a:p>
            <a:pPr marL="285750" indent="-285750">
              <a:buFont typeface="Arial" charset="0"/>
              <a:buChar char="•"/>
            </a:pPr>
            <a:endParaRPr lang="en-US" sz="1400" dirty="0" smtClean="0">
              <a:solidFill>
                <a:schemeClr val="accent4">
                  <a:lumMod val="50000"/>
                </a:schemeClr>
              </a:solidFill>
            </a:endParaRPr>
          </a:p>
        </p:txBody>
      </p:sp>
      <p:sp>
        <p:nvSpPr>
          <p:cNvPr id="27" name="TextBox 26"/>
          <p:cNvSpPr txBox="1"/>
          <p:nvPr/>
        </p:nvSpPr>
        <p:spPr>
          <a:xfrm>
            <a:off x="588179" y="930275"/>
            <a:ext cx="1511171" cy="914400"/>
          </a:xfrm>
          <a:prstGeom prst="rect">
            <a:avLst/>
          </a:prstGeom>
          <a:noFill/>
        </p:spPr>
        <p:txBody>
          <a:bodyPr wrap="none" lIns="91440" tIns="45720" rIns="91440" rtlCol="0" anchor="t">
            <a:noAutofit/>
          </a:bodyPr>
          <a:lstStyle/>
          <a:p>
            <a:r>
              <a:rPr lang="en-US" sz="1500" smtClean="0">
                <a:solidFill>
                  <a:schemeClr val="accent4">
                    <a:lumMod val="50000"/>
                  </a:schemeClr>
                </a:solidFill>
              </a:rPr>
              <a:t>Router Eligible Devices</a:t>
            </a:r>
            <a:endParaRPr lang="en-US" sz="1500" dirty="0">
              <a:solidFill>
                <a:schemeClr val="accent4">
                  <a:lumMod val="50000"/>
                </a:schemeClr>
              </a:solidFill>
            </a:endParaRPr>
          </a:p>
        </p:txBody>
      </p:sp>
      <p:sp>
        <p:nvSpPr>
          <p:cNvPr id="28" name="TextBox 27"/>
          <p:cNvSpPr txBox="1"/>
          <p:nvPr/>
        </p:nvSpPr>
        <p:spPr>
          <a:xfrm>
            <a:off x="5159493" y="884908"/>
            <a:ext cx="2533972" cy="914400"/>
          </a:xfrm>
          <a:prstGeom prst="rect">
            <a:avLst/>
          </a:prstGeom>
          <a:noFill/>
        </p:spPr>
        <p:txBody>
          <a:bodyPr wrap="none" lIns="91440" tIns="45720" rIns="91440" rtlCol="0" anchor="t">
            <a:noAutofit/>
          </a:bodyPr>
          <a:lstStyle>
            <a:defPPr>
              <a:defRPr lang="en-US"/>
            </a:defPPr>
            <a:lvl1pPr>
              <a:defRPr sz="1500">
                <a:solidFill>
                  <a:schemeClr val="accent4">
                    <a:lumMod val="50000"/>
                  </a:schemeClr>
                </a:solidFill>
              </a:defRPr>
            </a:lvl1pPr>
          </a:lstStyle>
          <a:p>
            <a:r>
              <a:rPr lang="en-US" dirty="0"/>
              <a:t>REED or </a:t>
            </a:r>
            <a:br>
              <a:rPr lang="en-US" dirty="0"/>
            </a:br>
            <a:r>
              <a:rPr lang="en-US" dirty="0"/>
              <a:t>End Node or</a:t>
            </a:r>
          </a:p>
          <a:p>
            <a:r>
              <a:rPr lang="en-US" dirty="0"/>
              <a:t>Low-Power End Node</a:t>
            </a:r>
          </a:p>
        </p:txBody>
      </p:sp>
      <p:pic>
        <p:nvPicPr>
          <p:cNvPr id="29" name="Picture 28"/>
          <p:cNvPicPr>
            <a:picLocks noChangeAspect="1"/>
          </p:cNvPicPr>
          <p:nvPr/>
        </p:nvPicPr>
        <p:blipFill>
          <a:blip r:embed="rId4" cstate="print"/>
          <a:stretch>
            <a:fillRect/>
          </a:stretch>
        </p:blipFill>
        <p:spPr>
          <a:xfrm rot="16200000">
            <a:off x="970962" y="1904397"/>
            <a:ext cx="1020792" cy="364569"/>
          </a:xfrm>
          <a:prstGeom prst="rect">
            <a:avLst/>
          </a:prstGeom>
        </p:spPr>
      </p:pic>
      <p:pic>
        <p:nvPicPr>
          <p:cNvPr id="30" name="Picture 29"/>
          <p:cNvPicPr>
            <a:picLocks noChangeAspect="1"/>
          </p:cNvPicPr>
          <p:nvPr/>
        </p:nvPicPr>
        <p:blipFill>
          <a:blip r:embed="rId2" cstate="print"/>
          <a:stretch>
            <a:fillRect/>
          </a:stretch>
        </p:blipFill>
        <p:spPr>
          <a:xfrm rot="16200000">
            <a:off x="1435954" y="1738377"/>
            <a:ext cx="986926" cy="657950"/>
          </a:xfrm>
          <a:prstGeom prst="rect">
            <a:avLst/>
          </a:prstGeom>
        </p:spPr>
      </p:pic>
      <p:pic>
        <p:nvPicPr>
          <p:cNvPr id="31" name="Picture 30"/>
          <p:cNvPicPr>
            <a:picLocks noChangeAspect="1"/>
          </p:cNvPicPr>
          <p:nvPr/>
        </p:nvPicPr>
        <p:blipFill rotWithShape="1">
          <a:blip r:embed="rId5" cstate="print"/>
          <a:srcRect l="11208" r="9575"/>
          <a:stretch/>
        </p:blipFill>
        <p:spPr>
          <a:xfrm>
            <a:off x="2268558" y="1536385"/>
            <a:ext cx="860612" cy="1114094"/>
          </a:xfrm>
          <a:prstGeom prst="rect">
            <a:avLst/>
          </a:prstGeom>
        </p:spPr>
      </p:pic>
      <p:pic>
        <p:nvPicPr>
          <p:cNvPr id="32" name="Picture 31"/>
          <p:cNvPicPr>
            <a:picLocks noChangeAspect="1"/>
          </p:cNvPicPr>
          <p:nvPr/>
        </p:nvPicPr>
        <p:blipFill>
          <a:blip r:embed="rId6" cstate="print"/>
          <a:stretch>
            <a:fillRect/>
          </a:stretch>
        </p:blipFill>
        <p:spPr>
          <a:xfrm rot="16200000">
            <a:off x="3085769" y="1633983"/>
            <a:ext cx="1060215" cy="855612"/>
          </a:xfrm>
          <a:prstGeom prst="rect">
            <a:avLst/>
          </a:prstGeom>
        </p:spPr>
      </p:pic>
      <p:pic>
        <p:nvPicPr>
          <p:cNvPr id="33" name="Picture 32"/>
          <p:cNvPicPr>
            <a:picLocks noChangeAspect="1"/>
          </p:cNvPicPr>
          <p:nvPr/>
        </p:nvPicPr>
        <p:blipFill>
          <a:blip r:embed="rId7" cstate="print"/>
          <a:stretch>
            <a:fillRect/>
          </a:stretch>
        </p:blipFill>
        <p:spPr>
          <a:xfrm>
            <a:off x="1350283" y="2829373"/>
            <a:ext cx="2659753" cy="1691195"/>
          </a:xfrm>
          <a:prstGeom prst="rect">
            <a:avLst/>
          </a:prstGeom>
        </p:spPr>
      </p:pic>
      <p:cxnSp>
        <p:nvCxnSpPr>
          <p:cNvPr id="39" name="Elbow Connector 38"/>
          <p:cNvCxnSpPr>
            <a:stCxn id="29" idx="0"/>
            <a:endCxn id="33" idx="1"/>
          </p:cNvCxnSpPr>
          <p:nvPr/>
        </p:nvCxnSpPr>
        <p:spPr>
          <a:xfrm rot="10800000" flipH="1" flipV="1">
            <a:off x="1299073" y="2086681"/>
            <a:ext cx="51209" cy="1588289"/>
          </a:xfrm>
          <a:prstGeom prst="bentConnector3">
            <a:avLst>
              <a:gd name="adj1" fmla="val -1087137"/>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3290" y="4589542"/>
            <a:ext cx="3953435" cy="914400"/>
          </a:xfrm>
          <a:prstGeom prst="rect">
            <a:avLst/>
          </a:prstGeom>
          <a:noFill/>
        </p:spPr>
        <p:txBody>
          <a:bodyPr wrap="square" lIns="91440" tIns="45720" rIns="91440" rtlCol="0" anchor="t">
            <a:noAutofit/>
          </a:bodyPr>
          <a:lstStyle/>
          <a:p>
            <a:pPr marL="285750" indent="-285750">
              <a:buFont typeface="Arial" charset="0"/>
              <a:buChar char="•"/>
            </a:pPr>
            <a:r>
              <a:rPr lang="en-US" sz="1400" dirty="0" smtClean="0">
                <a:solidFill>
                  <a:schemeClr val="accent4">
                    <a:lumMod val="50000"/>
                  </a:schemeClr>
                </a:solidFill>
              </a:rPr>
              <a:t>CLI interface for REED and End Nodes</a:t>
            </a:r>
          </a:p>
          <a:p>
            <a:pPr marL="285750" indent="-285750">
              <a:buFont typeface="Arial" charset="0"/>
              <a:buChar char="•"/>
            </a:pPr>
            <a:r>
              <a:rPr lang="en-US" sz="1400" dirty="0" smtClean="0">
                <a:solidFill>
                  <a:schemeClr val="accent4">
                    <a:lumMod val="50000"/>
                  </a:schemeClr>
                </a:solidFill>
              </a:rPr>
              <a:t>Human readable commands implemented for network creation, commissioning, configuration, testing</a:t>
            </a:r>
          </a:p>
          <a:p>
            <a:pPr marL="285750" indent="-285750">
              <a:buFont typeface="Arial" charset="0"/>
              <a:buChar char="•"/>
            </a:pPr>
            <a:r>
              <a:rPr lang="en-US" sz="1400" dirty="0" smtClean="0">
                <a:solidFill>
                  <a:schemeClr val="accent4">
                    <a:lumMod val="50000"/>
                  </a:schemeClr>
                </a:solidFill>
              </a:rPr>
              <a:t>Push button demo to send Node temperature multicast to all nodes</a:t>
            </a:r>
          </a:p>
          <a:p>
            <a:pPr marL="285750" indent="-285750">
              <a:buFont typeface="Arial" charset="0"/>
              <a:buChar char="•"/>
            </a:pPr>
            <a:r>
              <a:rPr lang="en-US" sz="1400" dirty="0" smtClean="0">
                <a:solidFill>
                  <a:schemeClr val="accent4">
                    <a:lumMod val="50000"/>
                  </a:schemeClr>
                </a:solidFill>
              </a:rPr>
              <a:t>Simple push button lighting demo.</a:t>
            </a:r>
          </a:p>
          <a:p>
            <a:pPr marL="285750" indent="-285750">
              <a:buFont typeface="Arial" charset="0"/>
              <a:buChar char="•"/>
            </a:pPr>
            <a:endParaRPr lang="en-US" sz="1400" dirty="0" smtClean="0">
              <a:solidFill>
                <a:schemeClr val="accent4">
                  <a:lumMod val="50000"/>
                </a:schemeClr>
              </a:solidFill>
            </a:endParaRPr>
          </a:p>
        </p:txBody>
      </p:sp>
      <p:pic>
        <p:nvPicPr>
          <p:cNvPr id="46" name="Picture 45"/>
          <p:cNvPicPr>
            <a:picLocks noChangeAspect="1"/>
          </p:cNvPicPr>
          <p:nvPr/>
        </p:nvPicPr>
        <p:blipFill>
          <a:blip r:embed="rId8" cstate="print"/>
          <a:stretch>
            <a:fillRect/>
          </a:stretch>
        </p:blipFill>
        <p:spPr>
          <a:xfrm>
            <a:off x="6845181" y="1642157"/>
            <a:ext cx="1063092" cy="1117751"/>
          </a:xfrm>
          <a:prstGeom prst="rect">
            <a:avLst/>
          </a:prstGeom>
        </p:spPr>
      </p:pic>
      <p:pic>
        <p:nvPicPr>
          <p:cNvPr id="48" name="Picture 47"/>
          <p:cNvPicPr>
            <a:picLocks noChangeAspect="1"/>
          </p:cNvPicPr>
          <p:nvPr/>
        </p:nvPicPr>
        <p:blipFill>
          <a:blip r:embed="rId4" cstate="print"/>
          <a:stretch>
            <a:fillRect/>
          </a:stretch>
        </p:blipFill>
        <p:spPr>
          <a:xfrm>
            <a:off x="7374445" y="1032989"/>
            <a:ext cx="1020792" cy="364569"/>
          </a:xfrm>
          <a:prstGeom prst="rect">
            <a:avLst/>
          </a:prstGeom>
        </p:spPr>
      </p:pic>
      <p:pic>
        <p:nvPicPr>
          <p:cNvPr id="50" name="Picture 49"/>
          <p:cNvPicPr>
            <a:picLocks noChangeAspect="1"/>
          </p:cNvPicPr>
          <p:nvPr/>
        </p:nvPicPr>
        <p:blipFill rotWithShape="1">
          <a:blip r:embed="rId5" cstate="print"/>
          <a:srcRect l="11208" r="9575"/>
          <a:stretch/>
        </p:blipFill>
        <p:spPr>
          <a:xfrm>
            <a:off x="7839897" y="1643985"/>
            <a:ext cx="860612" cy="1114094"/>
          </a:xfrm>
          <a:prstGeom prst="rect">
            <a:avLst/>
          </a:prstGeom>
        </p:spPr>
      </p:pic>
      <p:pic>
        <p:nvPicPr>
          <p:cNvPr id="51" name="Picture 50"/>
          <p:cNvPicPr>
            <a:picLocks noChangeAspect="1"/>
          </p:cNvPicPr>
          <p:nvPr/>
        </p:nvPicPr>
        <p:blipFill>
          <a:blip r:embed="rId6" cstate="print"/>
          <a:stretch>
            <a:fillRect/>
          </a:stretch>
        </p:blipFill>
        <p:spPr>
          <a:xfrm rot="16200000">
            <a:off x="5965833" y="1739120"/>
            <a:ext cx="1060215" cy="855612"/>
          </a:xfrm>
          <a:prstGeom prst="rect">
            <a:avLst/>
          </a:prstGeom>
        </p:spPr>
      </p:pic>
    </p:spTree>
    <p:extLst>
      <p:ext uri="{BB962C8B-B14F-4D97-AF65-F5344CB8AC3E}">
        <p14:creationId xmlns:p14="http://schemas.microsoft.com/office/powerpoint/2010/main" val="175345966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Kinetis Ethernet Border Router – Out of Box Demos</a:t>
            </a:r>
            <a:endParaRPr lang="en-US" dirty="0">
              <a:latin typeface="Arial" pitchFamily="34" charset="0"/>
              <a:cs typeface="Arial" pitchFamily="34" charset="0"/>
            </a:endParaRPr>
          </a:p>
        </p:txBody>
      </p:sp>
      <p:pic>
        <p:nvPicPr>
          <p:cNvPr id="12" name="Picture 11"/>
          <p:cNvPicPr>
            <a:picLocks noChangeAspect="1"/>
          </p:cNvPicPr>
          <p:nvPr/>
        </p:nvPicPr>
        <p:blipFill>
          <a:blip r:embed="rId2" cstate="print"/>
          <a:stretch>
            <a:fillRect/>
          </a:stretch>
        </p:blipFill>
        <p:spPr>
          <a:xfrm>
            <a:off x="5193604" y="2438225"/>
            <a:ext cx="2687419" cy="2214282"/>
          </a:xfrm>
          <a:prstGeom prst="rect">
            <a:avLst/>
          </a:prstGeom>
        </p:spPr>
      </p:pic>
      <p:cxnSp>
        <p:nvCxnSpPr>
          <p:cNvPr id="16" name="Elbow Connector 15"/>
          <p:cNvCxnSpPr/>
          <p:nvPr/>
        </p:nvCxnSpPr>
        <p:spPr>
          <a:xfrm rot="10800000" flipV="1">
            <a:off x="963684" y="1557494"/>
            <a:ext cx="273593" cy="2002041"/>
          </a:xfrm>
          <a:prstGeom prst="bentConnector3">
            <a:avLst>
              <a:gd name="adj1" fmla="val 18355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2" idx="3"/>
            <a:endCxn id="11" idx="2"/>
          </p:cNvCxnSpPr>
          <p:nvPr/>
        </p:nvCxnSpPr>
        <p:spPr>
          <a:xfrm flipH="1" flipV="1">
            <a:off x="7560740" y="1628857"/>
            <a:ext cx="320283" cy="1916509"/>
          </a:xfrm>
          <a:prstGeom prst="bentConnector3">
            <a:avLst>
              <a:gd name="adj1" fmla="val -71374"/>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3718" y="4993341"/>
            <a:ext cx="914400" cy="914400"/>
          </a:xfrm>
          <a:prstGeom prst="rect">
            <a:avLst/>
          </a:prstGeom>
          <a:noFill/>
        </p:spPr>
        <p:txBody>
          <a:bodyPr wrap="none" lIns="91440" tIns="45720" rIns="91440" rtlCol="0" anchor="t">
            <a:noAutofit/>
          </a:bodyPr>
          <a:lstStyle/>
          <a:p>
            <a:endParaRPr lang="en-US" sz="1500" dirty="0" err="1" smtClean="0">
              <a:solidFill>
                <a:schemeClr val="accent4">
                  <a:lumMod val="50000"/>
                </a:schemeClr>
              </a:solidFill>
            </a:endParaRPr>
          </a:p>
        </p:txBody>
      </p:sp>
      <p:sp>
        <p:nvSpPr>
          <p:cNvPr id="24" name="TextBox 23"/>
          <p:cNvSpPr txBox="1"/>
          <p:nvPr/>
        </p:nvSpPr>
        <p:spPr>
          <a:xfrm>
            <a:off x="644841" y="4769137"/>
            <a:ext cx="3953435" cy="914400"/>
          </a:xfrm>
          <a:prstGeom prst="rect">
            <a:avLst/>
          </a:prstGeom>
          <a:noFill/>
        </p:spPr>
        <p:txBody>
          <a:bodyPr wrap="square" lIns="91440" tIns="45720" rIns="91440" rtlCol="0" anchor="t">
            <a:noAutofit/>
          </a:bodyPr>
          <a:lstStyle/>
          <a:p>
            <a:pPr marL="285750" indent="-285750">
              <a:buFont typeface="Arial" charset="0"/>
              <a:buChar char="•"/>
            </a:pPr>
            <a:r>
              <a:rPr lang="en-US" sz="1400" dirty="0" smtClean="0">
                <a:solidFill>
                  <a:schemeClr val="accent4">
                    <a:lumMod val="50000"/>
                  </a:schemeClr>
                </a:solidFill>
              </a:rPr>
              <a:t>Communicate with Thread devices from Windows via Ethernet or USB RNDIS interfaces</a:t>
            </a:r>
          </a:p>
          <a:p>
            <a:pPr marL="285750" indent="-285750">
              <a:buFont typeface="Arial" charset="0"/>
              <a:buChar char="•"/>
            </a:pPr>
            <a:r>
              <a:rPr lang="en-US" sz="1400" dirty="0" err="1" smtClean="0">
                <a:solidFill>
                  <a:schemeClr val="accent4">
                    <a:lumMod val="50000"/>
                  </a:schemeClr>
                </a:solidFill>
              </a:rPr>
              <a:t>CoAP</a:t>
            </a:r>
            <a:r>
              <a:rPr lang="en-US" sz="1400" dirty="0" smtClean="0">
                <a:solidFill>
                  <a:schemeClr val="accent4">
                    <a:lumMod val="50000"/>
                  </a:schemeClr>
                </a:solidFill>
              </a:rPr>
              <a:t> (get/post) examples for remote temperature and LED control/toggle using Copper Firefox add-on</a:t>
            </a:r>
          </a:p>
        </p:txBody>
      </p:sp>
      <p:sp>
        <p:nvSpPr>
          <p:cNvPr id="25" name="TextBox 24"/>
          <p:cNvSpPr txBox="1"/>
          <p:nvPr/>
        </p:nvSpPr>
        <p:spPr>
          <a:xfrm>
            <a:off x="4926073" y="4814004"/>
            <a:ext cx="4045836" cy="914400"/>
          </a:xfrm>
          <a:prstGeom prst="rect">
            <a:avLst/>
          </a:prstGeom>
          <a:noFill/>
        </p:spPr>
        <p:txBody>
          <a:bodyPr wrap="square" lIns="91440" tIns="45720" rIns="91440" rtlCol="0" anchor="t">
            <a:noAutofit/>
          </a:bodyPr>
          <a:lstStyle/>
          <a:p>
            <a:pPr marL="285750" indent="-285750">
              <a:buFont typeface="Arial" charset="0"/>
              <a:buChar char="•"/>
            </a:pPr>
            <a:r>
              <a:rPr lang="en-US" sz="1400" dirty="0" smtClean="0">
                <a:solidFill>
                  <a:schemeClr val="accent4">
                    <a:lumMod val="50000"/>
                  </a:schemeClr>
                </a:solidFill>
              </a:rPr>
              <a:t>CLI interface for REED and End Nodes</a:t>
            </a:r>
          </a:p>
          <a:p>
            <a:pPr marL="285750" indent="-285750">
              <a:buFont typeface="Arial" charset="0"/>
              <a:buChar char="•"/>
            </a:pPr>
            <a:r>
              <a:rPr lang="en-US" sz="1400" dirty="0" smtClean="0">
                <a:solidFill>
                  <a:schemeClr val="accent4">
                    <a:lumMod val="50000"/>
                  </a:schemeClr>
                </a:solidFill>
              </a:rPr>
              <a:t>Human readable commands implemented for network creation, commissioning, configuration, testing</a:t>
            </a:r>
          </a:p>
          <a:p>
            <a:pPr marL="285750" indent="-285750">
              <a:buFont typeface="Arial" charset="0"/>
              <a:buChar char="•"/>
            </a:pPr>
            <a:r>
              <a:rPr lang="en-US" sz="1400" dirty="0" smtClean="0">
                <a:solidFill>
                  <a:schemeClr val="accent4">
                    <a:lumMod val="50000"/>
                  </a:schemeClr>
                </a:solidFill>
              </a:rPr>
              <a:t>Push button demo to send Node temperature multicast to all nodes</a:t>
            </a:r>
          </a:p>
          <a:p>
            <a:pPr marL="285750" indent="-285750">
              <a:buFont typeface="Arial" charset="0"/>
              <a:buChar char="•"/>
            </a:pPr>
            <a:endParaRPr lang="en-US" sz="1400" dirty="0" smtClean="0">
              <a:solidFill>
                <a:schemeClr val="accent4">
                  <a:lumMod val="50000"/>
                </a:schemeClr>
              </a:solidFill>
            </a:endParaRPr>
          </a:p>
        </p:txBody>
      </p:sp>
      <p:sp>
        <p:nvSpPr>
          <p:cNvPr id="27" name="TextBox 26"/>
          <p:cNvSpPr txBox="1"/>
          <p:nvPr/>
        </p:nvSpPr>
        <p:spPr>
          <a:xfrm>
            <a:off x="2621557" y="930275"/>
            <a:ext cx="1511171" cy="1318216"/>
          </a:xfrm>
          <a:prstGeom prst="rect">
            <a:avLst/>
          </a:prstGeom>
          <a:noFill/>
        </p:spPr>
        <p:txBody>
          <a:bodyPr wrap="none" lIns="91440" tIns="45720" rIns="91440" rtlCol="0" anchor="t">
            <a:noAutofit/>
          </a:bodyPr>
          <a:lstStyle/>
          <a:p>
            <a:r>
              <a:rPr lang="en-US" sz="1500" dirty="0" smtClean="0">
                <a:solidFill>
                  <a:schemeClr val="accent4">
                    <a:lumMod val="50000"/>
                  </a:schemeClr>
                </a:solidFill>
              </a:rPr>
              <a:t>K64F + MCR20A </a:t>
            </a:r>
          </a:p>
          <a:p>
            <a:r>
              <a:rPr lang="en-US" sz="1500" dirty="0" smtClean="0">
                <a:solidFill>
                  <a:schemeClr val="accent4">
                    <a:lumMod val="50000"/>
                  </a:schemeClr>
                </a:solidFill>
              </a:rPr>
              <a:t>Ethernet Border Router</a:t>
            </a:r>
          </a:p>
          <a:p>
            <a:r>
              <a:rPr lang="en-US" sz="1500" dirty="0">
                <a:solidFill>
                  <a:schemeClr val="accent4">
                    <a:lumMod val="50000"/>
                  </a:schemeClr>
                </a:solidFill>
              </a:rPr>
              <a:t>o</a:t>
            </a:r>
            <a:r>
              <a:rPr lang="en-US" sz="1500" dirty="0" smtClean="0">
                <a:solidFill>
                  <a:schemeClr val="accent4">
                    <a:lumMod val="50000"/>
                  </a:schemeClr>
                </a:solidFill>
              </a:rPr>
              <a:t>r</a:t>
            </a:r>
          </a:p>
          <a:p>
            <a:r>
              <a:rPr lang="en-US" sz="1500" dirty="0" smtClean="0">
                <a:solidFill>
                  <a:schemeClr val="accent4">
                    <a:lumMod val="50000"/>
                  </a:schemeClr>
                </a:solidFill>
              </a:rPr>
              <a:t>KW2x USB RNDIS</a:t>
            </a:r>
          </a:p>
          <a:p>
            <a:r>
              <a:rPr lang="en-US" sz="1500" dirty="0" smtClean="0">
                <a:solidFill>
                  <a:schemeClr val="accent4">
                    <a:lumMod val="50000"/>
                  </a:schemeClr>
                </a:solidFill>
              </a:rPr>
              <a:t>Border Router</a:t>
            </a:r>
            <a:endParaRPr lang="en-US" sz="1500" dirty="0">
              <a:solidFill>
                <a:schemeClr val="accent4">
                  <a:lumMod val="50000"/>
                </a:schemeClr>
              </a:solidFill>
            </a:endParaRPr>
          </a:p>
        </p:txBody>
      </p:sp>
      <p:sp>
        <p:nvSpPr>
          <p:cNvPr id="28" name="TextBox 27"/>
          <p:cNvSpPr txBox="1"/>
          <p:nvPr/>
        </p:nvSpPr>
        <p:spPr>
          <a:xfrm>
            <a:off x="5193604" y="1318706"/>
            <a:ext cx="1511171" cy="914400"/>
          </a:xfrm>
          <a:prstGeom prst="rect">
            <a:avLst/>
          </a:prstGeom>
          <a:noFill/>
        </p:spPr>
        <p:txBody>
          <a:bodyPr wrap="square" lIns="91440" tIns="45720" rIns="91440" rtlCol="0" anchor="t">
            <a:noAutofit/>
          </a:bodyPr>
          <a:lstStyle/>
          <a:p>
            <a:r>
              <a:rPr lang="en-US" sz="1500" dirty="0" smtClean="0">
                <a:solidFill>
                  <a:schemeClr val="accent4">
                    <a:lumMod val="50000"/>
                  </a:schemeClr>
                </a:solidFill>
              </a:rPr>
              <a:t>KW2x REED or End Node</a:t>
            </a:r>
            <a:endParaRPr lang="en-US" sz="1500" dirty="0">
              <a:solidFill>
                <a:schemeClr val="accent4">
                  <a:lumMod val="50000"/>
                </a:schemeClr>
              </a:solidFill>
            </a:endParaRPr>
          </a:p>
        </p:txBody>
      </p:sp>
      <p:pic>
        <p:nvPicPr>
          <p:cNvPr id="11" name="Picture 10"/>
          <p:cNvPicPr>
            <a:picLocks noChangeAspect="1"/>
          </p:cNvPicPr>
          <p:nvPr/>
        </p:nvPicPr>
        <p:blipFill>
          <a:blip r:embed="rId3" cstate="print"/>
          <a:stretch>
            <a:fillRect/>
          </a:stretch>
        </p:blipFill>
        <p:spPr>
          <a:xfrm rot="16200000">
            <a:off x="6738302" y="1299882"/>
            <a:ext cx="986926" cy="657950"/>
          </a:xfrm>
          <a:prstGeom prst="rect">
            <a:avLst/>
          </a:prstGeom>
        </p:spPr>
      </p:pic>
      <p:pic>
        <p:nvPicPr>
          <p:cNvPr id="17" name="Picture 16"/>
          <p:cNvPicPr>
            <a:picLocks noChangeAspect="1"/>
          </p:cNvPicPr>
          <p:nvPr/>
        </p:nvPicPr>
        <p:blipFill rotWithShape="1">
          <a:blip r:embed="rId4" cstate="print"/>
          <a:srcRect l="11208" r="9575"/>
          <a:stretch/>
        </p:blipFill>
        <p:spPr>
          <a:xfrm>
            <a:off x="1171261" y="752301"/>
            <a:ext cx="860612" cy="1114094"/>
          </a:xfrm>
          <a:prstGeom prst="rect">
            <a:avLst/>
          </a:prstGeom>
        </p:spPr>
      </p:pic>
      <p:pic>
        <p:nvPicPr>
          <p:cNvPr id="19" name="Picture 18"/>
          <p:cNvPicPr>
            <a:picLocks noChangeAspect="1"/>
          </p:cNvPicPr>
          <p:nvPr/>
        </p:nvPicPr>
        <p:blipFill>
          <a:blip r:embed="rId5" cstate="print"/>
          <a:stretch>
            <a:fillRect/>
          </a:stretch>
        </p:blipFill>
        <p:spPr>
          <a:xfrm>
            <a:off x="1124179" y="1898578"/>
            <a:ext cx="1020792" cy="364569"/>
          </a:xfrm>
          <a:prstGeom prst="rect">
            <a:avLst/>
          </a:prstGeom>
        </p:spPr>
      </p:pic>
      <p:pic>
        <p:nvPicPr>
          <p:cNvPr id="1026" name="Picture 8" descr="image001"/>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318" b="6825"/>
          <a:stretch/>
        </p:blipFill>
        <p:spPr bwMode="auto">
          <a:xfrm>
            <a:off x="963682" y="2329692"/>
            <a:ext cx="3651927" cy="224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26073" y="6155968"/>
            <a:ext cx="2634667" cy="430362"/>
          </a:xfrm>
          <a:prstGeom prst="rect">
            <a:avLst/>
          </a:prstGeom>
          <a:noFill/>
        </p:spPr>
        <p:txBody>
          <a:bodyPr wrap="square" lIns="91440" tIns="45720" rIns="91440" rtlCol="0" anchor="t">
            <a:noAutofit/>
          </a:bodyPr>
          <a:lstStyle/>
          <a:p>
            <a:pPr marL="285750" indent="-285750">
              <a:buFont typeface="Arial" charset="0"/>
              <a:buChar char="•"/>
            </a:pPr>
            <a:r>
              <a:rPr lang="en-US" sz="1400">
                <a:solidFill>
                  <a:schemeClr val="accent4">
                    <a:lumMod val="50000"/>
                  </a:schemeClr>
                </a:solidFill>
              </a:rPr>
              <a:t>Simple push button lighting demo.</a:t>
            </a:r>
            <a:endParaRPr lang="en-US" sz="1400" dirty="0">
              <a:solidFill>
                <a:schemeClr val="accent4">
                  <a:lumMod val="50000"/>
                </a:schemeClr>
              </a:solidFill>
            </a:endParaRPr>
          </a:p>
        </p:txBody>
      </p:sp>
    </p:spTree>
    <p:extLst>
      <p:ext uri="{BB962C8B-B14F-4D97-AF65-F5344CB8AC3E}">
        <p14:creationId xmlns:p14="http://schemas.microsoft.com/office/powerpoint/2010/main" val="99721318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i.MX6 Linux Border Router + THCI – Out of Box Demos</a:t>
            </a:r>
            <a:endParaRPr lang="en-US" dirty="0">
              <a:latin typeface="Arial" pitchFamily="34" charset="0"/>
              <a:cs typeface="Arial" pitchFamily="34" charset="0"/>
            </a:endParaRPr>
          </a:p>
        </p:txBody>
      </p:sp>
      <p:pic>
        <p:nvPicPr>
          <p:cNvPr id="10" name="Picture 9"/>
          <p:cNvPicPr>
            <a:picLocks noChangeAspect="1"/>
          </p:cNvPicPr>
          <p:nvPr/>
        </p:nvPicPr>
        <p:blipFill>
          <a:blip r:embed="rId2" cstate="print"/>
          <a:stretch>
            <a:fillRect/>
          </a:stretch>
        </p:blipFill>
        <p:spPr>
          <a:xfrm>
            <a:off x="963683" y="2305067"/>
            <a:ext cx="3962390" cy="2508937"/>
          </a:xfrm>
          <a:prstGeom prst="rect">
            <a:avLst/>
          </a:prstGeom>
        </p:spPr>
      </p:pic>
      <p:pic>
        <p:nvPicPr>
          <p:cNvPr id="12" name="Picture 11"/>
          <p:cNvPicPr>
            <a:picLocks noChangeAspect="1"/>
          </p:cNvPicPr>
          <p:nvPr/>
        </p:nvPicPr>
        <p:blipFill>
          <a:blip r:embed="rId3" cstate="print"/>
          <a:stretch>
            <a:fillRect/>
          </a:stretch>
        </p:blipFill>
        <p:spPr>
          <a:xfrm>
            <a:off x="5193604" y="2438225"/>
            <a:ext cx="2687419" cy="2214282"/>
          </a:xfrm>
          <a:prstGeom prst="rect">
            <a:avLst/>
          </a:prstGeom>
        </p:spPr>
      </p:pic>
      <p:cxnSp>
        <p:nvCxnSpPr>
          <p:cNvPr id="16" name="Elbow Connector 15"/>
          <p:cNvCxnSpPr>
            <a:stCxn id="6" idx="1"/>
            <a:endCxn id="10" idx="1"/>
          </p:cNvCxnSpPr>
          <p:nvPr/>
        </p:nvCxnSpPr>
        <p:spPr>
          <a:xfrm rot="10800000" flipV="1">
            <a:off x="963684" y="1557494"/>
            <a:ext cx="273593" cy="2002041"/>
          </a:xfrm>
          <a:prstGeom prst="bentConnector3">
            <a:avLst>
              <a:gd name="adj1" fmla="val 18355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2" idx="3"/>
            <a:endCxn id="11" idx="2"/>
          </p:cNvCxnSpPr>
          <p:nvPr/>
        </p:nvCxnSpPr>
        <p:spPr>
          <a:xfrm flipH="1" flipV="1">
            <a:off x="7560740" y="1628857"/>
            <a:ext cx="320283" cy="1916509"/>
          </a:xfrm>
          <a:prstGeom prst="bentConnector3">
            <a:avLst>
              <a:gd name="adj1" fmla="val -71374"/>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3718" y="4993341"/>
            <a:ext cx="914400" cy="914400"/>
          </a:xfrm>
          <a:prstGeom prst="rect">
            <a:avLst/>
          </a:prstGeom>
          <a:noFill/>
        </p:spPr>
        <p:txBody>
          <a:bodyPr wrap="none" lIns="91440" tIns="45720" rIns="91440" rtlCol="0" anchor="t">
            <a:noAutofit/>
          </a:bodyPr>
          <a:lstStyle/>
          <a:p>
            <a:endParaRPr lang="en-US" sz="1500" dirty="0" err="1" smtClean="0">
              <a:solidFill>
                <a:schemeClr val="accent4">
                  <a:lumMod val="50000"/>
                </a:schemeClr>
              </a:solidFill>
            </a:endParaRPr>
          </a:p>
        </p:txBody>
      </p:sp>
      <p:sp>
        <p:nvSpPr>
          <p:cNvPr id="24" name="TextBox 23"/>
          <p:cNvSpPr txBox="1"/>
          <p:nvPr/>
        </p:nvSpPr>
        <p:spPr>
          <a:xfrm>
            <a:off x="644841" y="4769137"/>
            <a:ext cx="3953435" cy="914400"/>
          </a:xfrm>
          <a:prstGeom prst="rect">
            <a:avLst/>
          </a:prstGeom>
          <a:noFill/>
        </p:spPr>
        <p:txBody>
          <a:bodyPr wrap="square" lIns="91440" tIns="45720" rIns="91440" rtlCol="0" anchor="t">
            <a:noAutofit/>
          </a:bodyPr>
          <a:lstStyle/>
          <a:p>
            <a:pPr marL="285750" indent="-285750">
              <a:buFont typeface="Arial" charset="0"/>
              <a:buChar char="•"/>
            </a:pPr>
            <a:r>
              <a:rPr lang="en-US" sz="1400" dirty="0" smtClean="0">
                <a:solidFill>
                  <a:schemeClr val="accent4">
                    <a:lumMod val="50000"/>
                  </a:schemeClr>
                </a:solidFill>
              </a:rPr>
              <a:t>Linux Host control interfaces</a:t>
            </a:r>
          </a:p>
          <a:p>
            <a:pPr marL="285750" indent="-285750">
              <a:buFont typeface="Arial" charset="0"/>
              <a:buChar char="•"/>
            </a:pPr>
            <a:r>
              <a:rPr lang="en-US" sz="1400" dirty="0" smtClean="0">
                <a:solidFill>
                  <a:schemeClr val="accent4">
                    <a:lumMod val="50000"/>
                  </a:schemeClr>
                </a:solidFill>
              </a:rPr>
              <a:t>C and Python Based Virtual TUN Tap drivers for IPv6 packet routing</a:t>
            </a:r>
          </a:p>
          <a:p>
            <a:pPr marL="285750" indent="-285750">
              <a:buFont typeface="Arial" charset="0"/>
              <a:buChar char="•"/>
            </a:pPr>
            <a:r>
              <a:rPr lang="en-US" sz="1400" dirty="0" smtClean="0">
                <a:solidFill>
                  <a:schemeClr val="accent4">
                    <a:lumMod val="50000"/>
                  </a:schemeClr>
                </a:solidFill>
              </a:rPr>
              <a:t>Commissioning example code</a:t>
            </a:r>
          </a:p>
          <a:p>
            <a:pPr marL="285750" indent="-285750">
              <a:buFont typeface="Arial" charset="0"/>
              <a:buChar char="•"/>
            </a:pPr>
            <a:r>
              <a:rPr lang="en-US" sz="1400" dirty="0" err="1" smtClean="0">
                <a:solidFill>
                  <a:schemeClr val="accent4">
                    <a:lumMod val="50000"/>
                  </a:schemeClr>
                </a:solidFill>
              </a:rPr>
              <a:t>CoAP</a:t>
            </a:r>
            <a:r>
              <a:rPr lang="en-US" sz="1400" dirty="0" smtClean="0">
                <a:solidFill>
                  <a:schemeClr val="accent4">
                    <a:lumMod val="50000"/>
                  </a:schemeClr>
                </a:solidFill>
              </a:rPr>
              <a:t> (get/post) examples for remote temperature and LED control/toggle</a:t>
            </a:r>
          </a:p>
        </p:txBody>
      </p:sp>
      <p:sp>
        <p:nvSpPr>
          <p:cNvPr id="25" name="TextBox 24"/>
          <p:cNvSpPr txBox="1"/>
          <p:nvPr/>
        </p:nvSpPr>
        <p:spPr>
          <a:xfrm>
            <a:off x="4926073" y="4814004"/>
            <a:ext cx="3953435" cy="914400"/>
          </a:xfrm>
          <a:prstGeom prst="rect">
            <a:avLst/>
          </a:prstGeom>
          <a:noFill/>
        </p:spPr>
        <p:txBody>
          <a:bodyPr wrap="square" lIns="91440" tIns="45720" rIns="91440" rtlCol="0" anchor="t">
            <a:noAutofit/>
          </a:bodyPr>
          <a:lstStyle/>
          <a:p>
            <a:pPr marL="285750" indent="-285750">
              <a:buFont typeface="Arial" charset="0"/>
              <a:buChar char="•"/>
            </a:pPr>
            <a:r>
              <a:rPr lang="en-US" sz="1400" dirty="0" smtClean="0">
                <a:solidFill>
                  <a:schemeClr val="accent4">
                    <a:lumMod val="50000"/>
                  </a:schemeClr>
                </a:solidFill>
              </a:rPr>
              <a:t>CLI interface for REED and End Nodes</a:t>
            </a:r>
          </a:p>
          <a:p>
            <a:pPr marL="285750" indent="-285750">
              <a:buFont typeface="Arial" charset="0"/>
              <a:buChar char="•"/>
            </a:pPr>
            <a:r>
              <a:rPr lang="en-US" sz="1400" dirty="0" smtClean="0">
                <a:solidFill>
                  <a:schemeClr val="accent4">
                    <a:lumMod val="50000"/>
                  </a:schemeClr>
                </a:solidFill>
              </a:rPr>
              <a:t>Human readable commands implemented for network creation, commissioning, configuration, testing</a:t>
            </a:r>
          </a:p>
          <a:p>
            <a:pPr marL="285750" indent="-285750">
              <a:buFont typeface="Arial" charset="0"/>
              <a:buChar char="•"/>
            </a:pPr>
            <a:r>
              <a:rPr lang="en-US" sz="1400" dirty="0" smtClean="0">
                <a:solidFill>
                  <a:schemeClr val="accent4">
                    <a:lumMod val="50000"/>
                  </a:schemeClr>
                </a:solidFill>
              </a:rPr>
              <a:t>Push button demo to send Node temperature </a:t>
            </a:r>
            <a:r>
              <a:rPr lang="en-US" sz="1400" dirty="0" err="1" smtClean="0">
                <a:solidFill>
                  <a:schemeClr val="accent4">
                    <a:lumMod val="50000"/>
                  </a:schemeClr>
                </a:solidFill>
              </a:rPr>
              <a:t>mutlicast</a:t>
            </a:r>
            <a:r>
              <a:rPr lang="en-US" sz="1400" dirty="0" smtClean="0">
                <a:solidFill>
                  <a:schemeClr val="accent4">
                    <a:lumMod val="50000"/>
                  </a:schemeClr>
                </a:solidFill>
              </a:rPr>
              <a:t> to all nodes</a:t>
            </a:r>
          </a:p>
          <a:p>
            <a:pPr marL="285750" indent="-285750">
              <a:buFont typeface="Arial" charset="0"/>
              <a:buChar char="•"/>
            </a:pPr>
            <a:r>
              <a:rPr lang="en-US" sz="1400" dirty="0" smtClean="0">
                <a:solidFill>
                  <a:schemeClr val="accent4">
                    <a:lumMod val="50000"/>
                  </a:schemeClr>
                </a:solidFill>
              </a:rPr>
              <a:t>Simple push button lighting demo.</a:t>
            </a:r>
          </a:p>
          <a:p>
            <a:pPr marL="285750" indent="-285750">
              <a:buFont typeface="Arial" charset="0"/>
              <a:buChar char="•"/>
            </a:pPr>
            <a:endParaRPr lang="en-US" sz="1400" dirty="0" smtClean="0">
              <a:solidFill>
                <a:schemeClr val="accent4">
                  <a:lumMod val="50000"/>
                </a:schemeClr>
              </a:solidFill>
            </a:endParaRPr>
          </a:p>
        </p:txBody>
      </p:sp>
      <p:sp>
        <p:nvSpPr>
          <p:cNvPr id="27" name="TextBox 26"/>
          <p:cNvSpPr txBox="1"/>
          <p:nvPr/>
        </p:nvSpPr>
        <p:spPr>
          <a:xfrm>
            <a:off x="2621557" y="1334091"/>
            <a:ext cx="1511171" cy="914400"/>
          </a:xfrm>
          <a:prstGeom prst="rect">
            <a:avLst/>
          </a:prstGeom>
          <a:noFill/>
        </p:spPr>
        <p:txBody>
          <a:bodyPr wrap="none" lIns="91440" tIns="45720" rIns="91440" rtlCol="0" anchor="t">
            <a:noAutofit/>
          </a:bodyPr>
          <a:lstStyle/>
          <a:p>
            <a:r>
              <a:rPr lang="en-US" sz="1500" dirty="0" smtClean="0">
                <a:solidFill>
                  <a:schemeClr val="accent4">
                    <a:lumMod val="50000"/>
                  </a:schemeClr>
                </a:solidFill>
              </a:rPr>
              <a:t>i.MX6 </a:t>
            </a:r>
            <a:r>
              <a:rPr lang="en-US" sz="1500" dirty="0" err="1" smtClean="0">
                <a:solidFill>
                  <a:schemeClr val="accent4">
                    <a:lumMod val="50000"/>
                  </a:schemeClr>
                </a:solidFill>
              </a:rPr>
              <a:t>Yocto</a:t>
            </a:r>
            <a:r>
              <a:rPr lang="en-US" sz="1500" dirty="0" smtClean="0">
                <a:solidFill>
                  <a:schemeClr val="accent4">
                    <a:lumMod val="50000"/>
                  </a:schemeClr>
                </a:solidFill>
              </a:rPr>
              <a:t> Linux</a:t>
            </a:r>
          </a:p>
          <a:p>
            <a:endParaRPr lang="en-US" sz="800" dirty="0" smtClean="0">
              <a:solidFill>
                <a:schemeClr val="accent4">
                  <a:lumMod val="50000"/>
                </a:schemeClr>
              </a:solidFill>
            </a:endParaRPr>
          </a:p>
          <a:p>
            <a:r>
              <a:rPr lang="en-US" sz="1500" dirty="0" smtClean="0">
                <a:solidFill>
                  <a:schemeClr val="accent4">
                    <a:lumMod val="50000"/>
                  </a:schemeClr>
                </a:solidFill>
              </a:rPr>
              <a:t>FRDM-24x THCI</a:t>
            </a:r>
            <a:endParaRPr lang="en-US" sz="1500" dirty="0">
              <a:solidFill>
                <a:schemeClr val="accent4">
                  <a:lumMod val="50000"/>
                </a:schemeClr>
              </a:solidFill>
            </a:endParaRPr>
          </a:p>
        </p:txBody>
      </p:sp>
      <p:sp>
        <p:nvSpPr>
          <p:cNvPr id="28" name="TextBox 27"/>
          <p:cNvSpPr txBox="1"/>
          <p:nvPr/>
        </p:nvSpPr>
        <p:spPr>
          <a:xfrm>
            <a:off x="5193604" y="1318706"/>
            <a:ext cx="1511171" cy="914400"/>
          </a:xfrm>
          <a:prstGeom prst="rect">
            <a:avLst/>
          </a:prstGeom>
          <a:noFill/>
        </p:spPr>
        <p:txBody>
          <a:bodyPr wrap="square" lIns="91440" tIns="45720" rIns="91440" rtlCol="0" anchor="t">
            <a:noAutofit/>
          </a:bodyPr>
          <a:lstStyle/>
          <a:p>
            <a:r>
              <a:rPr lang="en-US" sz="1500" dirty="0" smtClean="0">
                <a:solidFill>
                  <a:schemeClr val="accent4">
                    <a:lumMod val="50000"/>
                  </a:schemeClr>
                </a:solidFill>
              </a:rPr>
              <a:t>KW2x REED or End Node</a:t>
            </a:r>
            <a:endParaRPr lang="en-US" sz="1500" dirty="0">
              <a:solidFill>
                <a:schemeClr val="accent4">
                  <a:lumMod val="50000"/>
                </a:schemeClr>
              </a:solidFill>
            </a:endParaRPr>
          </a:p>
        </p:txBody>
      </p:sp>
      <p:pic>
        <p:nvPicPr>
          <p:cNvPr id="11" name="Picture 10"/>
          <p:cNvPicPr>
            <a:picLocks noChangeAspect="1"/>
          </p:cNvPicPr>
          <p:nvPr/>
        </p:nvPicPr>
        <p:blipFill>
          <a:blip r:embed="rId4" cstate="print"/>
          <a:stretch>
            <a:fillRect/>
          </a:stretch>
        </p:blipFill>
        <p:spPr>
          <a:xfrm rot="16200000">
            <a:off x="6738302" y="1299882"/>
            <a:ext cx="986926" cy="657950"/>
          </a:xfrm>
          <a:prstGeom prst="rect">
            <a:avLst/>
          </a:prstGeom>
        </p:spPr>
      </p:pic>
      <p:pic>
        <p:nvPicPr>
          <p:cNvPr id="4" name="Picture 3"/>
          <p:cNvPicPr>
            <a:picLocks noChangeAspect="1"/>
          </p:cNvPicPr>
          <p:nvPr/>
        </p:nvPicPr>
        <p:blipFill>
          <a:blip r:embed="rId5"/>
          <a:stretch>
            <a:fillRect/>
          </a:stretch>
        </p:blipFill>
        <p:spPr>
          <a:xfrm>
            <a:off x="1325875" y="1157212"/>
            <a:ext cx="1170533" cy="1091279"/>
          </a:xfrm>
          <a:prstGeom prst="rect">
            <a:avLst/>
          </a:prstGeom>
        </p:spPr>
      </p:pic>
    </p:spTree>
    <p:extLst>
      <p:ext uri="{BB962C8B-B14F-4D97-AF65-F5344CB8AC3E}">
        <p14:creationId xmlns:p14="http://schemas.microsoft.com/office/powerpoint/2010/main" val="13967453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50652" y="2655938"/>
            <a:ext cx="4676812" cy="977900"/>
          </a:xfrm>
        </p:spPr>
        <p:txBody>
          <a:bodyPr/>
          <a:lstStyle/>
          <a:p>
            <a:pPr algn="ctr"/>
            <a:r>
              <a:rPr lang="en-US" sz="5400" dirty="0" smtClean="0"/>
              <a:t>Thank You!</a:t>
            </a:r>
            <a:endParaRPr lang="en-US" sz="5400" dirty="0"/>
          </a:p>
        </p:txBody>
      </p:sp>
    </p:spTree>
    <p:extLst>
      <p:ext uri="{BB962C8B-B14F-4D97-AF65-F5344CB8AC3E}">
        <p14:creationId xmlns:p14="http://schemas.microsoft.com/office/powerpoint/2010/main" val="322749400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50652" y="2655938"/>
            <a:ext cx="4676812" cy="977900"/>
          </a:xfrm>
        </p:spPr>
        <p:txBody>
          <a:bodyPr/>
          <a:lstStyle/>
          <a:p>
            <a:pPr algn="ctr"/>
            <a:r>
              <a:rPr lang="en-US" sz="5400" dirty="0" smtClean="0"/>
              <a:t>Backup</a:t>
            </a:r>
            <a:endParaRPr lang="en-US" sz="5400" dirty="0"/>
          </a:p>
        </p:txBody>
      </p:sp>
    </p:spTree>
    <p:extLst>
      <p:ext uri="{BB962C8B-B14F-4D97-AF65-F5344CB8AC3E}">
        <p14:creationId xmlns:p14="http://schemas.microsoft.com/office/powerpoint/2010/main" val="27841549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Silicon block diagrams</a:t>
            </a:r>
            <a:endParaRPr lang="en-US" dirty="0"/>
          </a:p>
        </p:txBody>
      </p:sp>
    </p:spTree>
    <p:extLst>
      <p:ext uri="{BB962C8B-B14F-4D97-AF65-F5344CB8AC3E}">
        <p14:creationId xmlns:p14="http://schemas.microsoft.com/office/powerpoint/2010/main" val="95648768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73"/>
          <p:cNvSpPr>
            <a:spLocks noGrp="1" noChangeArrowheads="1"/>
          </p:cNvSpPr>
          <p:nvPr>
            <p:ph type="title"/>
          </p:nvPr>
        </p:nvSpPr>
        <p:spPr/>
        <p:txBody>
          <a:bodyPr/>
          <a:lstStyle/>
          <a:p>
            <a:pPr eaLnBrk="1" hangingPunct="1"/>
            <a:r>
              <a:rPr lang="en-US" sz="2000" dirty="0" smtClean="0"/>
              <a:t>In Full Production - MKW2xD</a:t>
            </a:r>
          </a:p>
        </p:txBody>
      </p:sp>
      <p:sp>
        <p:nvSpPr>
          <p:cNvPr id="13341" name="Rectangle 44"/>
          <p:cNvSpPr>
            <a:spLocks noChangeArrowheads="1"/>
          </p:cNvSpPr>
          <p:nvPr/>
        </p:nvSpPr>
        <p:spPr bwMode="auto">
          <a:xfrm>
            <a:off x="4944977" y="5384873"/>
            <a:ext cx="3214687" cy="492125"/>
          </a:xfrm>
          <a:prstGeom prst="rect">
            <a:avLst/>
          </a:prstGeom>
          <a:noFill/>
          <a:ln w="9525">
            <a:noFill/>
            <a:miter lim="800000"/>
            <a:headEnd/>
            <a:tailEnd/>
          </a:ln>
        </p:spPr>
        <p:txBody>
          <a:bodyPr anchor="ctr"/>
          <a:lstStyle/>
          <a:p>
            <a:pPr algn="ctr"/>
            <a:r>
              <a:rPr lang="en-US" dirty="0" smtClean="0">
                <a:solidFill>
                  <a:srgbClr val="FFFFFF"/>
                </a:solidFill>
              </a:rPr>
              <a:t>High performance 2.4 GHz 802.15.4 transceiver</a:t>
            </a:r>
            <a:endParaRPr lang="en-US" sz="1600" dirty="0">
              <a:solidFill>
                <a:srgbClr val="FFFFFF"/>
              </a:solidFill>
            </a:endParaRPr>
          </a:p>
        </p:txBody>
      </p:sp>
      <p:grpSp>
        <p:nvGrpSpPr>
          <p:cNvPr id="6" name="Group 8"/>
          <p:cNvGrpSpPr/>
          <p:nvPr/>
        </p:nvGrpSpPr>
        <p:grpSpPr>
          <a:xfrm>
            <a:off x="3273137" y="1226127"/>
            <a:ext cx="5870863" cy="4457700"/>
            <a:chOff x="3499187" y="642347"/>
            <a:chExt cx="5263954" cy="3793627"/>
          </a:xfrm>
        </p:grpSpPr>
        <p:sp>
          <p:nvSpPr>
            <p:cNvPr id="7" name="Rectangle 6"/>
            <p:cNvSpPr/>
            <p:nvPr/>
          </p:nvSpPr>
          <p:spPr>
            <a:xfrm>
              <a:off x="6158976" y="657460"/>
              <a:ext cx="1275680" cy="1730559"/>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Memories</a:t>
              </a:r>
            </a:p>
          </p:txBody>
        </p:sp>
        <p:sp>
          <p:nvSpPr>
            <p:cNvPr id="8" name="Rectangle 7"/>
            <p:cNvSpPr/>
            <p:nvPr/>
          </p:nvSpPr>
          <p:spPr>
            <a:xfrm>
              <a:off x="7473899" y="657461"/>
              <a:ext cx="1280160" cy="1911927"/>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RF Transceiver</a:t>
              </a:r>
            </a:p>
          </p:txBody>
        </p:sp>
        <p:sp>
          <p:nvSpPr>
            <p:cNvPr id="9" name="Rectangle 8"/>
            <p:cNvSpPr/>
            <p:nvPr/>
          </p:nvSpPr>
          <p:spPr>
            <a:xfrm>
              <a:off x="4832017" y="649904"/>
              <a:ext cx="1280160" cy="1186454"/>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System</a:t>
              </a:r>
            </a:p>
          </p:txBody>
        </p:sp>
        <p:sp>
          <p:nvSpPr>
            <p:cNvPr id="10" name="Rectangle 9"/>
            <p:cNvSpPr/>
            <p:nvPr/>
          </p:nvSpPr>
          <p:spPr>
            <a:xfrm>
              <a:off x="3499187" y="642347"/>
              <a:ext cx="1280160" cy="1586975"/>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Core</a:t>
              </a:r>
            </a:p>
          </p:txBody>
        </p:sp>
        <p:sp>
          <p:nvSpPr>
            <p:cNvPr id="11" name="Rectangle 10"/>
            <p:cNvSpPr/>
            <p:nvPr/>
          </p:nvSpPr>
          <p:spPr>
            <a:xfrm>
              <a:off x="4830466" y="1883570"/>
              <a:ext cx="1280160" cy="882301"/>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Analog</a:t>
              </a:r>
            </a:p>
          </p:txBody>
        </p:sp>
        <p:sp>
          <p:nvSpPr>
            <p:cNvPr id="12" name="Rectangle 11"/>
            <p:cNvSpPr/>
            <p:nvPr/>
          </p:nvSpPr>
          <p:spPr>
            <a:xfrm>
              <a:off x="7482981" y="2630834"/>
              <a:ext cx="1280160" cy="1797581"/>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Clocks</a:t>
              </a:r>
            </a:p>
          </p:txBody>
        </p:sp>
        <p:sp>
          <p:nvSpPr>
            <p:cNvPr id="13" name="Rectangle 12"/>
            <p:cNvSpPr/>
            <p:nvPr/>
          </p:nvSpPr>
          <p:spPr>
            <a:xfrm>
              <a:off x="4836780" y="2804117"/>
              <a:ext cx="1280160" cy="1631857"/>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Security</a:t>
              </a:r>
            </a:p>
          </p:txBody>
        </p:sp>
        <p:sp>
          <p:nvSpPr>
            <p:cNvPr id="14" name="Rectangle 13"/>
            <p:cNvSpPr/>
            <p:nvPr/>
          </p:nvSpPr>
          <p:spPr>
            <a:xfrm>
              <a:off x="3507986" y="2297977"/>
              <a:ext cx="1280160" cy="2115325"/>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Communications</a:t>
              </a:r>
            </a:p>
          </p:txBody>
        </p:sp>
        <p:sp>
          <p:nvSpPr>
            <p:cNvPr id="15" name="Rectangle 14"/>
            <p:cNvSpPr/>
            <p:nvPr/>
          </p:nvSpPr>
          <p:spPr>
            <a:xfrm>
              <a:off x="6158977" y="2425005"/>
              <a:ext cx="1280160" cy="2003412"/>
            </a:xfrm>
            <a:prstGeom prst="rect">
              <a:avLst/>
            </a:prstGeom>
            <a:solidFill>
              <a:sysClr val="window" lastClr="FFFFFF">
                <a:lumMod val="95000"/>
              </a:sysClr>
            </a:solidFill>
            <a:ln w="25400" cap="flat" cmpd="sng" algn="ctr">
              <a:noFill/>
              <a:prstDash val="solid"/>
            </a:ln>
            <a:effectLst/>
          </p:spPr>
          <p:txBody>
            <a:bodyPr rtlCol="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Timers</a:t>
              </a:r>
            </a:p>
          </p:txBody>
        </p:sp>
        <p:sp>
          <p:nvSpPr>
            <p:cNvPr id="16" name="Rectangle 15"/>
            <p:cNvSpPr/>
            <p:nvPr/>
          </p:nvSpPr>
          <p:spPr>
            <a:xfrm>
              <a:off x="4928220" y="3063923"/>
              <a:ext cx="1097280" cy="341324"/>
            </a:xfrm>
            <a:prstGeom prst="rect">
              <a:avLst/>
            </a:prstGeom>
            <a:solidFill>
              <a:srgbClr val="00B0F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Cyclic Redundancy Check (CRC)</a:t>
              </a:r>
            </a:p>
          </p:txBody>
        </p:sp>
        <p:sp>
          <p:nvSpPr>
            <p:cNvPr id="17" name="Rectangle 16"/>
            <p:cNvSpPr/>
            <p:nvPr/>
          </p:nvSpPr>
          <p:spPr>
            <a:xfrm>
              <a:off x="4928220" y="3460516"/>
              <a:ext cx="1097280" cy="204641"/>
            </a:xfrm>
            <a:prstGeom prst="rect">
              <a:avLst/>
            </a:prstGeom>
            <a:solidFill>
              <a:srgbClr val="00B0F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Tamper Detect</a:t>
              </a:r>
            </a:p>
          </p:txBody>
        </p:sp>
        <p:sp>
          <p:nvSpPr>
            <p:cNvPr id="18" name="Rectangle 17"/>
            <p:cNvSpPr/>
            <p:nvPr/>
          </p:nvSpPr>
          <p:spPr>
            <a:xfrm>
              <a:off x="4928220" y="3727844"/>
              <a:ext cx="1097280" cy="284936"/>
            </a:xfrm>
            <a:prstGeom prst="rect">
              <a:avLst/>
            </a:prstGeom>
            <a:solidFill>
              <a:srgbClr val="00B0F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Cryptography Authentication</a:t>
              </a:r>
              <a:r>
                <a:rPr kumimoji="0" lang="en-US" sz="700" b="1" i="0" u="none" strike="noStrike" kern="0" cap="none" spc="0" normalizeH="0" noProof="0" dirty="0" smtClean="0">
                  <a:ln>
                    <a:noFill/>
                  </a:ln>
                  <a:solidFill>
                    <a:srgbClr val="69A020">
                      <a:lumMod val="50000"/>
                    </a:srgbClr>
                  </a:solidFill>
                  <a:effectLst/>
                  <a:uLnTx/>
                  <a:uFillTx/>
                  <a:latin typeface="Tahoma" pitchFamily="34" charset="0"/>
                  <a:ea typeface="+mn-ea"/>
                  <a:cs typeface="Tahoma" pitchFamily="34" charset="0"/>
                </a:rPr>
                <a:t> Unit</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19" name="Rectangle 18"/>
            <p:cNvSpPr/>
            <p:nvPr/>
          </p:nvSpPr>
          <p:spPr>
            <a:xfrm>
              <a:off x="4928220" y="4070461"/>
              <a:ext cx="1097280" cy="274829"/>
            </a:xfrm>
            <a:prstGeom prst="rect">
              <a:avLst/>
            </a:prstGeom>
            <a:solidFill>
              <a:srgbClr val="00B0F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Random Number Generator</a:t>
              </a:r>
            </a:p>
          </p:txBody>
        </p:sp>
        <p:sp>
          <p:nvSpPr>
            <p:cNvPr id="20" name="Rectangle 19"/>
            <p:cNvSpPr/>
            <p:nvPr/>
          </p:nvSpPr>
          <p:spPr>
            <a:xfrm>
              <a:off x="3581427" y="3774697"/>
              <a:ext cx="1097280" cy="228600"/>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USB Charger Detect</a:t>
              </a:r>
            </a:p>
          </p:txBody>
        </p:sp>
        <p:sp>
          <p:nvSpPr>
            <p:cNvPr id="21" name="Rectangle 20"/>
            <p:cNvSpPr/>
            <p:nvPr/>
          </p:nvSpPr>
          <p:spPr>
            <a:xfrm>
              <a:off x="3581427" y="2848518"/>
              <a:ext cx="1097280" cy="221038"/>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SPI</a:t>
              </a:r>
            </a:p>
          </p:txBody>
        </p:sp>
        <p:sp>
          <p:nvSpPr>
            <p:cNvPr id="22" name="Rectangle 21"/>
            <p:cNvSpPr/>
            <p:nvPr/>
          </p:nvSpPr>
          <p:spPr>
            <a:xfrm>
              <a:off x="3581427" y="2558860"/>
              <a:ext cx="1097280" cy="207011"/>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I</a:t>
              </a:r>
              <a:r>
                <a:rPr lang="en-US" sz="700" b="1" kern="0" baseline="30000" dirty="0" smtClean="0">
                  <a:solidFill>
                    <a:srgbClr val="69A020">
                      <a:lumMod val="50000"/>
                    </a:srgbClr>
                  </a:solidFill>
                  <a:latin typeface="Tahoma" pitchFamily="34" charset="0"/>
                  <a:cs typeface="Tahoma" pitchFamily="34" charset="0"/>
                </a:rPr>
                <a:t>2</a:t>
              </a:r>
              <a:r>
                <a:rPr lang="en-US" sz="700" b="1" kern="0" dirty="0" smtClean="0">
                  <a:solidFill>
                    <a:srgbClr val="69A020">
                      <a:lumMod val="50000"/>
                    </a:srgbClr>
                  </a:solidFill>
                  <a:latin typeface="Tahoma" pitchFamily="34" charset="0"/>
                  <a:cs typeface="Tahoma" pitchFamily="34" charset="0"/>
                </a:rPr>
                <a:t>C</a:t>
              </a:r>
            </a:p>
          </p:txBody>
        </p:sp>
        <p:sp>
          <p:nvSpPr>
            <p:cNvPr id="23" name="Rectangle 22"/>
            <p:cNvSpPr/>
            <p:nvPr/>
          </p:nvSpPr>
          <p:spPr>
            <a:xfrm>
              <a:off x="7570754" y="1935402"/>
              <a:ext cx="1097280" cy="224494"/>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32 MHz </a:t>
              </a:r>
              <a:r>
                <a:rPr kumimoji="0" lang="en-US" sz="700" b="1" i="0" u="none" strike="noStrike" kern="0" cap="none" spc="0" normalizeH="0" baseline="0" noProof="0" dirty="0" err="1" smtClean="0">
                  <a:ln>
                    <a:noFill/>
                  </a:ln>
                  <a:solidFill>
                    <a:srgbClr val="69A020">
                      <a:lumMod val="50000"/>
                    </a:srgbClr>
                  </a:solidFill>
                  <a:effectLst/>
                  <a:uLnTx/>
                  <a:uFillTx/>
                  <a:latin typeface="Tahoma" pitchFamily="34" charset="0"/>
                  <a:ea typeface="+mn-ea"/>
                  <a:cs typeface="Tahoma" pitchFamily="34" charset="0"/>
                </a:rPr>
                <a:t>Osc</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24" name="Rectangle 23"/>
            <p:cNvSpPr/>
            <p:nvPr/>
          </p:nvSpPr>
          <p:spPr>
            <a:xfrm>
              <a:off x="7570754" y="2214207"/>
              <a:ext cx="1097280" cy="235119"/>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SPI Interface</a:t>
              </a:r>
            </a:p>
          </p:txBody>
        </p:sp>
        <p:sp>
          <p:nvSpPr>
            <p:cNvPr id="25" name="Rectangle 24"/>
            <p:cNvSpPr/>
            <p:nvPr/>
          </p:nvSpPr>
          <p:spPr>
            <a:xfrm>
              <a:off x="4923457" y="926239"/>
              <a:ext cx="1097280" cy="297999"/>
            </a:xfrm>
            <a:prstGeom prst="rect">
              <a:avLst/>
            </a:prstGeom>
            <a:solidFill>
              <a:sysClr val="window" lastClr="FFFFFF">
                <a:lumMod val="7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Internal and External Watchdogs</a:t>
              </a:r>
            </a:p>
          </p:txBody>
        </p:sp>
        <p:sp>
          <p:nvSpPr>
            <p:cNvPr id="26" name="Rectangle 25"/>
            <p:cNvSpPr/>
            <p:nvPr/>
          </p:nvSpPr>
          <p:spPr>
            <a:xfrm>
              <a:off x="4923457" y="1262200"/>
              <a:ext cx="1097280" cy="173636"/>
            </a:xfrm>
            <a:prstGeom prst="rect">
              <a:avLst/>
            </a:prstGeom>
            <a:solidFill>
              <a:sysClr val="window" lastClr="FFFFFF">
                <a:lumMod val="7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DMA</a:t>
              </a:r>
            </a:p>
          </p:txBody>
        </p:sp>
        <p:sp>
          <p:nvSpPr>
            <p:cNvPr id="27" name="Rectangle 26"/>
            <p:cNvSpPr/>
            <p:nvPr/>
          </p:nvSpPr>
          <p:spPr>
            <a:xfrm>
              <a:off x="7574421" y="2913748"/>
              <a:ext cx="1097280" cy="229974"/>
            </a:xfrm>
            <a:prstGeom prst="rect">
              <a:avLst/>
            </a:prstGeom>
            <a:solidFill>
              <a:sysClr val="window" lastClr="FFFFFF">
                <a:lumMod val="50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Phase-Locked Loop</a:t>
              </a:r>
            </a:p>
          </p:txBody>
        </p:sp>
        <p:sp>
          <p:nvSpPr>
            <p:cNvPr id="28" name="Rectangle 27"/>
            <p:cNvSpPr/>
            <p:nvPr/>
          </p:nvSpPr>
          <p:spPr>
            <a:xfrm>
              <a:off x="7574421" y="4029871"/>
              <a:ext cx="1097280" cy="300303"/>
            </a:xfrm>
            <a:prstGeom prst="rect">
              <a:avLst/>
            </a:prstGeom>
            <a:solidFill>
              <a:sysClr val="window" lastClr="FFFFFF">
                <a:lumMod val="50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Internal Reference Clocks</a:t>
              </a:r>
            </a:p>
          </p:txBody>
        </p:sp>
        <p:sp>
          <p:nvSpPr>
            <p:cNvPr id="29" name="Rectangle 28"/>
            <p:cNvSpPr/>
            <p:nvPr/>
          </p:nvSpPr>
          <p:spPr>
            <a:xfrm>
              <a:off x="7574421" y="3627491"/>
              <a:ext cx="1097280" cy="311771"/>
            </a:xfrm>
            <a:prstGeom prst="rect">
              <a:avLst/>
            </a:prstGeom>
            <a:solidFill>
              <a:sysClr val="window" lastClr="FFFFFF">
                <a:lumMod val="50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Low / High Frequency Osc.</a:t>
              </a:r>
            </a:p>
          </p:txBody>
        </p:sp>
        <p:sp>
          <p:nvSpPr>
            <p:cNvPr id="30" name="Rectangle 29"/>
            <p:cNvSpPr/>
            <p:nvPr/>
          </p:nvSpPr>
          <p:spPr>
            <a:xfrm>
              <a:off x="4923457" y="1477248"/>
              <a:ext cx="1097280" cy="283539"/>
            </a:xfrm>
            <a:prstGeom prst="rect">
              <a:avLst/>
            </a:prstGeom>
            <a:solidFill>
              <a:sysClr val="window" lastClr="FFFFFF">
                <a:lumMod val="7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Low Leakage Wake-Up Unit</a:t>
              </a:r>
            </a:p>
          </p:txBody>
        </p:sp>
        <p:sp>
          <p:nvSpPr>
            <p:cNvPr id="31" name="Rectangle 30"/>
            <p:cNvSpPr/>
            <p:nvPr/>
          </p:nvSpPr>
          <p:spPr>
            <a:xfrm>
              <a:off x="6250417" y="2640430"/>
              <a:ext cx="1097280" cy="182880"/>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Flex Timer</a:t>
              </a:r>
            </a:p>
          </p:txBody>
        </p:sp>
        <p:sp>
          <p:nvSpPr>
            <p:cNvPr id="32" name="Rectangle 31"/>
            <p:cNvSpPr/>
            <p:nvPr/>
          </p:nvSpPr>
          <p:spPr>
            <a:xfrm>
              <a:off x="6250417" y="2902792"/>
              <a:ext cx="1097280" cy="328198"/>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Programmable Delay Block</a:t>
              </a:r>
              <a:endParaRPr kumimoji="0" lang="en-US" sz="700" b="1" i="0" u="none" strike="noStrike" kern="0" cap="none" spc="0" normalizeH="0" baseline="0" noProof="0" dirty="0">
                <a:ln>
                  <a:noFill/>
                </a:ln>
                <a:solidFill>
                  <a:srgbClr val="69A020">
                    <a:lumMod val="50000"/>
                  </a:srgbClr>
                </a:solidFill>
                <a:effectLst/>
                <a:uLnTx/>
                <a:uFillTx/>
                <a:latin typeface="Tahoma" pitchFamily="34" charset="0"/>
                <a:ea typeface="+mn-ea"/>
                <a:cs typeface="Tahoma" pitchFamily="34" charset="0"/>
              </a:endParaRPr>
            </a:p>
          </p:txBody>
        </p:sp>
        <p:sp>
          <p:nvSpPr>
            <p:cNvPr id="33" name="Rectangle 32"/>
            <p:cNvSpPr/>
            <p:nvPr/>
          </p:nvSpPr>
          <p:spPr>
            <a:xfrm>
              <a:off x="6250417" y="3989517"/>
              <a:ext cx="1097280" cy="355772"/>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Independent Real Time Clock</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34" name="Rectangle 33"/>
            <p:cNvSpPr/>
            <p:nvPr/>
          </p:nvSpPr>
          <p:spPr>
            <a:xfrm>
              <a:off x="6250417" y="3310472"/>
              <a:ext cx="1097280" cy="337202"/>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Periodic Interrupt Timers</a:t>
              </a:r>
            </a:p>
          </p:txBody>
        </p:sp>
        <p:sp>
          <p:nvSpPr>
            <p:cNvPr id="35" name="Rectangle 34"/>
            <p:cNvSpPr/>
            <p:nvPr/>
          </p:nvSpPr>
          <p:spPr>
            <a:xfrm>
              <a:off x="6242860" y="3727156"/>
              <a:ext cx="1097280" cy="182880"/>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Low Power Timer</a:t>
              </a:r>
            </a:p>
          </p:txBody>
        </p:sp>
        <p:sp>
          <p:nvSpPr>
            <p:cNvPr id="36" name="Rectangle 35"/>
            <p:cNvSpPr/>
            <p:nvPr/>
          </p:nvSpPr>
          <p:spPr>
            <a:xfrm>
              <a:off x="3590627" y="877517"/>
              <a:ext cx="1097280" cy="369392"/>
            </a:xfrm>
            <a:prstGeom prst="rect">
              <a:avLst/>
            </a:prstGeom>
            <a:solidFill>
              <a:srgbClr val="C9CF7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ARM Cortex</a:t>
              </a:r>
              <a:r>
                <a:rPr lang="en-US" sz="700" b="1" kern="0" baseline="30000" dirty="0" smtClean="0">
                  <a:solidFill>
                    <a:srgbClr val="69A020">
                      <a:lumMod val="50000"/>
                    </a:srgbClr>
                  </a:solidFill>
                  <a:latin typeface="Tahoma" pitchFamily="34" charset="0"/>
                  <a:cs typeface="Tahoma" pitchFamily="34" charset="0"/>
                </a:rPr>
                <a:t>TM</a:t>
              </a:r>
              <a:r>
                <a:rPr lang="en-US" sz="700" b="1" kern="0" dirty="0" smtClean="0">
                  <a:solidFill>
                    <a:srgbClr val="69A020">
                      <a:lumMod val="50000"/>
                    </a:srgbClr>
                  </a:solidFill>
                  <a:latin typeface="Tahoma" pitchFamily="34" charset="0"/>
                  <a:cs typeface="Tahoma" pitchFamily="34" charset="0"/>
                </a:rPr>
                <a:t>-M4</a:t>
              </a:r>
            </a:p>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50 MHz</a:t>
              </a:r>
            </a:p>
          </p:txBody>
        </p:sp>
        <p:sp>
          <p:nvSpPr>
            <p:cNvPr id="37" name="Rectangle 36"/>
            <p:cNvSpPr/>
            <p:nvPr/>
          </p:nvSpPr>
          <p:spPr>
            <a:xfrm>
              <a:off x="3590627" y="1919422"/>
              <a:ext cx="1097280" cy="182880"/>
            </a:xfrm>
            <a:prstGeom prst="rect">
              <a:avLst/>
            </a:prstGeom>
            <a:solidFill>
              <a:srgbClr val="C9CF7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Interrupt Controller</a:t>
              </a:r>
            </a:p>
          </p:txBody>
        </p:sp>
        <p:sp>
          <p:nvSpPr>
            <p:cNvPr id="38" name="Rectangle 37"/>
            <p:cNvSpPr/>
            <p:nvPr/>
          </p:nvSpPr>
          <p:spPr>
            <a:xfrm>
              <a:off x="3590627" y="1634291"/>
              <a:ext cx="1097280" cy="182880"/>
            </a:xfrm>
            <a:prstGeom prst="rect">
              <a:avLst/>
            </a:prstGeom>
            <a:solidFill>
              <a:srgbClr val="C9CF7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Debug Interfaces</a:t>
              </a:r>
            </a:p>
          </p:txBody>
        </p:sp>
        <p:sp>
          <p:nvSpPr>
            <p:cNvPr id="39" name="Rectangle 38"/>
            <p:cNvSpPr/>
            <p:nvPr/>
          </p:nvSpPr>
          <p:spPr>
            <a:xfrm>
              <a:off x="3590627" y="1349160"/>
              <a:ext cx="1097280" cy="182880"/>
            </a:xfrm>
            <a:prstGeom prst="rect">
              <a:avLst/>
            </a:prstGeom>
            <a:solidFill>
              <a:srgbClr val="C9CF7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DSP</a:t>
              </a:r>
            </a:p>
          </p:txBody>
        </p:sp>
        <p:sp>
          <p:nvSpPr>
            <p:cNvPr id="40" name="Rectangle 39"/>
            <p:cNvSpPr/>
            <p:nvPr/>
          </p:nvSpPr>
          <p:spPr>
            <a:xfrm>
              <a:off x="6249777" y="891074"/>
              <a:ext cx="1093440" cy="389985"/>
            </a:xfrm>
            <a:prstGeom prst="rect">
              <a:avLst/>
            </a:prstGeom>
            <a:solidFill>
              <a:srgbClr val="FFFF0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Program Flash</a:t>
              </a:r>
            </a:p>
            <a:p>
              <a:pPr marL="0" marR="0" lvl="0" indent="0" algn="ctr" defTabSz="914400" eaLnBrk="1" fontAlgn="auto" latinLnBrk="0" hangingPunct="1">
                <a:lnSpc>
                  <a:spcPct val="100000"/>
                </a:lnSpc>
                <a:spcBef>
                  <a:spcPts val="0"/>
                </a:spcBef>
                <a:spcAft>
                  <a:spcPts val="0"/>
                </a:spcAft>
                <a:buClrTx/>
                <a:buSzTx/>
                <a:buFontTx/>
                <a:buNone/>
                <a:tabLst/>
                <a:defRPr/>
              </a:pPr>
              <a:r>
                <a:rPr lang="en-US" sz="800" b="1" kern="0" dirty="0" smtClean="0">
                  <a:solidFill>
                    <a:srgbClr val="69A020">
                      <a:lumMod val="50000"/>
                    </a:srgbClr>
                  </a:solidFill>
                  <a:latin typeface="Tahoma" pitchFamily="34" charset="0"/>
                  <a:cs typeface="Tahoma" pitchFamily="34" charset="0"/>
                </a:rPr>
                <a:t>(Up to 512 KB)</a:t>
              </a:r>
              <a:endParaRPr kumimoji="0" lang="en-US" sz="8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41" name="Rectangle 40"/>
            <p:cNvSpPr/>
            <p:nvPr/>
          </p:nvSpPr>
          <p:spPr>
            <a:xfrm>
              <a:off x="6249777" y="1951036"/>
              <a:ext cx="1093440" cy="328558"/>
            </a:xfrm>
            <a:prstGeom prst="rect">
              <a:avLst/>
            </a:prstGeom>
            <a:solidFill>
              <a:srgbClr val="FFFF0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SRAM</a:t>
              </a:r>
            </a:p>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(Up to 64 KB)</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42" name="Rectangle 41"/>
            <p:cNvSpPr/>
            <p:nvPr/>
          </p:nvSpPr>
          <p:spPr>
            <a:xfrm>
              <a:off x="4921906" y="2122064"/>
              <a:ext cx="1097280" cy="152600"/>
            </a:xfrm>
            <a:prstGeom prst="rect">
              <a:avLst/>
            </a:prstGeom>
            <a:solidFill>
              <a:srgbClr val="886B02"/>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16-bit ADC</a:t>
              </a:r>
            </a:p>
          </p:txBody>
        </p:sp>
        <p:sp>
          <p:nvSpPr>
            <p:cNvPr id="43" name="Rectangle 42"/>
            <p:cNvSpPr/>
            <p:nvPr/>
          </p:nvSpPr>
          <p:spPr>
            <a:xfrm>
              <a:off x="4921906" y="2319537"/>
              <a:ext cx="1097280" cy="385878"/>
            </a:xfrm>
            <a:prstGeom prst="rect">
              <a:avLst/>
            </a:prstGeom>
            <a:solidFill>
              <a:srgbClr val="886B02"/>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High Speed Comparator</a:t>
              </a:r>
              <a:r>
                <a:rPr kumimoji="0" lang="en-US" sz="700" b="1" i="0" u="none" strike="noStrike" kern="0" cap="none" spc="0" normalizeH="0" noProof="0" dirty="0" smtClean="0">
                  <a:ln>
                    <a:noFill/>
                  </a:ln>
                  <a:solidFill>
                    <a:srgbClr val="69A020">
                      <a:lumMod val="50000"/>
                    </a:srgbClr>
                  </a:solidFill>
                  <a:effectLst/>
                  <a:uLnTx/>
                  <a:uFillTx/>
                  <a:latin typeface="Tahoma" pitchFamily="34" charset="0"/>
                  <a:ea typeface="+mn-ea"/>
                  <a:cs typeface="Tahoma" pitchFamily="34" charset="0"/>
                </a:rPr>
                <a:t> with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6-bit DAC</a:t>
              </a:r>
              <a:endParaRPr kumimoji="0" lang="en-US" sz="700" b="1" i="0" u="none" strike="noStrike" kern="0" cap="none" spc="0" normalizeH="0" baseline="0" noProof="0" dirty="0">
                <a:ln>
                  <a:noFill/>
                </a:ln>
                <a:solidFill>
                  <a:srgbClr val="69A020">
                    <a:lumMod val="50000"/>
                  </a:srgbClr>
                </a:solidFill>
                <a:effectLst/>
                <a:uLnTx/>
                <a:uFillTx/>
                <a:latin typeface="Tahoma" pitchFamily="34" charset="0"/>
                <a:ea typeface="+mn-ea"/>
                <a:cs typeface="Tahoma" pitchFamily="34" charset="0"/>
              </a:endParaRPr>
            </a:p>
          </p:txBody>
        </p:sp>
        <p:sp>
          <p:nvSpPr>
            <p:cNvPr id="44" name="Rectangle 43"/>
            <p:cNvSpPr/>
            <p:nvPr/>
          </p:nvSpPr>
          <p:spPr>
            <a:xfrm>
              <a:off x="7570754" y="1659666"/>
              <a:ext cx="1097280" cy="221426"/>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Dual PAN ID</a:t>
              </a:r>
            </a:p>
          </p:txBody>
        </p:sp>
        <p:sp>
          <p:nvSpPr>
            <p:cNvPr id="45" name="Rectangle 44"/>
            <p:cNvSpPr/>
            <p:nvPr/>
          </p:nvSpPr>
          <p:spPr>
            <a:xfrm>
              <a:off x="3581427" y="3152203"/>
              <a:ext cx="1097280" cy="228600"/>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UART (ISO 7816)</a:t>
              </a:r>
            </a:p>
          </p:txBody>
        </p:sp>
        <p:sp>
          <p:nvSpPr>
            <p:cNvPr id="46" name="Rectangle 45"/>
            <p:cNvSpPr/>
            <p:nvPr/>
          </p:nvSpPr>
          <p:spPr>
            <a:xfrm>
              <a:off x="3581427" y="3463450"/>
              <a:ext cx="1097280" cy="228600"/>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USB On-The-Go (H)</a:t>
              </a:r>
            </a:p>
          </p:txBody>
        </p:sp>
        <p:sp>
          <p:nvSpPr>
            <p:cNvPr id="47" name="Rectangle 46"/>
            <p:cNvSpPr/>
            <p:nvPr/>
          </p:nvSpPr>
          <p:spPr>
            <a:xfrm>
              <a:off x="3581427" y="4085945"/>
              <a:ext cx="1097280" cy="228600"/>
            </a:xfrm>
            <a:prstGeom prst="rect">
              <a:avLst/>
            </a:prstGeom>
            <a:solidFill>
              <a:srgbClr val="3597B8">
                <a:lumMod val="60000"/>
                <a:lumOff val="40000"/>
              </a:srgb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USB Voltage Regulator</a:t>
              </a:r>
            </a:p>
          </p:txBody>
        </p:sp>
        <p:sp>
          <p:nvSpPr>
            <p:cNvPr id="48" name="Rectangle 47"/>
            <p:cNvSpPr/>
            <p:nvPr/>
          </p:nvSpPr>
          <p:spPr>
            <a:xfrm>
              <a:off x="7575680" y="3234332"/>
              <a:ext cx="1097280" cy="302549"/>
            </a:xfrm>
            <a:prstGeom prst="rect">
              <a:avLst/>
            </a:prstGeom>
            <a:solidFill>
              <a:sysClr val="window" lastClr="FFFFFF">
                <a:lumMod val="50000"/>
              </a:sysClr>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Frequency Locked Loop</a:t>
              </a:r>
            </a:p>
          </p:txBody>
        </p:sp>
        <p:sp>
          <p:nvSpPr>
            <p:cNvPr id="49" name="Rectangle 48"/>
            <p:cNvSpPr/>
            <p:nvPr/>
          </p:nvSpPr>
          <p:spPr>
            <a:xfrm>
              <a:off x="6251037" y="1336739"/>
              <a:ext cx="1093440" cy="558616"/>
            </a:xfrm>
            <a:prstGeom prst="rect">
              <a:avLst/>
            </a:prstGeom>
            <a:solidFill>
              <a:srgbClr val="FFFF00"/>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FlexMemory Option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64 KB FlexNVM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4</a:t>
              </a:r>
              <a:r>
                <a:rPr kumimoji="0" lang="en-US" sz="700" b="1" i="0" u="none" strike="noStrike" kern="0" cap="none" spc="0" normalizeH="0" noProof="0" dirty="0" smtClean="0">
                  <a:ln>
                    <a:noFill/>
                  </a:ln>
                  <a:solidFill>
                    <a:srgbClr val="69A020">
                      <a:lumMod val="50000"/>
                    </a:srgbClr>
                  </a:solidFill>
                  <a:effectLst/>
                  <a:uLnTx/>
                  <a:uFillTx/>
                  <a:latin typeface="Tahoma" pitchFamily="34" charset="0"/>
                  <a:ea typeface="+mn-ea"/>
                  <a:cs typeface="Tahoma" pitchFamily="34" charset="0"/>
                </a:rPr>
                <a:t> KB FlexRAM</a:t>
              </a:r>
            </a:p>
            <a:p>
              <a:pPr marL="0" marR="0" lvl="0" indent="0" algn="ctr" defTabSz="914400" eaLnBrk="1" fontAlgn="auto" latinLnBrk="0" hangingPunct="1">
                <a:lnSpc>
                  <a:spcPct val="100000"/>
                </a:lnSpc>
                <a:spcBef>
                  <a:spcPts val="0"/>
                </a:spcBef>
                <a:spcAft>
                  <a:spcPts val="0"/>
                </a:spcAft>
                <a:buClrTx/>
                <a:buSzTx/>
                <a:buFontTx/>
                <a:buNone/>
                <a:tabLst/>
                <a:defRPr/>
              </a:pPr>
              <a:r>
                <a:rPr lang="en-US" sz="600" b="1" kern="0" baseline="0" dirty="0" smtClean="0">
                  <a:solidFill>
                    <a:srgbClr val="69A020">
                      <a:lumMod val="50000"/>
                    </a:srgbClr>
                  </a:solidFill>
                  <a:latin typeface="Tahoma" pitchFamily="34" charset="0"/>
                  <a:cs typeface="Tahoma" pitchFamily="34" charset="0"/>
                </a:rPr>
                <a:t>(MKW21D256</a:t>
              </a:r>
              <a:r>
                <a:rPr lang="en-US" sz="600" b="1" kern="0" dirty="0" smtClean="0">
                  <a:solidFill>
                    <a:srgbClr val="69A020">
                      <a:lumMod val="50000"/>
                    </a:srgbClr>
                  </a:solidFill>
                  <a:latin typeface="Tahoma" pitchFamily="34" charset="0"/>
                  <a:cs typeface="Tahoma" pitchFamily="34" charset="0"/>
                </a:rPr>
                <a:t> only)</a:t>
              </a:r>
              <a:endParaRPr kumimoji="0" lang="en-US" sz="6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50" name="Rectangle 49"/>
            <p:cNvSpPr/>
            <p:nvPr/>
          </p:nvSpPr>
          <p:spPr>
            <a:xfrm>
              <a:off x="7572014" y="933954"/>
              <a:ext cx="1097280" cy="320511"/>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IEEE 802.15.4 2006</a:t>
              </a:r>
            </a:p>
            <a:p>
              <a:pPr marL="0" marR="0" lvl="0" indent="0" algn="ctr" defTabSz="914400" eaLnBrk="1" fontAlgn="auto" latinLnBrk="0" hangingPunct="1">
                <a:lnSpc>
                  <a:spcPct val="100000"/>
                </a:lnSpc>
                <a:spcBef>
                  <a:spcPts val="0"/>
                </a:spcBef>
                <a:spcAft>
                  <a:spcPts val="0"/>
                </a:spcAft>
                <a:buClrTx/>
                <a:buSzTx/>
                <a:buFontTx/>
                <a:buNone/>
                <a:tabLst/>
                <a:defRPr/>
              </a:pPr>
              <a:r>
                <a:rPr lang="en-US" sz="700" b="1" kern="0" dirty="0" smtClean="0">
                  <a:solidFill>
                    <a:srgbClr val="69A020">
                      <a:lumMod val="50000"/>
                    </a:srgbClr>
                  </a:solidFill>
                  <a:latin typeface="Tahoma" pitchFamily="34" charset="0"/>
                  <a:cs typeface="Tahoma" pitchFamily="34" charset="0"/>
                </a:rPr>
                <a:t>2.4 GHz</a:t>
              </a:r>
              <a:endPar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endParaRPr>
            </a:p>
          </p:txBody>
        </p:sp>
        <p:sp>
          <p:nvSpPr>
            <p:cNvPr id="51" name="Rectangle 50"/>
            <p:cNvSpPr/>
            <p:nvPr/>
          </p:nvSpPr>
          <p:spPr>
            <a:xfrm>
              <a:off x="7573274" y="1308775"/>
              <a:ext cx="1097280" cy="296581"/>
            </a:xfrm>
            <a:prstGeom prst="rect">
              <a:avLst/>
            </a:prstGeom>
            <a:solidFill>
              <a:srgbClr val="FD8807"/>
            </a:soli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smtClean="0">
                  <a:ln>
                    <a:noFill/>
                  </a:ln>
                  <a:solidFill>
                    <a:srgbClr val="69A020">
                      <a:lumMod val="50000"/>
                    </a:srgbClr>
                  </a:solidFill>
                  <a:effectLst/>
                  <a:uLnTx/>
                  <a:uFillTx/>
                  <a:latin typeface="Tahoma" pitchFamily="34" charset="0"/>
                  <a:ea typeface="+mn-ea"/>
                  <a:cs typeface="Tahoma" pitchFamily="34" charset="0"/>
                </a:rPr>
                <a:t>Fast Antenna Diversity</a:t>
              </a:r>
            </a:p>
          </p:txBody>
        </p:sp>
      </p:grpSp>
      <p:sp>
        <p:nvSpPr>
          <p:cNvPr id="54" name="Text Placeholder 2"/>
          <p:cNvSpPr>
            <a:spLocks noGrp="1"/>
          </p:cNvSpPr>
          <p:nvPr>
            <p:ph type="body" sz="quarter" idx="10"/>
          </p:nvPr>
        </p:nvSpPr>
        <p:spPr>
          <a:xfrm>
            <a:off x="224643" y="930276"/>
            <a:ext cx="3048494" cy="5645336"/>
          </a:xfrm>
        </p:spPr>
        <p:txBody>
          <a:bodyPr>
            <a:normAutofit fontScale="55000" lnSpcReduction="20000"/>
          </a:bodyPr>
          <a:lstStyle/>
          <a:p>
            <a:pPr marL="0" indent="0">
              <a:spcBef>
                <a:spcPts val="231"/>
              </a:spcBef>
              <a:buNone/>
            </a:pPr>
            <a:r>
              <a:rPr lang="en-US" b="1" dirty="0">
                <a:solidFill>
                  <a:schemeClr val="accent2"/>
                </a:solidFill>
              </a:rPr>
              <a:t>Core Features</a:t>
            </a:r>
          </a:p>
          <a:p>
            <a:pPr>
              <a:spcBef>
                <a:spcPts val="231"/>
              </a:spcBef>
            </a:pPr>
            <a:r>
              <a:rPr lang="en-US" dirty="0" smtClean="0"/>
              <a:t>50 </a:t>
            </a:r>
            <a:r>
              <a:rPr lang="en-US" dirty="0"/>
              <a:t>MHz Cortex M4 CPU core</a:t>
            </a:r>
          </a:p>
          <a:p>
            <a:pPr>
              <a:spcBef>
                <a:spcPts val="231"/>
              </a:spcBef>
            </a:pPr>
            <a:r>
              <a:rPr lang="en-US" dirty="0"/>
              <a:t>Up to 512KB Flash &amp; up to 64KB SRAM</a:t>
            </a:r>
          </a:p>
          <a:p>
            <a:pPr>
              <a:spcBef>
                <a:spcPts val="231"/>
              </a:spcBef>
            </a:pPr>
            <a:r>
              <a:rPr lang="en-US" dirty="0"/>
              <a:t>Typical current: 250 </a:t>
            </a:r>
            <a:r>
              <a:rPr lang="en-US" dirty="0" err="1"/>
              <a:t>uA</a:t>
            </a:r>
            <a:r>
              <a:rPr lang="en-US" dirty="0"/>
              <a:t>/MHz run, 1.7uA  RTC </a:t>
            </a:r>
            <a:r>
              <a:rPr lang="en-US" dirty="0" smtClean="0"/>
              <a:t>standby</a:t>
            </a:r>
          </a:p>
          <a:p>
            <a:pPr marL="0" indent="0">
              <a:spcBef>
                <a:spcPts val="231"/>
              </a:spcBef>
              <a:buNone/>
            </a:pPr>
            <a:endParaRPr lang="en-US" b="1" dirty="0" smtClean="0">
              <a:solidFill>
                <a:schemeClr val="accent2"/>
              </a:solidFill>
            </a:endParaRPr>
          </a:p>
          <a:p>
            <a:pPr marL="0" indent="0">
              <a:spcBef>
                <a:spcPts val="231"/>
              </a:spcBef>
              <a:buNone/>
            </a:pPr>
            <a:r>
              <a:rPr lang="en-US" b="1" dirty="0" smtClean="0">
                <a:solidFill>
                  <a:schemeClr val="accent2"/>
                </a:solidFill>
              </a:rPr>
              <a:t>RF </a:t>
            </a:r>
            <a:r>
              <a:rPr lang="en-US" b="1" dirty="0">
                <a:solidFill>
                  <a:schemeClr val="accent2"/>
                </a:solidFill>
              </a:rPr>
              <a:t>Features</a:t>
            </a:r>
          </a:p>
          <a:p>
            <a:pPr>
              <a:spcBef>
                <a:spcPts val="231"/>
              </a:spcBef>
            </a:pPr>
            <a:r>
              <a:rPr lang="en-US" dirty="0"/>
              <a:t>2.4 GHz frequency ISM band, including MBAN</a:t>
            </a:r>
          </a:p>
          <a:p>
            <a:pPr>
              <a:spcBef>
                <a:spcPts val="231"/>
              </a:spcBef>
            </a:pPr>
            <a:r>
              <a:rPr lang="en-US" dirty="0"/>
              <a:t>-102dBm receive sensitivity</a:t>
            </a:r>
          </a:p>
          <a:p>
            <a:pPr>
              <a:spcBef>
                <a:spcPts val="231"/>
              </a:spcBef>
            </a:pPr>
            <a:r>
              <a:rPr lang="en-US" dirty="0"/>
              <a:t>Up to + 8dBm programmable output power</a:t>
            </a:r>
          </a:p>
          <a:p>
            <a:pPr>
              <a:spcBef>
                <a:spcPts val="231"/>
              </a:spcBef>
            </a:pPr>
            <a:r>
              <a:rPr lang="en-US" dirty="0"/>
              <a:t>TX 17mA at 0dBm and RX 19mA typical</a:t>
            </a:r>
          </a:p>
          <a:p>
            <a:pPr>
              <a:spcBef>
                <a:spcPts val="231"/>
              </a:spcBef>
            </a:pPr>
            <a:r>
              <a:rPr lang="en-US" dirty="0"/>
              <a:t>Cryptography:  DES, 3DES, AES 128-256, SHA-1, SHA-256, MD5, RNG</a:t>
            </a:r>
          </a:p>
          <a:p>
            <a:pPr>
              <a:spcBef>
                <a:spcPts val="231"/>
              </a:spcBef>
            </a:pPr>
            <a:r>
              <a:rPr lang="en-US" dirty="0"/>
              <a:t>Active and passive tamper detection </a:t>
            </a:r>
          </a:p>
          <a:p>
            <a:pPr>
              <a:spcBef>
                <a:spcPts val="231"/>
              </a:spcBef>
            </a:pPr>
            <a:r>
              <a:rPr lang="en-US" dirty="0"/>
              <a:t>Dual-PAN support (personal area network)</a:t>
            </a:r>
          </a:p>
          <a:p>
            <a:pPr>
              <a:spcBef>
                <a:spcPts val="231"/>
              </a:spcBef>
            </a:pPr>
            <a:r>
              <a:rPr lang="en-US" dirty="0"/>
              <a:t>Fast antenna diversity supporting 2 antennas</a:t>
            </a:r>
          </a:p>
          <a:p>
            <a:pPr>
              <a:spcBef>
                <a:spcPts val="231"/>
              </a:spcBef>
            </a:pPr>
            <a:r>
              <a:rPr lang="en-US" dirty="0"/>
              <a:t>Low component count for </a:t>
            </a:r>
            <a:r>
              <a:rPr lang="en-US" dirty="0" err="1"/>
              <a:t>Balun</a:t>
            </a:r>
            <a:r>
              <a:rPr lang="en-US" dirty="0"/>
              <a:t> &amp; </a:t>
            </a:r>
            <a:r>
              <a:rPr lang="en-US" dirty="0" smtClean="0"/>
              <a:t>Match</a:t>
            </a:r>
          </a:p>
          <a:p>
            <a:pPr marL="0" indent="0">
              <a:spcBef>
                <a:spcPts val="231"/>
              </a:spcBef>
              <a:buNone/>
            </a:pPr>
            <a:endParaRPr lang="en-US" b="1" dirty="0" smtClean="0">
              <a:solidFill>
                <a:schemeClr val="accent2"/>
              </a:solidFill>
            </a:endParaRPr>
          </a:p>
          <a:p>
            <a:pPr marL="0" indent="0">
              <a:spcBef>
                <a:spcPts val="231"/>
              </a:spcBef>
              <a:buNone/>
            </a:pPr>
            <a:r>
              <a:rPr lang="en-US" b="1" dirty="0" smtClean="0">
                <a:solidFill>
                  <a:schemeClr val="accent2"/>
                </a:solidFill>
              </a:rPr>
              <a:t>System </a:t>
            </a:r>
            <a:r>
              <a:rPr lang="en-US" b="1" dirty="0">
                <a:solidFill>
                  <a:schemeClr val="accent2"/>
                </a:solidFill>
              </a:rPr>
              <a:t>Features</a:t>
            </a:r>
          </a:p>
          <a:p>
            <a:pPr>
              <a:spcBef>
                <a:spcPts val="231"/>
              </a:spcBef>
            </a:pPr>
            <a:r>
              <a:rPr lang="en-US" dirty="0"/>
              <a:t> -40 °C to 105 °C</a:t>
            </a:r>
          </a:p>
          <a:p>
            <a:pPr>
              <a:spcBef>
                <a:spcPts val="231"/>
              </a:spcBef>
            </a:pPr>
            <a:r>
              <a:rPr lang="en-US" dirty="0"/>
              <a:t> 1.8 to 3.6 V</a:t>
            </a:r>
          </a:p>
          <a:p>
            <a:pPr>
              <a:spcBef>
                <a:spcPts val="231"/>
              </a:spcBef>
            </a:pPr>
            <a:r>
              <a:rPr lang="en-US" dirty="0"/>
              <a:t> 8x8 Laminate QFN </a:t>
            </a:r>
            <a:r>
              <a:rPr lang="en-US" dirty="0" smtClean="0"/>
              <a:t>63-pin</a:t>
            </a:r>
            <a:endParaRPr lang="en-US" dirty="0"/>
          </a:p>
          <a:p>
            <a:pPr>
              <a:spcBef>
                <a:spcPts val="231"/>
              </a:spcBef>
            </a:pPr>
            <a:endParaRPr lang="en-US" dirty="0"/>
          </a:p>
          <a:p>
            <a:pPr>
              <a:spcBef>
                <a:spcPts val="231"/>
              </a:spcBef>
            </a:pPr>
            <a:endParaRPr lang="en-US" dirty="0"/>
          </a:p>
        </p:txBody>
      </p:sp>
    </p:spTree>
    <p:extLst>
      <p:ext uri="{BB962C8B-B14F-4D97-AF65-F5344CB8AC3E}">
        <p14:creationId xmlns:p14="http://schemas.microsoft.com/office/powerpoint/2010/main" val="209463511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Megatrends that are Visible </a:t>
            </a:r>
            <a:r>
              <a:rPr lang="en-US" dirty="0"/>
              <a:t>T</a:t>
            </a:r>
            <a:r>
              <a:rPr lang="en-US" dirty="0" smtClean="0"/>
              <a:t>oday</a:t>
            </a:r>
            <a:endParaRPr lang="en-US" dirty="0"/>
          </a:p>
        </p:txBody>
      </p:sp>
      <p:grpSp>
        <p:nvGrpSpPr>
          <p:cNvPr id="43" name="Group 42"/>
          <p:cNvGrpSpPr/>
          <p:nvPr/>
        </p:nvGrpSpPr>
        <p:grpSpPr>
          <a:xfrm>
            <a:off x="403415" y="2214420"/>
            <a:ext cx="8069385" cy="509614"/>
            <a:chOff x="403415" y="2214420"/>
            <a:chExt cx="8069385" cy="509614"/>
          </a:xfrm>
        </p:grpSpPr>
        <p:sp>
          <p:nvSpPr>
            <p:cNvPr id="5" name="Rectangle 4"/>
            <p:cNvSpPr/>
            <p:nvPr/>
          </p:nvSpPr>
          <p:spPr>
            <a:xfrm>
              <a:off x="403415" y="2219688"/>
              <a:ext cx="3695006" cy="504346"/>
            </a:xfrm>
            <a:prstGeom prst="rect">
              <a:avLst/>
            </a:prstGeom>
            <a:noFill/>
            <a:ln>
              <a:solidFill>
                <a:schemeClr val="bg1">
                  <a:lumMod val="95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New interaction with the user</a:t>
              </a:r>
              <a:endParaRPr lang="en-US" sz="1500" b="1" dirty="0">
                <a:solidFill>
                  <a:schemeClr val="tx1"/>
                </a:solidFill>
              </a:endParaRPr>
            </a:p>
          </p:txBody>
        </p:sp>
        <p:sp>
          <p:nvSpPr>
            <p:cNvPr id="6" name="Freeform 5"/>
            <p:cNvSpPr/>
            <p:nvPr/>
          </p:nvSpPr>
          <p:spPr>
            <a:xfrm>
              <a:off x="415504" y="2221175"/>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solidFill>
                  <a:schemeClr val="tx2"/>
                </a:solidFill>
              </a:endParaRPr>
            </a:p>
          </p:txBody>
        </p:sp>
        <p:sp>
          <p:nvSpPr>
            <p:cNvPr id="7" name="Freeform 6"/>
            <p:cNvSpPr/>
            <p:nvPr/>
          </p:nvSpPr>
          <p:spPr>
            <a:xfrm rot="10800000">
              <a:off x="3556193" y="2218382"/>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solidFill>
                  <a:schemeClr val="tx2"/>
                </a:solidFill>
              </a:endParaRPr>
            </a:p>
          </p:txBody>
        </p:sp>
        <p:sp>
          <p:nvSpPr>
            <p:cNvPr id="8" name="Rectangle 7"/>
            <p:cNvSpPr/>
            <p:nvPr/>
          </p:nvSpPr>
          <p:spPr>
            <a:xfrm>
              <a:off x="4777794" y="2218041"/>
              <a:ext cx="3695006" cy="499446"/>
            </a:xfrm>
            <a:prstGeom prst="rect">
              <a:avLst/>
            </a:prstGeom>
            <a:noFill/>
            <a:ln>
              <a:solidFill>
                <a:schemeClr val="accent6">
                  <a:lumMod val="20000"/>
                  <a:lumOff val="8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Communication co-existence (SW)</a:t>
              </a:r>
              <a:endParaRPr lang="en-US" sz="1500" b="1" dirty="0">
                <a:solidFill>
                  <a:schemeClr val="tx1"/>
                </a:solidFill>
              </a:endParaRPr>
            </a:p>
          </p:txBody>
        </p:sp>
        <p:sp>
          <p:nvSpPr>
            <p:cNvPr id="9" name="Freeform 8"/>
            <p:cNvSpPr/>
            <p:nvPr/>
          </p:nvSpPr>
          <p:spPr>
            <a:xfrm>
              <a:off x="4784570" y="2217212"/>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solidFill>
                  <a:schemeClr val="tx2"/>
                </a:solidFill>
              </a:endParaRPr>
            </a:p>
          </p:txBody>
        </p:sp>
        <p:sp>
          <p:nvSpPr>
            <p:cNvPr id="10" name="Freeform 9"/>
            <p:cNvSpPr/>
            <p:nvPr/>
          </p:nvSpPr>
          <p:spPr>
            <a:xfrm rot="10800000">
              <a:off x="7925259" y="2214420"/>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6A747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solidFill>
                  <a:schemeClr val="tx2"/>
                </a:solidFill>
              </a:endParaRPr>
            </a:p>
          </p:txBody>
        </p:sp>
      </p:grpSp>
      <p:grpSp>
        <p:nvGrpSpPr>
          <p:cNvPr id="48" name="Group 47"/>
          <p:cNvGrpSpPr/>
          <p:nvPr/>
        </p:nvGrpSpPr>
        <p:grpSpPr>
          <a:xfrm>
            <a:off x="405763" y="2944699"/>
            <a:ext cx="8069384" cy="506066"/>
            <a:chOff x="405763" y="2944699"/>
            <a:chExt cx="8069384" cy="506066"/>
          </a:xfrm>
        </p:grpSpPr>
        <p:sp>
          <p:nvSpPr>
            <p:cNvPr id="11" name="Rectangle 10"/>
            <p:cNvSpPr/>
            <p:nvPr/>
          </p:nvSpPr>
          <p:spPr>
            <a:xfrm>
              <a:off x="405763" y="2962605"/>
              <a:ext cx="3695006" cy="488160"/>
            </a:xfrm>
            <a:prstGeom prst="rect">
              <a:avLst/>
            </a:prstGeom>
            <a:noFill/>
            <a:ln>
              <a:solidFill>
                <a:schemeClr val="bg1">
                  <a:lumMod val="95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Power scheme optimization</a:t>
              </a:r>
              <a:endParaRPr lang="en-US" sz="1500" b="1" dirty="0">
                <a:solidFill>
                  <a:schemeClr val="tx1"/>
                </a:solidFill>
              </a:endParaRPr>
            </a:p>
          </p:txBody>
        </p:sp>
        <p:sp>
          <p:nvSpPr>
            <p:cNvPr id="12" name="Freeform 11"/>
            <p:cNvSpPr/>
            <p:nvPr/>
          </p:nvSpPr>
          <p:spPr>
            <a:xfrm>
              <a:off x="411005" y="2951454"/>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13" name="Freeform 12"/>
            <p:cNvSpPr/>
            <p:nvPr/>
          </p:nvSpPr>
          <p:spPr>
            <a:xfrm rot="10800000">
              <a:off x="3551694" y="2948662"/>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14" name="Rectangle 13"/>
            <p:cNvSpPr/>
            <p:nvPr/>
          </p:nvSpPr>
          <p:spPr>
            <a:xfrm>
              <a:off x="4780141" y="2960958"/>
              <a:ext cx="3695006" cy="486461"/>
            </a:xfrm>
            <a:prstGeom prst="rect">
              <a:avLst/>
            </a:prstGeom>
            <a:noFill/>
            <a:ln>
              <a:solidFill>
                <a:schemeClr val="accent6">
                  <a:lumMod val="20000"/>
                  <a:lumOff val="8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lvl="1" algn="ctr" eaLnBrk="0" fontAlgn="base" hangingPunct="0">
                <a:spcBef>
                  <a:spcPct val="20000"/>
                </a:spcBef>
                <a:spcAft>
                  <a:spcPts val="2000"/>
                </a:spcAft>
                <a:defRPr/>
              </a:pPr>
              <a:r>
                <a:rPr lang="en-US" sz="1500" b="1" kern="0" dirty="0" smtClean="0">
                  <a:solidFill>
                    <a:schemeClr val="tx1"/>
                  </a:solidFill>
                </a:rPr>
                <a:t>Blind spots</a:t>
              </a:r>
            </a:p>
          </p:txBody>
        </p:sp>
        <p:sp>
          <p:nvSpPr>
            <p:cNvPr id="15" name="Freeform 14"/>
            <p:cNvSpPr/>
            <p:nvPr/>
          </p:nvSpPr>
          <p:spPr>
            <a:xfrm>
              <a:off x="4780071" y="2947492"/>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16" name="Freeform 15"/>
            <p:cNvSpPr/>
            <p:nvPr/>
          </p:nvSpPr>
          <p:spPr>
            <a:xfrm rot="10800000">
              <a:off x="7920760" y="2944699"/>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6A747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grpSp>
      <p:grpSp>
        <p:nvGrpSpPr>
          <p:cNvPr id="46" name="Group 45"/>
          <p:cNvGrpSpPr/>
          <p:nvPr/>
        </p:nvGrpSpPr>
        <p:grpSpPr>
          <a:xfrm>
            <a:off x="410458" y="4492537"/>
            <a:ext cx="8069385" cy="508915"/>
            <a:chOff x="410458" y="4492537"/>
            <a:chExt cx="8069385" cy="508915"/>
          </a:xfrm>
        </p:grpSpPr>
        <p:sp>
          <p:nvSpPr>
            <p:cNvPr id="23" name="Rectangle 22"/>
            <p:cNvSpPr/>
            <p:nvPr/>
          </p:nvSpPr>
          <p:spPr>
            <a:xfrm>
              <a:off x="410458" y="4511571"/>
              <a:ext cx="3695006" cy="482674"/>
            </a:xfrm>
            <a:prstGeom prst="rect">
              <a:avLst/>
            </a:prstGeom>
            <a:noFill/>
            <a:ln>
              <a:solidFill>
                <a:schemeClr val="bg1">
                  <a:lumMod val="95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Move to IP-based networks</a:t>
              </a:r>
              <a:endParaRPr lang="en-US" sz="1500" b="1" dirty="0">
                <a:solidFill>
                  <a:schemeClr val="tx1"/>
                </a:solidFill>
              </a:endParaRPr>
            </a:p>
          </p:txBody>
        </p:sp>
        <p:sp>
          <p:nvSpPr>
            <p:cNvPr id="24" name="Freeform 23"/>
            <p:cNvSpPr/>
            <p:nvPr/>
          </p:nvSpPr>
          <p:spPr>
            <a:xfrm>
              <a:off x="411005" y="4499291"/>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25" name="Freeform 24"/>
            <p:cNvSpPr/>
            <p:nvPr/>
          </p:nvSpPr>
          <p:spPr>
            <a:xfrm rot="10800000">
              <a:off x="3551694" y="4496499"/>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26" name="Rectangle 25"/>
            <p:cNvSpPr/>
            <p:nvPr/>
          </p:nvSpPr>
          <p:spPr>
            <a:xfrm>
              <a:off x="4784837" y="4509924"/>
              <a:ext cx="3695006" cy="491528"/>
            </a:xfrm>
            <a:prstGeom prst="rect">
              <a:avLst/>
            </a:prstGeom>
            <a:noFill/>
            <a:ln>
              <a:solidFill>
                <a:schemeClr val="accent6">
                  <a:lumMod val="20000"/>
                  <a:lumOff val="8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Compatibility with legacy products</a:t>
              </a:r>
            </a:p>
          </p:txBody>
        </p:sp>
        <p:sp>
          <p:nvSpPr>
            <p:cNvPr id="27" name="Freeform 26"/>
            <p:cNvSpPr/>
            <p:nvPr/>
          </p:nvSpPr>
          <p:spPr>
            <a:xfrm>
              <a:off x="4780071" y="4495329"/>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28" name="Freeform 27"/>
            <p:cNvSpPr/>
            <p:nvPr/>
          </p:nvSpPr>
          <p:spPr>
            <a:xfrm rot="10800000">
              <a:off x="7920760" y="4492537"/>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6A747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grpSp>
      <p:grpSp>
        <p:nvGrpSpPr>
          <p:cNvPr id="47" name="Group 46"/>
          <p:cNvGrpSpPr/>
          <p:nvPr/>
        </p:nvGrpSpPr>
        <p:grpSpPr>
          <a:xfrm>
            <a:off x="403413" y="5254108"/>
            <a:ext cx="8069385" cy="501098"/>
            <a:chOff x="403413" y="5254108"/>
            <a:chExt cx="8069385" cy="501098"/>
          </a:xfrm>
        </p:grpSpPr>
        <p:sp>
          <p:nvSpPr>
            <p:cNvPr id="29" name="Rectangle 28"/>
            <p:cNvSpPr/>
            <p:nvPr/>
          </p:nvSpPr>
          <p:spPr>
            <a:xfrm>
              <a:off x="403413" y="5264588"/>
              <a:ext cx="3695006" cy="484171"/>
            </a:xfrm>
            <a:prstGeom prst="rect">
              <a:avLst/>
            </a:prstGeom>
            <a:noFill/>
            <a:ln>
              <a:solidFill>
                <a:schemeClr val="bg1">
                  <a:lumMod val="95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Connecting to the cloud</a:t>
              </a:r>
              <a:endParaRPr lang="en-US" sz="1500" b="1" dirty="0">
                <a:solidFill>
                  <a:schemeClr val="tx1"/>
                </a:solidFill>
              </a:endParaRPr>
            </a:p>
          </p:txBody>
        </p:sp>
        <p:sp>
          <p:nvSpPr>
            <p:cNvPr id="30" name="Freeform 29"/>
            <p:cNvSpPr/>
            <p:nvPr/>
          </p:nvSpPr>
          <p:spPr>
            <a:xfrm>
              <a:off x="411005" y="5260863"/>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31" name="Freeform 30"/>
            <p:cNvSpPr/>
            <p:nvPr/>
          </p:nvSpPr>
          <p:spPr>
            <a:xfrm rot="10800000">
              <a:off x="3551694" y="5258071"/>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32" name="Rectangle 31"/>
            <p:cNvSpPr/>
            <p:nvPr/>
          </p:nvSpPr>
          <p:spPr>
            <a:xfrm>
              <a:off x="4777792" y="5262941"/>
              <a:ext cx="3695006" cy="491467"/>
            </a:xfrm>
            <a:prstGeom prst="rect">
              <a:avLst/>
            </a:prstGeom>
            <a:noFill/>
            <a:ln>
              <a:solidFill>
                <a:schemeClr val="accent6">
                  <a:lumMod val="20000"/>
                  <a:lumOff val="8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Ecosystem to enable seamless integration</a:t>
              </a:r>
              <a:endParaRPr lang="en-US" sz="1500" b="1" dirty="0">
                <a:solidFill>
                  <a:schemeClr val="tx1"/>
                </a:solidFill>
              </a:endParaRPr>
            </a:p>
          </p:txBody>
        </p:sp>
        <p:sp>
          <p:nvSpPr>
            <p:cNvPr id="33" name="Freeform 32"/>
            <p:cNvSpPr/>
            <p:nvPr/>
          </p:nvSpPr>
          <p:spPr>
            <a:xfrm>
              <a:off x="4780071" y="5256901"/>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34" name="Freeform 33"/>
            <p:cNvSpPr/>
            <p:nvPr/>
          </p:nvSpPr>
          <p:spPr>
            <a:xfrm rot="10800000">
              <a:off x="7920760" y="5254108"/>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6A747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grpSp>
      <p:grpSp>
        <p:nvGrpSpPr>
          <p:cNvPr id="4" name="Group 3"/>
          <p:cNvGrpSpPr/>
          <p:nvPr/>
        </p:nvGrpSpPr>
        <p:grpSpPr>
          <a:xfrm>
            <a:off x="405763" y="1520882"/>
            <a:ext cx="8069384" cy="509615"/>
            <a:chOff x="405763" y="1520882"/>
            <a:chExt cx="8069384" cy="509615"/>
          </a:xfrm>
        </p:grpSpPr>
        <p:sp>
          <p:nvSpPr>
            <p:cNvPr id="35" name="Rectangle 34"/>
            <p:cNvSpPr/>
            <p:nvPr/>
          </p:nvSpPr>
          <p:spPr>
            <a:xfrm>
              <a:off x="405763" y="1526151"/>
              <a:ext cx="3695006" cy="504346"/>
            </a:xfrm>
            <a:prstGeom prst="rect">
              <a:avLst/>
            </a:prstGeom>
            <a:noFill/>
            <a:ln>
              <a:solidFill>
                <a:schemeClr val="bg1">
                  <a:lumMod val="95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Multi-protocol solutions</a:t>
              </a:r>
              <a:endParaRPr lang="en-US" sz="1500" b="1" dirty="0">
                <a:solidFill>
                  <a:schemeClr val="tx1"/>
                </a:solidFill>
              </a:endParaRPr>
            </a:p>
          </p:txBody>
        </p:sp>
        <p:sp>
          <p:nvSpPr>
            <p:cNvPr id="36" name="Freeform 35"/>
            <p:cNvSpPr/>
            <p:nvPr/>
          </p:nvSpPr>
          <p:spPr>
            <a:xfrm>
              <a:off x="417852" y="1527637"/>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37" name="Freeform 36"/>
            <p:cNvSpPr/>
            <p:nvPr/>
          </p:nvSpPr>
          <p:spPr>
            <a:xfrm rot="10800000">
              <a:off x="3558541" y="1524845"/>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38" name="Rectangle 37"/>
            <p:cNvSpPr/>
            <p:nvPr/>
          </p:nvSpPr>
          <p:spPr>
            <a:xfrm>
              <a:off x="4780141" y="1524503"/>
              <a:ext cx="3695006" cy="499446"/>
            </a:xfrm>
            <a:prstGeom prst="rect">
              <a:avLst/>
            </a:prstGeom>
            <a:noFill/>
            <a:ln>
              <a:solidFill>
                <a:schemeClr val="accent6">
                  <a:lumMod val="20000"/>
                  <a:lumOff val="8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Radio co-existence (HW)</a:t>
              </a:r>
              <a:endParaRPr lang="en-US" sz="1500" b="1" dirty="0">
                <a:solidFill>
                  <a:schemeClr val="tx1"/>
                </a:solidFill>
              </a:endParaRPr>
            </a:p>
          </p:txBody>
        </p:sp>
        <p:sp>
          <p:nvSpPr>
            <p:cNvPr id="39" name="Freeform 38"/>
            <p:cNvSpPr/>
            <p:nvPr/>
          </p:nvSpPr>
          <p:spPr>
            <a:xfrm>
              <a:off x="4786918" y="1523674"/>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40" name="Freeform 39"/>
            <p:cNvSpPr/>
            <p:nvPr/>
          </p:nvSpPr>
          <p:spPr>
            <a:xfrm rot="10800000">
              <a:off x="7927607" y="1520882"/>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6A747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grpSp>
      <p:sp>
        <p:nvSpPr>
          <p:cNvPr id="41" name="Content Placeholder 2"/>
          <p:cNvSpPr txBox="1">
            <a:spLocks/>
          </p:cNvSpPr>
          <p:nvPr/>
        </p:nvSpPr>
        <p:spPr>
          <a:xfrm>
            <a:off x="895002" y="990964"/>
            <a:ext cx="2671079" cy="441056"/>
          </a:xfrm>
          <a:prstGeom prst="rect">
            <a:avLst/>
          </a:prstGeom>
        </p:spPr>
        <p:txBody>
          <a:bodyPr/>
          <a:lstStyle>
            <a:lvl1pPr marL="175022" indent="-175022" algn="l" rtl="0" fontAlgn="base">
              <a:lnSpc>
                <a:spcPct val="100000"/>
              </a:lnSpc>
              <a:spcBef>
                <a:spcPts val="431"/>
              </a:spcBef>
              <a:spcAft>
                <a:spcPts val="56"/>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344488" indent="-169863" algn="l" rtl="0" fontAlgn="base">
              <a:lnSpc>
                <a:spcPct val="100000"/>
              </a:lnSpc>
              <a:spcBef>
                <a:spcPts val="431"/>
              </a:spcBef>
              <a:spcAft>
                <a:spcPts val="56"/>
              </a:spcAft>
              <a:buClr>
                <a:schemeClr val="tx1"/>
              </a:buClr>
              <a:buSzPct val="80000"/>
              <a:buFont typeface="Arial" pitchFamily="34" charset="0"/>
              <a:buChar char="−"/>
              <a:defRPr sz="2000">
                <a:solidFill>
                  <a:srgbClr val="000000"/>
                </a:solidFill>
                <a:latin typeface="+mn-lt"/>
              </a:defRPr>
            </a:lvl2pPr>
            <a:lvl3pPr marL="427435" indent="-126206" algn="l" rtl="0" fontAlgn="base">
              <a:lnSpc>
                <a:spcPct val="100000"/>
              </a:lnSpc>
              <a:spcBef>
                <a:spcPts val="431"/>
              </a:spcBef>
              <a:spcAft>
                <a:spcPts val="56"/>
              </a:spcAft>
              <a:buClr>
                <a:schemeClr val="tx1"/>
              </a:buClr>
              <a:buSzPct val="80000"/>
              <a:buFont typeface="Wingdings" pitchFamily="2" charset="2"/>
              <a:buChar char="§"/>
              <a:defRPr sz="1800">
                <a:solidFill>
                  <a:srgbClr val="000000"/>
                </a:solidFill>
                <a:latin typeface="+mn-lt"/>
              </a:defRPr>
            </a:lvl3pPr>
            <a:lvl4pPr marL="559594" indent="-132160" algn="l" rtl="0" fontAlgn="base">
              <a:lnSpc>
                <a:spcPct val="100000"/>
              </a:lnSpc>
              <a:spcBef>
                <a:spcPts val="431"/>
              </a:spcBef>
              <a:spcAft>
                <a:spcPts val="56"/>
              </a:spcAft>
              <a:buClr>
                <a:schemeClr val="tx1"/>
              </a:buClr>
              <a:buSzPct val="80000"/>
              <a:buFont typeface="Arial" pitchFamily="34" charset="0"/>
              <a:buChar char="•"/>
              <a:defRPr sz="1600">
                <a:solidFill>
                  <a:srgbClr val="000000"/>
                </a:solidFill>
                <a:latin typeface="+mn-lt"/>
              </a:defRPr>
            </a:lvl4pPr>
            <a:lvl5pPr marL="727472" indent="-167879" algn="l" rtl="0" fontAlgn="base">
              <a:lnSpc>
                <a:spcPct val="100000"/>
              </a:lnSpc>
              <a:spcBef>
                <a:spcPts val="431"/>
              </a:spcBef>
              <a:spcAft>
                <a:spcPts val="56"/>
              </a:spcAft>
              <a:buClr>
                <a:schemeClr val="tx1"/>
              </a:buClr>
              <a:buSzPct val="70000"/>
              <a:buFont typeface="Arial" pitchFamily="34" charset="0"/>
              <a:buChar char="−"/>
              <a:defRPr sz="1400">
                <a:solidFill>
                  <a:srgbClr val="000000"/>
                </a:solidFill>
                <a:latin typeface="+mn-lt"/>
              </a:defRPr>
            </a:lvl5pPr>
            <a:lvl6pPr marL="16728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6pPr>
            <a:lvl7pPr marL="20157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7pPr>
            <a:lvl8pPr marL="23586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8pPr>
            <a:lvl9pPr marL="27015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9pPr>
          </a:lstStyle>
          <a:p>
            <a:pPr marL="0" indent="0" algn="ctr">
              <a:buFont typeface="Arial" pitchFamily="34" charset="0"/>
              <a:buNone/>
            </a:pPr>
            <a:r>
              <a:rPr lang="en-US" b="1" kern="0" dirty="0" smtClean="0">
                <a:solidFill>
                  <a:schemeClr val="accent2"/>
                </a:solidFill>
              </a:rPr>
              <a:t>Opportunities</a:t>
            </a:r>
          </a:p>
        </p:txBody>
      </p:sp>
      <p:sp>
        <p:nvSpPr>
          <p:cNvPr id="42" name="Content Placeholder 3"/>
          <p:cNvSpPr txBox="1">
            <a:spLocks/>
          </p:cNvSpPr>
          <p:nvPr/>
        </p:nvSpPr>
        <p:spPr>
          <a:xfrm>
            <a:off x="5076574" y="987237"/>
            <a:ext cx="3247237" cy="476682"/>
          </a:xfrm>
          <a:prstGeom prst="rect">
            <a:avLst/>
          </a:prstGeom>
        </p:spPr>
        <p:txBody>
          <a:bodyPr/>
          <a:lstStyle>
            <a:lvl1pPr marL="175022" indent="-175022" algn="l" rtl="0" fontAlgn="base">
              <a:lnSpc>
                <a:spcPct val="100000"/>
              </a:lnSpc>
              <a:spcBef>
                <a:spcPts val="431"/>
              </a:spcBef>
              <a:spcAft>
                <a:spcPts val="56"/>
              </a:spcAft>
              <a:buClr>
                <a:schemeClr val="tx1">
                  <a:lumMod val="85000"/>
                  <a:lumOff val="15000"/>
                </a:schemeClr>
              </a:buClr>
              <a:buSzPct val="80000"/>
              <a:buFont typeface="Arial" pitchFamily="34" charset="0"/>
              <a:buChar char="•"/>
              <a:defRPr sz="2200" b="0">
                <a:solidFill>
                  <a:srgbClr val="000000"/>
                </a:solidFill>
                <a:latin typeface="+mn-lt"/>
                <a:ea typeface="+mn-ea"/>
                <a:cs typeface="+mn-cs"/>
              </a:defRPr>
            </a:lvl1pPr>
            <a:lvl2pPr marL="344488" indent="-169863" algn="l" rtl="0" fontAlgn="base">
              <a:lnSpc>
                <a:spcPct val="100000"/>
              </a:lnSpc>
              <a:spcBef>
                <a:spcPts val="431"/>
              </a:spcBef>
              <a:spcAft>
                <a:spcPts val="56"/>
              </a:spcAft>
              <a:buClr>
                <a:schemeClr val="tx1"/>
              </a:buClr>
              <a:buSzPct val="80000"/>
              <a:buFont typeface="Arial" pitchFamily="34" charset="0"/>
              <a:buChar char="−"/>
              <a:defRPr sz="2000">
                <a:solidFill>
                  <a:srgbClr val="000000"/>
                </a:solidFill>
                <a:latin typeface="+mn-lt"/>
              </a:defRPr>
            </a:lvl2pPr>
            <a:lvl3pPr marL="427435" indent="-126206" algn="l" rtl="0" fontAlgn="base">
              <a:lnSpc>
                <a:spcPct val="100000"/>
              </a:lnSpc>
              <a:spcBef>
                <a:spcPts val="431"/>
              </a:spcBef>
              <a:spcAft>
                <a:spcPts val="56"/>
              </a:spcAft>
              <a:buClr>
                <a:schemeClr val="tx1"/>
              </a:buClr>
              <a:buSzPct val="80000"/>
              <a:buFont typeface="Wingdings" pitchFamily="2" charset="2"/>
              <a:buChar char="§"/>
              <a:defRPr sz="1800">
                <a:solidFill>
                  <a:srgbClr val="000000"/>
                </a:solidFill>
                <a:latin typeface="+mn-lt"/>
              </a:defRPr>
            </a:lvl3pPr>
            <a:lvl4pPr marL="559594" indent="-132160" algn="l" rtl="0" fontAlgn="base">
              <a:lnSpc>
                <a:spcPct val="100000"/>
              </a:lnSpc>
              <a:spcBef>
                <a:spcPts val="431"/>
              </a:spcBef>
              <a:spcAft>
                <a:spcPts val="56"/>
              </a:spcAft>
              <a:buClr>
                <a:schemeClr val="tx1"/>
              </a:buClr>
              <a:buSzPct val="80000"/>
              <a:buFont typeface="Arial" pitchFamily="34" charset="0"/>
              <a:buChar char="•"/>
              <a:defRPr sz="1600">
                <a:solidFill>
                  <a:srgbClr val="000000"/>
                </a:solidFill>
                <a:latin typeface="+mn-lt"/>
              </a:defRPr>
            </a:lvl4pPr>
            <a:lvl5pPr marL="727472" indent="-167879" algn="l" rtl="0" fontAlgn="base">
              <a:lnSpc>
                <a:spcPct val="100000"/>
              </a:lnSpc>
              <a:spcBef>
                <a:spcPts val="431"/>
              </a:spcBef>
              <a:spcAft>
                <a:spcPts val="56"/>
              </a:spcAft>
              <a:buClr>
                <a:schemeClr val="tx1"/>
              </a:buClr>
              <a:buSzPct val="70000"/>
              <a:buFont typeface="Arial" pitchFamily="34" charset="0"/>
              <a:buChar char="−"/>
              <a:defRPr sz="1400">
                <a:solidFill>
                  <a:srgbClr val="000000"/>
                </a:solidFill>
                <a:latin typeface="+mn-lt"/>
              </a:defRPr>
            </a:lvl5pPr>
            <a:lvl6pPr marL="16728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6pPr>
            <a:lvl7pPr marL="20157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7pPr>
            <a:lvl8pPr marL="23586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8pPr>
            <a:lvl9pPr marL="2701529" indent="-117872" algn="l" rtl="0" fontAlgn="base">
              <a:spcBef>
                <a:spcPct val="20000"/>
              </a:spcBef>
              <a:spcAft>
                <a:spcPct val="3000"/>
              </a:spcAft>
              <a:buClr>
                <a:schemeClr val="tx1"/>
              </a:buClr>
              <a:buSzPct val="70000"/>
              <a:buFont typeface="Arial" charset="0"/>
              <a:buChar char="►"/>
              <a:defRPr sz="1050">
                <a:solidFill>
                  <a:srgbClr val="000000"/>
                </a:solidFill>
                <a:latin typeface="+mn-lt"/>
              </a:defRPr>
            </a:lvl9pPr>
          </a:lstStyle>
          <a:p>
            <a:pPr algn="ctr">
              <a:buFont typeface="Arial" pitchFamily="34" charset="0"/>
              <a:buNone/>
            </a:pPr>
            <a:r>
              <a:rPr lang="en-US" b="1" kern="0" dirty="0" smtClean="0">
                <a:solidFill>
                  <a:srgbClr val="6A747D"/>
                </a:solidFill>
              </a:rPr>
              <a:t>Challenges</a:t>
            </a:r>
          </a:p>
        </p:txBody>
      </p:sp>
      <p:grpSp>
        <p:nvGrpSpPr>
          <p:cNvPr id="50" name="Group 49"/>
          <p:cNvGrpSpPr/>
          <p:nvPr/>
        </p:nvGrpSpPr>
        <p:grpSpPr>
          <a:xfrm>
            <a:off x="403414" y="3717071"/>
            <a:ext cx="8069385" cy="523103"/>
            <a:chOff x="403414" y="3717071"/>
            <a:chExt cx="8069385" cy="523103"/>
          </a:xfrm>
        </p:grpSpPr>
        <p:grpSp>
          <p:nvGrpSpPr>
            <p:cNvPr id="45" name="Group 44"/>
            <p:cNvGrpSpPr/>
            <p:nvPr/>
          </p:nvGrpSpPr>
          <p:grpSpPr>
            <a:xfrm>
              <a:off x="403414" y="3718446"/>
              <a:ext cx="8069385" cy="521728"/>
              <a:chOff x="403414" y="3718446"/>
              <a:chExt cx="8069385" cy="521728"/>
            </a:xfrm>
          </p:grpSpPr>
          <p:sp>
            <p:nvSpPr>
              <p:cNvPr id="17" name="Rectangle 16"/>
              <p:cNvSpPr/>
              <p:nvPr/>
            </p:nvSpPr>
            <p:spPr>
              <a:xfrm>
                <a:off x="403414" y="3718446"/>
                <a:ext cx="3695006" cy="521728"/>
              </a:xfrm>
              <a:prstGeom prst="rect">
                <a:avLst/>
              </a:prstGeom>
              <a:noFill/>
              <a:ln>
                <a:solidFill>
                  <a:schemeClr val="bg1">
                    <a:lumMod val="95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Adding new security schemes</a:t>
                </a:r>
                <a:endParaRPr lang="en-US" sz="1500" b="1" dirty="0">
                  <a:solidFill>
                    <a:schemeClr val="tx1"/>
                  </a:solidFill>
                </a:endParaRPr>
              </a:p>
            </p:txBody>
          </p:sp>
          <p:sp>
            <p:nvSpPr>
              <p:cNvPr id="20" name="Rectangle 19"/>
              <p:cNvSpPr/>
              <p:nvPr/>
            </p:nvSpPr>
            <p:spPr>
              <a:xfrm>
                <a:off x="4777793" y="3723748"/>
                <a:ext cx="3695006" cy="487665"/>
              </a:xfrm>
              <a:prstGeom prst="rect">
                <a:avLst/>
              </a:prstGeom>
              <a:noFill/>
              <a:ln>
                <a:solidFill>
                  <a:schemeClr val="accent6">
                    <a:lumMod val="20000"/>
                    <a:lumOff val="8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b="1" dirty="0" smtClean="0">
                    <a:solidFill>
                      <a:schemeClr val="tx1"/>
                    </a:solidFill>
                  </a:rPr>
                  <a:t>Lack of standards for </a:t>
                </a:r>
                <a:r>
                  <a:rPr lang="en-US" sz="1500" b="1" dirty="0" err="1" smtClean="0">
                    <a:solidFill>
                      <a:schemeClr val="tx1"/>
                    </a:solidFill>
                  </a:rPr>
                  <a:t>IoT</a:t>
                </a:r>
                <a:endParaRPr lang="en-US" sz="1500" b="1" dirty="0">
                  <a:solidFill>
                    <a:schemeClr val="tx1"/>
                  </a:solidFill>
                </a:endParaRPr>
              </a:p>
            </p:txBody>
          </p:sp>
        </p:grpSp>
        <p:sp>
          <p:nvSpPr>
            <p:cNvPr id="21" name="Freeform 20"/>
            <p:cNvSpPr/>
            <p:nvPr/>
          </p:nvSpPr>
          <p:spPr>
            <a:xfrm>
              <a:off x="4780071" y="3719863"/>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22" name="Freeform 21"/>
            <p:cNvSpPr/>
            <p:nvPr/>
          </p:nvSpPr>
          <p:spPr>
            <a:xfrm rot="10800000">
              <a:off x="7920760" y="3717071"/>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6A747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18" name="Freeform 17"/>
            <p:cNvSpPr/>
            <p:nvPr/>
          </p:nvSpPr>
          <p:spPr>
            <a:xfrm>
              <a:off x="411005" y="3723062"/>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sp>
          <p:nvSpPr>
            <p:cNvPr id="19" name="Freeform 18"/>
            <p:cNvSpPr/>
            <p:nvPr/>
          </p:nvSpPr>
          <p:spPr>
            <a:xfrm rot="10800000">
              <a:off x="3551694" y="3720269"/>
              <a:ext cx="539945" cy="494343"/>
            </a:xfrm>
            <a:custGeom>
              <a:avLst/>
              <a:gdLst>
                <a:gd name="connsiteX0" fmla="*/ 1515292 w 1515292"/>
                <a:gd name="connsiteY0" fmla="*/ 0 h 2429691"/>
                <a:gd name="connsiteX1" fmla="*/ 0 w 1515292"/>
                <a:gd name="connsiteY1" fmla="*/ 0 h 2429691"/>
                <a:gd name="connsiteX2" fmla="*/ 0 w 1515292"/>
                <a:gd name="connsiteY2" fmla="*/ 2429691 h 2429691"/>
                <a:gd name="connsiteX3" fmla="*/ 1502229 w 1515292"/>
                <a:gd name="connsiteY3" fmla="*/ 2429691 h 2429691"/>
              </a:gdLst>
              <a:ahLst/>
              <a:cxnLst>
                <a:cxn ang="0">
                  <a:pos x="connsiteX0" y="connsiteY0"/>
                </a:cxn>
                <a:cxn ang="0">
                  <a:pos x="connsiteX1" y="connsiteY1"/>
                </a:cxn>
                <a:cxn ang="0">
                  <a:pos x="connsiteX2" y="connsiteY2"/>
                </a:cxn>
                <a:cxn ang="0">
                  <a:pos x="connsiteX3" y="connsiteY3"/>
                </a:cxn>
              </a:cxnLst>
              <a:rect l="l" t="t" r="r" b="b"/>
              <a:pathLst>
                <a:path w="1515292" h="2429691">
                  <a:moveTo>
                    <a:pt x="1515292" y="0"/>
                  </a:moveTo>
                  <a:lnTo>
                    <a:pt x="0" y="0"/>
                  </a:lnTo>
                  <a:lnTo>
                    <a:pt x="0" y="2429691"/>
                  </a:lnTo>
                  <a:lnTo>
                    <a:pt x="1502229" y="2429691"/>
                  </a:lnTo>
                </a:path>
              </a:pathLst>
            </a:custGeom>
            <a:ln w="57150">
              <a:solidFill>
                <a:srgbClr val="F45914"/>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a:p>
          </p:txBody>
        </p:sp>
      </p:grpSp>
    </p:spTree>
    <p:extLst>
      <p:ext uri="{BB962C8B-B14F-4D97-AF65-F5344CB8AC3E}">
        <p14:creationId xmlns:p14="http://schemas.microsoft.com/office/powerpoint/2010/main" val="2839221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73"/>
          <p:cNvSpPr>
            <a:spLocks noGrp="1" noChangeArrowheads="1"/>
          </p:cNvSpPr>
          <p:nvPr>
            <p:ph type="title"/>
          </p:nvPr>
        </p:nvSpPr>
        <p:spPr>
          <a:xfrm>
            <a:off x="335902" y="452163"/>
            <a:ext cx="8808097" cy="654050"/>
          </a:xfrm>
        </p:spPr>
        <p:txBody>
          <a:bodyPr/>
          <a:lstStyle/>
          <a:p>
            <a:pPr eaLnBrk="1" hangingPunct="1"/>
            <a:r>
              <a:rPr lang="en-US" sz="2000" dirty="0" smtClean="0"/>
              <a:t>In Full Production - CR20x High Performance 2.4GHz 15.4 Transceiver</a:t>
            </a:r>
          </a:p>
        </p:txBody>
      </p:sp>
      <p:sp>
        <p:nvSpPr>
          <p:cNvPr id="13316" name="Rectangle 74"/>
          <p:cNvSpPr>
            <a:spLocks noGrp="1" noChangeArrowheads="1"/>
          </p:cNvSpPr>
          <p:nvPr>
            <p:ph type="body" sz="quarter" idx="10"/>
          </p:nvPr>
        </p:nvSpPr>
        <p:spPr/>
        <p:txBody>
          <a:bodyPr>
            <a:normAutofit/>
          </a:bodyPr>
          <a:lstStyle/>
          <a:p>
            <a:pPr marL="0" indent="0" eaLnBrk="1" hangingPunct="1">
              <a:lnSpc>
                <a:spcPct val="80000"/>
              </a:lnSpc>
            </a:pPr>
            <a:r>
              <a:rPr lang="en-US" sz="1400" b="1" dirty="0" smtClean="0"/>
              <a:t>RF Features</a:t>
            </a:r>
          </a:p>
          <a:p>
            <a:pPr lvl="1" eaLnBrk="1" hangingPunct="1">
              <a:lnSpc>
                <a:spcPct val="80000"/>
              </a:lnSpc>
            </a:pPr>
            <a:r>
              <a:rPr lang="en-US" sz="1200" dirty="0" smtClean="0"/>
              <a:t>High performance 2.4 GHz IEEE 802.15.4 RF transceiver</a:t>
            </a:r>
          </a:p>
          <a:p>
            <a:pPr lvl="1" eaLnBrk="1" hangingPunct="1">
              <a:lnSpc>
                <a:spcPct val="80000"/>
              </a:lnSpc>
            </a:pPr>
            <a:r>
              <a:rPr lang="en-US" sz="1200" dirty="0" smtClean="0">
                <a:cs typeface="Arial" charset="0"/>
              </a:rPr>
              <a:t>Packet processor for hardware acceleration</a:t>
            </a:r>
          </a:p>
          <a:p>
            <a:pPr lvl="1" eaLnBrk="1" hangingPunct="1">
              <a:lnSpc>
                <a:spcPct val="80000"/>
              </a:lnSpc>
            </a:pPr>
            <a:r>
              <a:rPr lang="en-US" sz="1200" dirty="0" smtClean="0">
                <a:cs typeface="Arial" charset="0"/>
              </a:rPr>
              <a:t>Supports single ended and diversity antenna options</a:t>
            </a:r>
          </a:p>
          <a:p>
            <a:pPr lvl="1" eaLnBrk="1" hangingPunct="1">
              <a:lnSpc>
                <a:spcPct val="80000"/>
              </a:lnSpc>
            </a:pPr>
            <a:r>
              <a:rPr lang="en-US" sz="1200" dirty="0" smtClean="0">
                <a:cs typeface="Arial" charset="0"/>
              </a:rPr>
              <a:t>Dual PAN support</a:t>
            </a:r>
          </a:p>
          <a:p>
            <a:pPr lvl="1" eaLnBrk="1" hangingPunct="1">
              <a:lnSpc>
                <a:spcPct val="80000"/>
              </a:lnSpc>
            </a:pPr>
            <a:r>
              <a:rPr lang="en-US" sz="1200" dirty="0" smtClean="0">
                <a:cs typeface="Arial" charset="0"/>
              </a:rPr>
              <a:t>-30 to + 10 </a:t>
            </a:r>
            <a:r>
              <a:rPr lang="en-US" sz="1200" dirty="0" err="1" smtClean="0">
                <a:cs typeface="Arial" charset="0"/>
              </a:rPr>
              <a:t>dBm</a:t>
            </a:r>
            <a:r>
              <a:rPr lang="en-US" sz="1200" dirty="0" smtClean="0">
                <a:cs typeface="Arial" charset="0"/>
              </a:rPr>
              <a:t> power output</a:t>
            </a:r>
          </a:p>
          <a:p>
            <a:pPr lvl="1" eaLnBrk="1" hangingPunct="1">
              <a:lnSpc>
                <a:spcPct val="80000"/>
              </a:lnSpc>
            </a:pPr>
            <a:r>
              <a:rPr lang="en-US" sz="1200" dirty="0" smtClean="0">
                <a:cs typeface="Arial" charset="0"/>
              </a:rPr>
              <a:t>-102 </a:t>
            </a:r>
            <a:r>
              <a:rPr lang="en-US" sz="1200" dirty="0" err="1" smtClean="0">
                <a:cs typeface="Arial" charset="0"/>
              </a:rPr>
              <a:t>dBm</a:t>
            </a:r>
            <a:r>
              <a:rPr lang="en-US" sz="1200" dirty="0" smtClean="0">
                <a:cs typeface="Arial" charset="0"/>
              </a:rPr>
              <a:t> sensitivity</a:t>
            </a:r>
          </a:p>
          <a:p>
            <a:pPr lvl="1" eaLnBrk="1" hangingPunct="1">
              <a:lnSpc>
                <a:spcPct val="80000"/>
              </a:lnSpc>
            </a:pPr>
            <a:r>
              <a:rPr lang="en-US" sz="1200" dirty="0" smtClean="0">
                <a:cs typeface="Arial" charset="0"/>
              </a:rPr>
              <a:t>TX 15mA @ 0dBm (CPU sleep)</a:t>
            </a:r>
          </a:p>
          <a:p>
            <a:pPr lvl="1" eaLnBrk="1" hangingPunct="1">
              <a:lnSpc>
                <a:spcPct val="80000"/>
              </a:lnSpc>
            </a:pPr>
            <a:r>
              <a:rPr lang="en-US" sz="1200" dirty="0" smtClean="0">
                <a:cs typeface="Arial" charset="0"/>
              </a:rPr>
              <a:t>RX 15mA  (CPU sleep)</a:t>
            </a:r>
          </a:p>
          <a:p>
            <a:pPr lvl="1" eaLnBrk="1" hangingPunct="1">
              <a:lnSpc>
                <a:spcPct val="80000"/>
              </a:lnSpc>
            </a:pPr>
            <a:r>
              <a:rPr lang="en-US" sz="1200" dirty="0" smtClean="0">
                <a:cs typeface="Arial" charset="0"/>
              </a:rPr>
              <a:t>AES Hardware encryption/decryption</a:t>
            </a:r>
          </a:p>
          <a:p>
            <a:pPr lvl="1" eaLnBrk="1" hangingPunct="1">
              <a:lnSpc>
                <a:spcPct val="80000"/>
              </a:lnSpc>
            </a:pPr>
            <a:r>
              <a:rPr lang="en-US" sz="1200" dirty="0" smtClean="0">
                <a:cs typeface="Arial" charset="0"/>
              </a:rPr>
              <a:t>True Random Number Generator</a:t>
            </a:r>
          </a:p>
          <a:p>
            <a:pPr lvl="1" eaLnBrk="1" hangingPunct="1">
              <a:lnSpc>
                <a:spcPct val="80000"/>
              </a:lnSpc>
            </a:pPr>
            <a:r>
              <a:rPr lang="en-US" sz="1200" dirty="0" smtClean="0">
                <a:cs typeface="Arial" charset="0"/>
              </a:rPr>
              <a:t>SPI Interface (memory mapped)</a:t>
            </a:r>
          </a:p>
          <a:p>
            <a:pPr lvl="1" eaLnBrk="1" hangingPunct="1">
              <a:lnSpc>
                <a:spcPct val="80000"/>
              </a:lnSpc>
            </a:pPr>
            <a:r>
              <a:rPr lang="en-US" sz="1200" dirty="0" smtClean="0">
                <a:cs typeface="Arial" charset="0"/>
              </a:rPr>
              <a:t>6 GPIO</a:t>
            </a:r>
          </a:p>
          <a:p>
            <a:pPr>
              <a:lnSpc>
                <a:spcPct val="140000"/>
              </a:lnSpc>
            </a:pPr>
            <a:endParaRPr lang="en-US" sz="1400" b="1" dirty="0" smtClean="0"/>
          </a:p>
          <a:p>
            <a:pPr>
              <a:lnSpc>
                <a:spcPct val="140000"/>
              </a:lnSpc>
            </a:pPr>
            <a:r>
              <a:rPr lang="en-US" sz="1400" b="1" dirty="0" smtClean="0"/>
              <a:t>System Features</a:t>
            </a:r>
          </a:p>
          <a:p>
            <a:pPr lvl="1" eaLnBrk="1" hangingPunct="1">
              <a:lnSpc>
                <a:spcPct val="80000"/>
              </a:lnSpc>
              <a:buFont typeface="Arial" pitchFamily="34" charset="0"/>
              <a:buChar char="•"/>
            </a:pPr>
            <a:r>
              <a:rPr lang="en-US" sz="1200" dirty="0" smtClean="0"/>
              <a:t>-40°C to 125°C</a:t>
            </a:r>
          </a:p>
          <a:p>
            <a:pPr lvl="1" eaLnBrk="1" hangingPunct="1">
              <a:lnSpc>
                <a:spcPct val="80000"/>
              </a:lnSpc>
              <a:buFont typeface="Arial" pitchFamily="34" charset="0"/>
              <a:buChar char="•"/>
            </a:pPr>
            <a:r>
              <a:rPr lang="en-US" sz="1200" dirty="0" smtClean="0"/>
              <a:t>1.8 to 3.6 V</a:t>
            </a:r>
          </a:p>
          <a:p>
            <a:pPr lvl="1" eaLnBrk="1" hangingPunct="1">
              <a:lnSpc>
                <a:spcPct val="80000"/>
              </a:lnSpc>
            </a:pPr>
            <a:r>
              <a:rPr lang="en-US" sz="1200" dirty="0" smtClean="0"/>
              <a:t>5x5 32-pin LGA</a:t>
            </a:r>
          </a:p>
          <a:p>
            <a:pPr lvl="1" eaLnBrk="1" hangingPunct="1">
              <a:lnSpc>
                <a:spcPct val="80000"/>
              </a:lnSpc>
            </a:pPr>
            <a:r>
              <a:rPr lang="en-US" sz="1200" dirty="0" smtClean="0"/>
              <a:t>Samples – Q3 2012, Production – Q1 2013</a:t>
            </a:r>
          </a:p>
          <a:p>
            <a:pPr lvl="1" eaLnBrk="1" hangingPunct="1">
              <a:lnSpc>
                <a:spcPct val="80000"/>
              </a:lnSpc>
            </a:pPr>
            <a:endParaRPr lang="en-US" sz="1200" dirty="0" smtClean="0"/>
          </a:p>
        </p:txBody>
      </p:sp>
      <p:sp>
        <p:nvSpPr>
          <p:cNvPr id="13341" name="Rectangle 44"/>
          <p:cNvSpPr>
            <a:spLocks noChangeArrowheads="1"/>
          </p:cNvSpPr>
          <p:nvPr/>
        </p:nvSpPr>
        <p:spPr bwMode="auto">
          <a:xfrm>
            <a:off x="4944977" y="5384873"/>
            <a:ext cx="3214687" cy="492125"/>
          </a:xfrm>
          <a:prstGeom prst="rect">
            <a:avLst/>
          </a:prstGeom>
          <a:noFill/>
          <a:ln w="9525">
            <a:noFill/>
            <a:miter lim="800000"/>
            <a:headEnd/>
            <a:tailEnd/>
          </a:ln>
        </p:spPr>
        <p:txBody>
          <a:bodyPr anchor="ctr"/>
          <a:lstStyle/>
          <a:p>
            <a:pPr algn="ctr"/>
            <a:r>
              <a:rPr lang="en-US" dirty="0" smtClean="0">
                <a:solidFill>
                  <a:srgbClr val="FFFFFF"/>
                </a:solidFill>
              </a:rPr>
              <a:t>High performance 2.4 GHz 802.15.4 transceiver</a:t>
            </a:r>
            <a:endParaRPr lang="en-US" sz="1600" dirty="0">
              <a:solidFill>
                <a:srgbClr val="FFFFFF"/>
              </a:solidFill>
            </a:endParaRPr>
          </a:p>
        </p:txBody>
      </p:sp>
      <p:pic>
        <p:nvPicPr>
          <p:cNvPr id="303106" name="Picture 2"/>
          <p:cNvPicPr>
            <a:picLocks noChangeAspect="1" noChangeArrowheads="1"/>
          </p:cNvPicPr>
          <p:nvPr/>
        </p:nvPicPr>
        <p:blipFill>
          <a:blip r:embed="rId3" cstate="print"/>
          <a:srcRect/>
          <a:stretch>
            <a:fillRect/>
          </a:stretch>
        </p:blipFill>
        <p:spPr bwMode="auto">
          <a:xfrm>
            <a:off x="5665776" y="1172973"/>
            <a:ext cx="3226379" cy="3331914"/>
          </a:xfrm>
          <a:prstGeom prst="rect">
            <a:avLst/>
          </a:prstGeom>
          <a:noFill/>
          <a:ln w="9525">
            <a:noFill/>
            <a:miter lim="800000"/>
            <a:headEnd/>
            <a:tailEnd/>
          </a:ln>
        </p:spPr>
      </p:pic>
    </p:spTree>
    <p:extLst>
      <p:ext uri="{BB962C8B-B14F-4D97-AF65-F5344CB8AC3E}">
        <p14:creationId xmlns:p14="http://schemas.microsoft.com/office/powerpoint/2010/main" val="121573751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7325" y="72447"/>
            <a:ext cx="8277225" cy="654050"/>
          </a:xfrm>
        </p:spPr>
        <p:txBody>
          <a:bodyPr/>
          <a:lstStyle/>
          <a:p>
            <a:pPr eaLnBrk="1" hangingPunct="1">
              <a:defRPr/>
            </a:pPr>
            <a:r>
              <a:rPr dirty="0" smtClean="0">
                <a:latin typeface="Calibri" pitchFamily="34" charset="0"/>
                <a:cs typeface="Calibri" pitchFamily="34" charset="0"/>
              </a:rPr>
              <a:t>Kinetis L </a:t>
            </a:r>
            <a:r>
              <a:rPr lang="en-US" dirty="0" smtClean="0">
                <a:latin typeface="Calibri" pitchFamily="34" charset="0"/>
                <a:cs typeface="Calibri" pitchFamily="34" charset="0"/>
              </a:rPr>
              <a:t>–</a:t>
            </a:r>
            <a:r>
              <a:rPr dirty="0" smtClean="0">
                <a:latin typeface="Calibri" pitchFamily="34" charset="0"/>
                <a:cs typeface="Calibri" pitchFamily="34" charset="0"/>
              </a:rPr>
              <a:t> KL46</a:t>
            </a:r>
            <a:endParaRPr dirty="0">
              <a:latin typeface="Calibri" pitchFamily="34" charset="0"/>
              <a:cs typeface="Calibri" pitchFamily="34" charset="0"/>
            </a:endParaRPr>
          </a:p>
        </p:txBody>
      </p:sp>
      <p:sp>
        <p:nvSpPr>
          <p:cNvPr id="6" name="Text Placeholder 3"/>
          <p:cNvSpPr>
            <a:spLocks noGrp="1"/>
          </p:cNvSpPr>
          <p:nvPr>
            <p:ph type="body" sz="quarter" idx="10"/>
          </p:nvPr>
        </p:nvSpPr>
        <p:spPr>
          <a:xfrm>
            <a:off x="187325" y="838200"/>
            <a:ext cx="2444750" cy="5413744"/>
          </a:xfrm>
          <a:ln w="28575">
            <a:noFill/>
          </a:ln>
        </p:spPr>
        <p:txBody>
          <a:bodyPr>
            <a:normAutofit/>
          </a:bodyPr>
          <a:lstStyle/>
          <a:p>
            <a:pPr>
              <a:lnSpc>
                <a:spcPct val="80000"/>
              </a:lnSpc>
              <a:buNone/>
            </a:pPr>
            <a:r>
              <a:rPr lang="en-US" sz="1400" b="1" dirty="0" smtClean="0">
                <a:latin typeface="Calibri" pitchFamily="34" charset="0"/>
                <a:cs typeface="Calibri" pitchFamily="34" charset="0"/>
              </a:rPr>
              <a:t>Packages</a:t>
            </a:r>
          </a:p>
          <a:p>
            <a:pPr>
              <a:lnSpc>
                <a:spcPct val="80000"/>
              </a:lnSpc>
            </a:pPr>
            <a:r>
              <a:rPr lang="en-US" sz="1200" dirty="0">
                <a:latin typeface="Calibri" pitchFamily="34" charset="0"/>
                <a:cs typeface="Calibri" pitchFamily="34" charset="0"/>
              </a:rPr>
              <a:t>121MAPBGA </a:t>
            </a:r>
            <a:r>
              <a:rPr lang="en-US" sz="1200" dirty="0" smtClean="0">
                <a:latin typeface="Calibri" pitchFamily="34" charset="0"/>
                <a:cs typeface="Calibri" pitchFamily="34" charset="0"/>
              </a:rPr>
              <a:t>8x8x1.4/0.65mm</a:t>
            </a:r>
            <a:endParaRPr lang="en-US" sz="1200" dirty="0">
              <a:latin typeface="Calibri" pitchFamily="34" charset="0"/>
              <a:cs typeface="Calibri" pitchFamily="34" charset="0"/>
            </a:endParaRPr>
          </a:p>
          <a:p>
            <a:pPr>
              <a:lnSpc>
                <a:spcPct val="80000"/>
              </a:lnSpc>
            </a:pPr>
            <a:r>
              <a:rPr lang="en-US" sz="1200" dirty="0" smtClean="0">
                <a:latin typeface="Calibri" pitchFamily="34" charset="0"/>
                <a:cs typeface="Calibri" pitchFamily="34" charset="0"/>
              </a:rPr>
              <a:t>100LQFP 14x14x1.4/0.5mm</a:t>
            </a:r>
            <a:endParaRPr lang="en-US" sz="1200" dirty="0">
              <a:latin typeface="Calibri" pitchFamily="34" charset="0"/>
              <a:cs typeface="Calibri" pitchFamily="34" charset="0"/>
            </a:endParaRPr>
          </a:p>
          <a:p>
            <a:pPr>
              <a:lnSpc>
                <a:spcPct val="80000"/>
              </a:lnSpc>
            </a:pPr>
            <a:r>
              <a:rPr lang="en-US" sz="1200" dirty="0" smtClean="0">
                <a:latin typeface="Calibri" pitchFamily="34" charset="0"/>
                <a:cs typeface="Calibri" pitchFamily="34" charset="0"/>
              </a:rPr>
              <a:t>64LQFP 10x10x1.4/0.5mm</a:t>
            </a:r>
            <a:endParaRPr lang="en-US" sz="1200" dirty="0">
              <a:latin typeface="Calibri" pitchFamily="34" charset="0"/>
              <a:cs typeface="Calibri" pitchFamily="34" charset="0"/>
            </a:endParaRPr>
          </a:p>
          <a:p>
            <a:pPr>
              <a:lnSpc>
                <a:spcPct val="80000"/>
              </a:lnSpc>
            </a:pPr>
            <a:r>
              <a:rPr lang="en-US" sz="1200" dirty="0">
                <a:latin typeface="Calibri" pitchFamily="34" charset="0"/>
                <a:cs typeface="Calibri" pitchFamily="34" charset="0"/>
              </a:rPr>
              <a:t>64MAPBGA </a:t>
            </a:r>
            <a:r>
              <a:rPr lang="en-US" sz="1200" dirty="0" smtClean="0">
                <a:latin typeface="Calibri" pitchFamily="34" charset="0"/>
                <a:cs typeface="Calibri" pitchFamily="34" charset="0"/>
              </a:rPr>
              <a:t>5x5x1.23/0.5mm</a:t>
            </a:r>
          </a:p>
          <a:p>
            <a:pPr>
              <a:lnSpc>
                <a:spcPct val="80000"/>
              </a:lnSpc>
            </a:pPr>
            <a:endParaRPr lang="en-US" sz="1200" dirty="0" smtClean="0">
              <a:latin typeface="Calibri" pitchFamily="34" charset="0"/>
              <a:cs typeface="Calibri" pitchFamily="34" charset="0"/>
            </a:endParaRPr>
          </a:p>
          <a:p>
            <a:pPr>
              <a:lnSpc>
                <a:spcPct val="80000"/>
              </a:lnSpc>
              <a:buNone/>
            </a:pPr>
            <a:r>
              <a:rPr lang="en-US" sz="1400" b="1" dirty="0" smtClean="0">
                <a:latin typeface="Calibri" pitchFamily="34" charset="0"/>
                <a:cs typeface="Calibri" pitchFamily="34" charset="0"/>
              </a:rPr>
              <a:t>Features Highlight</a:t>
            </a:r>
          </a:p>
          <a:p>
            <a:pPr>
              <a:lnSpc>
                <a:spcPct val="80000"/>
              </a:lnSpc>
            </a:pPr>
            <a:r>
              <a:rPr lang="en-US" sz="1200" dirty="0" smtClean="0">
                <a:latin typeface="Calibri" pitchFamily="34" charset="0"/>
                <a:cs typeface="Calibri" pitchFamily="34" charset="0"/>
              </a:rPr>
              <a:t>USB OTG</a:t>
            </a:r>
          </a:p>
          <a:p>
            <a:pPr>
              <a:lnSpc>
                <a:spcPct val="80000"/>
              </a:lnSpc>
            </a:pPr>
            <a:r>
              <a:rPr lang="en-US" sz="1200" dirty="0" smtClean="0">
                <a:latin typeface="Calibri" pitchFamily="34" charset="0"/>
                <a:cs typeface="Calibri" pitchFamily="34" charset="0"/>
              </a:rPr>
              <a:t>Touch sensor interface</a:t>
            </a:r>
          </a:p>
          <a:p>
            <a:pPr>
              <a:lnSpc>
                <a:spcPct val="80000"/>
              </a:lnSpc>
            </a:pPr>
            <a:r>
              <a:rPr lang="en-US" sz="1200" dirty="0" smtClean="0">
                <a:latin typeface="Calibri" pitchFamily="34" charset="0"/>
                <a:cs typeface="Calibri" pitchFamily="34" charset="0"/>
              </a:rPr>
              <a:t>High pin count</a:t>
            </a:r>
          </a:p>
          <a:p>
            <a:pPr>
              <a:lnSpc>
                <a:spcPct val="80000"/>
              </a:lnSpc>
            </a:pPr>
            <a:endParaRPr lang="en-US" sz="1200" dirty="0" smtClean="0">
              <a:latin typeface="Calibri" pitchFamily="34" charset="0"/>
              <a:cs typeface="Calibri" pitchFamily="34" charset="0"/>
            </a:endParaRPr>
          </a:p>
          <a:p>
            <a:pPr>
              <a:lnSpc>
                <a:spcPct val="80000"/>
              </a:lnSpc>
              <a:buNone/>
            </a:pPr>
            <a:r>
              <a:rPr lang="en-US" sz="1400" b="1" dirty="0" smtClean="0">
                <a:latin typeface="Calibri" pitchFamily="34" charset="0"/>
                <a:cs typeface="Calibri" pitchFamily="34" charset="0"/>
              </a:rPr>
              <a:t>Availability</a:t>
            </a:r>
            <a:endParaRPr lang="en-US" sz="1200" dirty="0" smtClean="0">
              <a:latin typeface="Calibri" pitchFamily="34" charset="0"/>
              <a:cs typeface="Calibri" pitchFamily="34" charset="0"/>
            </a:endParaRPr>
          </a:p>
          <a:p>
            <a:pPr eaLnBrk="1" hangingPunct="1">
              <a:lnSpc>
                <a:spcPct val="80000"/>
              </a:lnSpc>
            </a:pPr>
            <a:r>
              <a:rPr lang="en-US" sz="1200" dirty="0" smtClean="0">
                <a:latin typeface="Calibri" pitchFamily="34" charset="0"/>
                <a:cs typeface="Calibri" pitchFamily="34" charset="0"/>
              </a:rPr>
              <a:t>Production Now</a:t>
            </a:r>
          </a:p>
        </p:txBody>
      </p:sp>
      <p:grpSp>
        <p:nvGrpSpPr>
          <p:cNvPr id="5" name="Group 4"/>
          <p:cNvGrpSpPr/>
          <p:nvPr/>
        </p:nvGrpSpPr>
        <p:grpSpPr>
          <a:xfrm>
            <a:off x="2628770" y="645780"/>
            <a:ext cx="6378011" cy="5498009"/>
            <a:chOff x="2628770" y="645780"/>
            <a:chExt cx="6378011" cy="5498009"/>
          </a:xfrm>
        </p:grpSpPr>
        <p:grpSp>
          <p:nvGrpSpPr>
            <p:cNvPr id="27" name="Group 26"/>
            <p:cNvGrpSpPr/>
            <p:nvPr/>
          </p:nvGrpSpPr>
          <p:grpSpPr>
            <a:xfrm>
              <a:off x="2628770" y="645780"/>
              <a:ext cx="6378011" cy="5498009"/>
              <a:chOff x="2628770" y="645780"/>
              <a:chExt cx="6378011" cy="5498009"/>
            </a:xfrm>
          </p:grpSpPr>
          <p:grpSp>
            <p:nvGrpSpPr>
              <p:cNvPr id="3" name="Group 2"/>
              <p:cNvGrpSpPr/>
              <p:nvPr/>
            </p:nvGrpSpPr>
            <p:grpSpPr>
              <a:xfrm>
                <a:off x="2628770" y="645780"/>
                <a:ext cx="6378011" cy="5498009"/>
                <a:chOff x="2632075" y="675254"/>
                <a:chExt cx="6378011" cy="5498009"/>
              </a:xfrm>
            </p:grpSpPr>
            <p:grpSp>
              <p:nvGrpSpPr>
                <p:cNvPr id="2" name="Group 71"/>
                <p:cNvGrpSpPr/>
                <p:nvPr/>
              </p:nvGrpSpPr>
              <p:grpSpPr>
                <a:xfrm>
                  <a:off x="2632075" y="675254"/>
                  <a:ext cx="6378011" cy="5498009"/>
                  <a:chOff x="1886497" y="924829"/>
                  <a:chExt cx="5747357" cy="4931131"/>
                </a:xfrm>
                <a:effectLst>
                  <a:outerShdw blurRad="50800" dist="38100" dir="2700000" algn="tl" rotWithShape="0">
                    <a:prstClr val="black">
                      <a:alpha val="40000"/>
                    </a:prstClr>
                  </a:outerShdw>
                </a:effectLst>
              </p:grpSpPr>
              <p:sp>
                <p:nvSpPr>
                  <p:cNvPr id="7" name="Rectangle 6"/>
                  <p:cNvSpPr/>
                  <p:nvPr/>
                </p:nvSpPr>
                <p:spPr>
                  <a:xfrm>
                    <a:off x="1886497" y="924829"/>
                    <a:ext cx="1889856" cy="2133669"/>
                  </a:xfrm>
                  <a:prstGeom prst="rect">
                    <a:avLst/>
                  </a:prstGeom>
                  <a:solidFill>
                    <a:srgbClr val="AFB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p:cNvSpPr/>
                  <p:nvPr/>
                </p:nvSpPr>
                <p:spPr>
                  <a:xfrm>
                    <a:off x="3833750" y="924829"/>
                    <a:ext cx="1114139" cy="2135052"/>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8"/>
                  <p:cNvSpPr/>
                  <p:nvPr/>
                </p:nvSpPr>
                <p:spPr>
                  <a:xfrm>
                    <a:off x="5008869" y="924829"/>
                    <a:ext cx="1549179" cy="2135052"/>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p:cNvSpPr/>
                  <p:nvPr/>
                </p:nvSpPr>
                <p:spPr>
                  <a:xfrm>
                    <a:off x="6619028" y="924829"/>
                    <a:ext cx="1014826" cy="2135052"/>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p:cNvSpPr/>
                  <p:nvPr/>
                </p:nvSpPr>
                <p:spPr>
                  <a:xfrm>
                    <a:off x="3985231" y="3113588"/>
                    <a:ext cx="868878" cy="2736803"/>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p:cNvSpPr/>
                  <p:nvPr/>
                </p:nvSpPr>
                <p:spPr>
                  <a:xfrm>
                    <a:off x="2977012" y="3117277"/>
                    <a:ext cx="949508" cy="2736803"/>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p:cNvSpPr/>
                  <p:nvPr/>
                </p:nvSpPr>
                <p:spPr>
                  <a:xfrm>
                    <a:off x="1892135" y="3117277"/>
                    <a:ext cx="1017583" cy="2736803"/>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Rectangle 13"/>
                  <p:cNvSpPr/>
                  <p:nvPr/>
                </p:nvSpPr>
                <p:spPr>
                  <a:xfrm>
                    <a:off x="4905913" y="3117277"/>
                    <a:ext cx="1805278" cy="2738683"/>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Rectangle 14"/>
                  <p:cNvSpPr/>
                  <p:nvPr/>
                </p:nvSpPr>
                <p:spPr>
                  <a:xfrm>
                    <a:off x="6762996" y="3117277"/>
                    <a:ext cx="870858" cy="2736803"/>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Rectangle 15"/>
                  <p:cNvSpPr/>
                  <p:nvPr/>
                </p:nvSpPr>
                <p:spPr>
                  <a:xfrm>
                    <a:off x="1971221" y="1626226"/>
                    <a:ext cx="817419" cy="335080"/>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Single Wire Debug</a:t>
                    </a:r>
                    <a:endParaRPr lang="en-US" sz="1000" dirty="0">
                      <a:solidFill>
                        <a:schemeClr val="tx1"/>
                      </a:solidFill>
                    </a:endParaRPr>
                  </a:p>
                </p:txBody>
              </p:sp>
              <p:sp>
                <p:nvSpPr>
                  <p:cNvPr id="17" name="Rectangle 16"/>
                  <p:cNvSpPr/>
                  <p:nvPr/>
                </p:nvSpPr>
                <p:spPr>
                  <a:xfrm>
                    <a:off x="2867738" y="1626827"/>
                    <a:ext cx="824679" cy="335080"/>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Micro Trace Buffer</a:t>
                    </a:r>
                    <a:endParaRPr lang="en-US" sz="1000" dirty="0"/>
                  </a:p>
                </p:txBody>
              </p:sp>
              <p:sp>
                <p:nvSpPr>
                  <p:cNvPr id="18" name="Rectangle 17"/>
                  <p:cNvSpPr/>
                  <p:nvPr/>
                </p:nvSpPr>
                <p:spPr>
                  <a:xfrm>
                    <a:off x="1971221" y="2041866"/>
                    <a:ext cx="817419" cy="345085"/>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Interrupt</a:t>
                    </a:r>
                  </a:p>
                  <a:p>
                    <a:pPr algn="ctr"/>
                    <a:r>
                      <a:rPr lang="en-US" sz="1000" dirty="0" smtClean="0">
                        <a:solidFill>
                          <a:schemeClr val="tx1"/>
                        </a:solidFill>
                      </a:rPr>
                      <a:t>Controller</a:t>
                    </a:r>
                    <a:endParaRPr lang="en-US" sz="1000" dirty="0">
                      <a:solidFill>
                        <a:schemeClr val="tx1"/>
                      </a:solidFill>
                    </a:endParaRPr>
                  </a:p>
                </p:txBody>
              </p:sp>
              <p:sp>
                <p:nvSpPr>
                  <p:cNvPr id="19" name="Rectangle 18"/>
                  <p:cNvSpPr/>
                  <p:nvPr/>
                </p:nvSpPr>
                <p:spPr>
                  <a:xfrm>
                    <a:off x="1971221" y="1171587"/>
                    <a:ext cx="1721194" cy="374080"/>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ARM Cortex-M0+</a:t>
                    </a:r>
                  </a:p>
                  <a:p>
                    <a:pPr algn="ctr"/>
                    <a:r>
                      <a:rPr lang="en-US" sz="1000" dirty="0" smtClean="0">
                        <a:solidFill>
                          <a:schemeClr val="tx1"/>
                        </a:solidFill>
                      </a:rPr>
                      <a:t>48MHz </a:t>
                    </a:r>
                    <a:endParaRPr lang="en-US" sz="1000" dirty="0">
                      <a:solidFill>
                        <a:schemeClr val="tx1"/>
                      </a:solidFill>
                    </a:endParaRPr>
                  </a:p>
                </p:txBody>
              </p:sp>
              <p:sp>
                <p:nvSpPr>
                  <p:cNvPr id="20" name="Rectangle 19"/>
                  <p:cNvSpPr/>
                  <p:nvPr/>
                </p:nvSpPr>
                <p:spPr>
                  <a:xfrm>
                    <a:off x="3903514" y="1174670"/>
                    <a:ext cx="968114" cy="287637"/>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Direct Memory Access</a:t>
                    </a:r>
                    <a:endParaRPr lang="en-US" sz="1000" dirty="0"/>
                  </a:p>
                </p:txBody>
              </p:sp>
              <p:sp>
                <p:nvSpPr>
                  <p:cNvPr id="21" name="Rectangle 20"/>
                  <p:cNvSpPr/>
                  <p:nvPr/>
                </p:nvSpPr>
                <p:spPr>
                  <a:xfrm>
                    <a:off x="3903514" y="2389805"/>
                    <a:ext cx="968114" cy="313173"/>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Bit Manipulate Engine</a:t>
                    </a:r>
                    <a:endParaRPr lang="en-US" sz="1000" dirty="0"/>
                  </a:p>
                </p:txBody>
              </p:sp>
              <p:sp>
                <p:nvSpPr>
                  <p:cNvPr id="22" name="Rectangle 21"/>
                  <p:cNvSpPr/>
                  <p:nvPr/>
                </p:nvSpPr>
                <p:spPr>
                  <a:xfrm>
                    <a:off x="3903514" y="2013814"/>
                    <a:ext cx="969520" cy="310028"/>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Low-Leakage Wakeup Unit</a:t>
                    </a:r>
                    <a:endParaRPr lang="en-US" sz="1000" dirty="0">
                      <a:solidFill>
                        <a:schemeClr val="tx1"/>
                      </a:solidFill>
                    </a:endParaRPr>
                  </a:p>
                </p:txBody>
              </p:sp>
              <p:sp>
                <p:nvSpPr>
                  <p:cNvPr id="23" name="Rectangle 22"/>
                  <p:cNvSpPr/>
                  <p:nvPr/>
                </p:nvSpPr>
                <p:spPr>
                  <a:xfrm>
                    <a:off x="5073155" y="1167510"/>
                    <a:ext cx="1421795" cy="347238"/>
                  </a:xfrm>
                  <a:prstGeom prst="rect">
                    <a:avLst/>
                  </a:prstGeom>
                  <a:solidFill>
                    <a:srgbClr val="DAC8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Flash </a:t>
                    </a:r>
                  </a:p>
                  <a:p>
                    <a:pPr algn="ctr"/>
                    <a:r>
                      <a:rPr lang="en-US" sz="1000" dirty="0" smtClean="0">
                        <a:solidFill>
                          <a:schemeClr val="tx1"/>
                        </a:solidFill>
                      </a:rPr>
                      <a:t>128-256KB</a:t>
                    </a:r>
                  </a:p>
                </p:txBody>
              </p:sp>
              <p:sp>
                <p:nvSpPr>
                  <p:cNvPr id="24" name="Rectangle 23"/>
                  <p:cNvSpPr/>
                  <p:nvPr/>
                </p:nvSpPr>
                <p:spPr>
                  <a:xfrm>
                    <a:off x="5073155" y="1573515"/>
                    <a:ext cx="1421795" cy="346116"/>
                  </a:xfrm>
                  <a:prstGeom prst="rect">
                    <a:avLst/>
                  </a:prstGeom>
                  <a:solidFill>
                    <a:srgbClr val="DAC8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SRAM</a:t>
                    </a:r>
                  </a:p>
                  <a:p>
                    <a:pPr algn="ctr"/>
                    <a:r>
                      <a:rPr lang="en-US" sz="1000" dirty="0" smtClean="0">
                        <a:solidFill>
                          <a:schemeClr val="tx1"/>
                        </a:solidFill>
                      </a:rPr>
                      <a:t>16-32KB</a:t>
                    </a:r>
                  </a:p>
                </p:txBody>
              </p:sp>
              <p:sp>
                <p:nvSpPr>
                  <p:cNvPr id="25" name="Rectangle 24"/>
                  <p:cNvSpPr/>
                  <p:nvPr/>
                </p:nvSpPr>
                <p:spPr>
                  <a:xfrm>
                    <a:off x="6673843" y="1167511"/>
                    <a:ext cx="898284" cy="459316"/>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Low &amp; High Frequency</a:t>
                    </a:r>
                  </a:p>
                  <a:p>
                    <a:pPr algn="ctr"/>
                    <a:r>
                      <a:rPr lang="en-US" sz="1000" dirty="0" smtClean="0">
                        <a:solidFill>
                          <a:schemeClr val="tx1"/>
                        </a:solidFill>
                      </a:rPr>
                      <a:t>Oscillator</a:t>
                    </a:r>
                    <a:endParaRPr lang="en-US" sz="1000" dirty="0">
                      <a:solidFill>
                        <a:schemeClr val="tx1"/>
                      </a:solidFill>
                    </a:endParaRPr>
                  </a:p>
                </p:txBody>
              </p:sp>
              <p:sp>
                <p:nvSpPr>
                  <p:cNvPr id="26" name="Rectangle 25"/>
                  <p:cNvSpPr/>
                  <p:nvPr/>
                </p:nvSpPr>
                <p:spPr>
                  <a:xfrm>
                    <a:off x="6673843" y="1668683"/>
                    <a:ext cx="898287" cy="767723"/>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Internal Reference Clocks 4MHz/32KHz</a:t>
                    </a:r>
                  </a:p>
                </p:txBody>
              </p:sp>
              <p:sp>
                <p:nvSpPr>
                  <p:cNvPr id="28" name="Rectangle 27"/>
                  <p:cNvSpPr/>
                  <p:nvPr/>
                </p:nvSpPr>
                <p:spPr>
                  <a:xfrm>
                    <a:off x="3036490" y="3422323"/>
                    <a:ext cx="832965" cy="456029"/>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max 20ch </a:t>
                    </a:r>
                  </a:p>
                  <a:p>
                    <a:pPr algn="ctr"/>
                    <a:r>
                      <a:rPr lang="en-US" sz="1000" dirty="0" smtClean="0">
                        <a:solidFill>
                          <a:schemeClr val="tx1"/>
                        </a:solidFill>
                      </a:rPr>
                      <a:t>16-bit SAR ADC</a:t>
                    </a:r>
                    <a:endParaRPr lang="en-US" sz="1000" dirty="0">
                      <a:solidFill>
                        <a:schemeClr val="tx1"/>
                      </a:solidFill>
                    </a:endParaRPr>
                  </a:p>
                </p:txBody>
              </p:sp>
              <p:sp>
                <p:nvSpPr>
                  <p:cNvPr id="29" name="Rectangle 28"/>
                  <p:cNvSpPr/>
                  <p:nvPr/>
                </p:nvSpPr>
                <p:spPr>
                  <a:xfrm>
                    <a:off x="3036490" y="3945685"/>
                    <a:ext cx="832965" cy="586568"/>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High Speed Analog Comparator</a:t>
                    </a:r>
                    <a:endParaRPr lang="en-US" sz="1000" dirty="0">
                      <a:solidFill>
                        <a:schemeClr val="tx1"/>
                      </a:solidFill>
                    </a:endParaRPr>
                  </a:p>
                </p:txBody>
              </p:sp>
              <p:sp>
                <p:nvSpPr>
                  <p:cNvPr id="34" name="Rectangle 33"/>
                  <p:cNvSpPr/>
                  <p:nvPr/>
                </p:nvSpPr>
                <p:spPr>
                  <a:xfrm>
                    <a:off x="4944968" y="3428751"/>
                    <a:ext cx="834870" cy="322619"/>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r>
                      <a:rPr lang="en-US" sz="1000" dirty="0" smtClean="0">
                        <a:solidFill>
                          <a:schemeClr val="tx1"/>
                        </a:solidFill>
                      </a:rPr>
                      <a:t>x Low Power UART</a:t>
                    </a:r>
                    <a:endParaRPr lang="en-US" sz="1000" dirty="0">
                      <a:solidFill>
                        <a:schemeClr val="tx1"/>
                      </a:solidFill>
                    </a:endParaRPr>
                  </a:p>
                </p:txBody>
              </p:sp>
              <p:sp>
                <p:nvSpPr>
                  <p:cNvPr id="35" name="Rectangle 34"/>
                  <p:cNvSpPr/>
                  <p:nvPr/>
                </p:nvSpPr>
                <p:spPr>
                  <a:xfrm>
                    <a:off x="4944968" y="3823353"/>
                    <a:ext cx="834870" cy="333593"/>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2x SPI</a:t>
                    </a:r>
                    <a:endParaRPr lang="en-US" sz="1000" dirty="0">
                      <a:solidFill>
                        <a:schemeClr val="tx1"/>
                      </a:solidFill>
                    </a:endParaRPr>
                  </a:p>
                </p:txBody>
              </p:sp>
              <p:sp>
                <p:nvSpPr>
                  <p:cNvPr id="38" name="TextBox 37"/>
                  <p:cNvSpPr txBox="1"/>
                  <p:nvPr/>
                </p:nvSpPr>
                <p:spPr>
                  <a:xfrm>
                    <a:off x="2536004" y="940378"/>
                    <a:ext cx="450019" cy="231613"/>
                  </a:xfrm>
                  <a:prstGeom prst="rect">
                    <a:avLst/>
                  </a:prstGeom>
                  <a:noFill/>
                </p:spPr>
                <p:txBody>
                  <a:bodyPr wrap="none" rtlCol="0">
                    <a:spAutoFit/>
                  </a:bodyPr>
                  <a:lstStyle/>
                  <a:p>
                    <a:r>
                      <a:rPr lang="en-US" sz="1100" b="1" dirty="0" smtClean="0"/>
                      <a:t>Core</a:t>
                    </a:r>
                    <a:endParaRPr lang="en-US" sz="1100" b="1" dirty="0"/>
                  </a:p>
                </p:txBody>
              </p:sp>
              <p:sp>
                <p:nvSpPr>
                  <p:cNvPr id="39" name="TextBox 38"/>
                  <p:cNvSpPr txBox="1"/>
                  <p:nvPr/>
                </p:nvSpPr>
                <p:spPr>
                  <a:xfrm>
                    <a:off x="4057478" y="940378"/>
                    <a:ext cx="609417" cy="231613"/>
                  </a:xfrm>
                  <a:prstGeom prst="rect">
                    <a:avLst/>
                  </a:prstGeom>
                  <a:noFill/>
                </p:spPr>
                <p:txBody>
                  <a:bodyPr wrap="none" rtlCol="0">
                    <a:spAutoFit/>
                  </a:bodyPr>
                  <a:lstStyle/>
                  <a:p>
                    <a:r>
                      <a:rPr lang="en-US" sz="1100" b="1" dirty="0" smtClean="0"/>
                      <a:t>System</a:t>
                    </a:r>
                    <a:endParaRPr lang="en-US" sz="1100" b="1" dirty="0"/>
                  </a:p>
                </p:txBody>
              </p:sp>
              <p:sp>
                <p:nvSpPr>
                  <p:cNvPr id="40" name="TextBox 39"/>
                  <p:cNvSpPr txBox="1"/>
                  <p:nvPr/>
                </p:nvSpPr>
                <p:spPr>
                  <a:xfrm>
                    <a:off x="5536304" y="940378"/>
                    <a:ext cx="747468" cy="231613"/>
                  </a:xfrm>
                  <a:prstGeom prst="rect">
                    <a:avLst/>
                  </a:prstGeom>
                  <a:noFill/>
                </p:spPr>
                <p:txBody>
                  <a:bodyPr wrap="none" rtlCol="0">
                    <a:spAutoFit/>
                  </a:bodyPr>
                  <a:lstStyle/>
                  <a:p>
                    <a:r>
                      <a:rPr lang="en-US" sz="1100" b="1" dirty="0" smtClean="0"/>
                      <a:t>Memories</a:t>
                    </a:r>
                    <a:endParaRPr lang="en-US" sz="1100" b="1" dirty="0"/>
                  </a:p>
                </p:txBody>
              </p:sp>
              <p:sp>
                <p:nvSpPr>
                  <p:cNvPr id="41" name="TextBox 40"/>
                  <p:cNvSpPr txBox="1"/>
                  <p:nvPr/>
                </p:nvSpPr>
                <p:spPr>
                  <a:xfrm>
                    <a:off x="6821608" y="940378"/>
                    <a:ext cx="575261" cy="231613"/>
                  </a:xfrm>
                  <a:prstGeom prst="rect">
                    <a:avLst/>
                  </a:prstGeom>
                  <a:noFill/>
                </p:spPr>
                <p:txBody>
                  <a:bodyPr wrap="none" rtlCol="0">
                    <a:spAutoFit/>
                  </a:bodyPr>
                  <a:lstStyle/>
                  <a:p>
                    <a:r>
                      <a:rPr lang="en-US" sz="1100" b="1" dirty="0" smtClean="0"/>
                      <a:t>Clocks</a:t>
                    </a:r>
                    <a:endParaRPr lang="en-US" sz="1100" b="1" dirty="0"/>
                  </a:p>
                </p:txBody>
              </p:sp>
              <p:sp>
                <p:nvSpPr>
                  <p:cNvPr id="42" name="TextBox 41"/>
                  <p:cNvSpPr txBox="1"/>
                  <p:nvPr/>
                </p:nvSpPr>
                <p:spPr>
                  <a:xfrm>
                    <a:off x="2066504" y="3165237"/>
                    <a:ext cx="667647" cy="234636"/>
                  </a:xfrm>
                  <a:prstGeom prst="rect">
                    <a:avLst/>
                  </a:prstGeom>
                  <a:noFill/>
                </p:spPr>
                <p:txBody>
                  <a:bodyPr wrap="none" rtlCol="0">
                    <a:spAutoFit/>
                  </a:bodyPr>
                  <a:lstStyle/>
                  <a:p>
                    <a:pPr algn="ctr"/>
                    <a:r>
                      <a:rPr lang="en-US" sz="1100" b="1" dirty="0" smtClean="0"/>
                      <a:t>Security</a:t>
                    </a:r>
                  </a:p>
                </p:txBody>
              </p:sp>
              <p:sp>
                <p:nvSpPr>
                  <p:cNvPr id="43" name="TextBox 42"/>
                  <p:cNvSpPr txBox="1"/>
                  <p:nvPr/>
                </p:nvSpPr>
                <p:spPr>
                  <a:xfrm>
                    <a:off x="3157019" y="3166749"/>
                    <a:ext cx="589493" cy="231613"/>
                  </a:xfrm>
                  <a:prstGeom prst="rect">
                    <a:avLst/>
                  </a:prstGeom>
                  <a:noFill/>
                </p:spPr>
                <p:txBody>
                  <a:bodyPr wrap="none" rtlCol="0">
                    <a:spAutoFit/>
                  </a:bodyPr>
                  <a:lstStyle/>
                  <a:p>
                    <a:pPr algn="ctr"/>
                    <a:r>
                      <a:rPr lang="en-US" sz="1100" b="1" dirty="0" smtClean="0"/>
                      <a:t>Analog</a:t>
                    </a:r>
                    <a:endParaRPr lang="en-US" sz="1100" b="1" dirty="0"/>
                  </a:p>
                </p:txBody>
              </p:sp>
              <p:sp>
                <p:nvSpPr>
                  <p:cNvPr id="44" name="TextBox 43"/>
                  <p:cNvSpPr txBox="1"/>
                  <p:nvPr/>
                </p:nvSpPr>
                <p:spPr>
                  <a:xfrm>
                    <a:off x="4141473" y="3168599"/>
                    <a:ext cx="573837" cy="231613"/>
                  </a:xfrm>
                  <a:prstGeom prst="rect">
                    <a:avLst/>
                  </a:prstGeom>
                  <a:noFill/>
                </p:spPr>
                <p:txBody>
                  <a:bodyPr wrap="none" rtlCol="0">
                    <a:spAutoFit/>
                  </a:bodyPr>
                  <a:lstStyle/>
                  <a:p>
                    <a:pPr algn="ctr"/>
                    <a:r>
                      <a:rPr lang="en-US" sz="1100" b="1" dirty="0" smtClean="0"/>
                      <a:t>Timers</a:t>
                    </a:r>
                    <a:endParaRPr lang="en-US" sz="1100" b="1" dirty="0"/>
                  </a:p>
                </p:txBody>
              </p:sp>
              <p:sp>
                <p:nvSpPr>
                  <p:cNvPr id="45" name="TextBox 44"/>
                  <p:cNvSpPr txBox="1"/>
                  <p:nvPr/>
                </p:nvSpPr>
                <p:spPr>
                  <a:xfrm>
                    <a:off x="4926830" y="3169014"/>
                    <a:ext cx="1735174" cy="231613"/>
                  </a:xfrm>
                  <a:prstGeom prst="rect">
                    <a:avLst/>
                  </a:prstGeom>
                  <a:noFill/>
                </p:spPr>
                <p:txBody>
                  <a:bodyPr wrap="none" rtlCol="0">
                    <a:spAutoFit/>
                  </a:bodyPr>
                  <a:lstStyle/>
                  <a:p>
                    <a:pPr algn="ctr"/>
                    <a:r>
                      <a:rPr lang="en-US" sz="1100" b="1" dirty="0" smtClean="0"/>
                      <a:t>Communication Interfaces</a:t>
                    </a:r>
                    <a:endParaRPr lang="en-US" sz="1100" b="1" dirty="0"/>
                  </a:p>
                </p:txBody>
              </p:sp>
              <p:sp>
                <p:nvSpPr>
                  <p:cNvPr id="46" name="TextBox 45"/>
                  <p:cNvSpPr txBox="1"/>
                  <p:nvPr/>
                </p:nvSpPr>
                <p:spPr>
                  <a:xfrm>
                    <a:off x="6841794" y="3166749"/>
                    <a:ext cx="709538" cy="538283"/>
                  </a:xfrm>
                  <a:prstGeom prst="rect">
                    <a:avLst/>
                  </a:prstGeom>
                  <a:noFill/>
                </p:spPr>
                <p:txBody>
                  <a:bodyPr wrap="none" rtlCol="0">
                    <a:spAutoFit/>
                  </a:bodyPr>
                  <a:lstStyle/>
                  <a:p>
                    <a:pPr algn="ctr"/>
                    <a:r>
                      <a:rPr lang="en-US" sz="1100" b="1" dirty="0" smtClean="0"/>
                      <a:t>Human </a:t>
                    </a:r>
                  </a:p>
                  <a:p>
                    <a:pPr algn="ctr"/>
                    <a:r>
                      <a:rPr lang="en-US" sz="1100" b="1" dirty="0" smtClean="0"/>
                      <a:t>Machine </a:t>
                    </a:r>
                  </a:p>
                  <a:p>
                    <a:pPr algn="ctr"/>
                    <a:r>
                      <a:rPr lang="en-US" sz="1100" b="1" dirty="0" smtClean="0"/>
                      <a:t>Interface</a:t>
                    </a:r>
                    <a:endParaRPr lang="en-US" sz="1100" b="1" dirty="0"/>
                  </a:p>
                </p:txBody>
              </p:sp>
              <p:sp>
                <p:nvSpPr>
                  <p:cNvPr id="53" name="Rectangle 52"/>
                  <p:cNvSpPr/>
                  <p:nvPr/>
                </p:nvSpPr>
                <p:spPr>
                  <a:xfrm>
                    <a:off x="3903514" y="2768940"/>
                    <a:ext cx="969520" cy="209966"/>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Watchdog</a:t>
                    </a:r>
                    <a:endParaRPr lang="en-US" sz="1000" dirty="0">
                      <a:solidFill>
                        <a:schemeClr val="tx1"/>
                      </a:solidFill>
                    </a:endParaRPr>
                  </a:p>
                </p:txBody>
              </p:sp>
              <p:sp>
                <p:nvSpPr>
                  <p:cNvPr id="56" name="Rectangle 55"/>
                  <p:cNvSpPr/>
                  <p:nvPr/>
                </p:nvSpPr>
                <p:spPr>
                  <a:xfrm>
                    <a:off x="6673843" y="2478263"/>
                    <a:ext cx="895623" cy="306053"/>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Low Power Clock 1KHz</a:t>
                    </a:r>
                    <a:endParaRPr lang="en-US" sz="1000" dirty="0">
                      <a:solidFill>
                        <a:schemeClr val="tx1"/>
                      </a:solidFill>
                    </a:endParaRPr>
                  </a:p>
                </p:txBody>
              </p:sp>
              <p:sp>
                <p:nvSpPr>
                  <p:cNvPr id="60" name="Rectangle 59"/>
                  <p:cNvSpPr/>
                  <p:nvPr/>
                </p:nvSpPr>
                <p:spPr>
                  <a:xfrm>
                    <a:off x="1940662" y="3420265"/>
                    <a:ext cx="924687" cy="205041"/>
                  </a:xfrm>
                  <a:prstGeom prst="rect">
                    <a:avLst/>
                  </a:prstGeom>
                  <a:solidFill>
                    <a:srgbClr val="9298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Flash Security</a:t>
                    </a:r>
                    <a:endParaRPr lang="en-US" sz="1000" dirty="0">
                      <a:solidFill>
                        <a:schemeClr val="tx1"/>
                      </a:solidFill>
                    </a:endParaRPr>
                  </a:p>
                </p:txBody>
              </p:sp>
              <p:sp>
                <p:nvSpPr>
                  <p:cNvPr id="62" name="Rectangle 61"/>
                  <p:cNvSpPr/>
                  <p:nvPr/>
                </p:nvSpPr>
                <p:spPr>
                  <a:xfrm>
                    <a:off x="6673843" y="2826172"/>
                    <a:ext cx="895623" cy="183543"/>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PLL&amp;FLL</a:t>
                    </a:r>
                    <a:endParaRPr lang="en-US" sz="1000" dirty="0">
                      <a:solidFill>
                        <a:schemeClr val="tx1"/>
                      </a:solidFill>
                    </a:endParaRPr>
                  </a:p>
                </p:txBody>
              </p:sp>
              <p:sp>
                <p:nvSpPr>
                  <p:cNvPr id="68" name="Rectangle 67"/>
                  <p:cNvSpPr/>
                  <p:nvPr/>
                </p:nvSpPr>
                <p:spPr>
                  <a:xfrm>
                    <a:off x="4944968" y="4228929"/>
                    <a:ext cx="834870" cy="334577"/>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2x IIC</a:t>
                    </a:r>
                    <a:endParaRPr lang="en-US" sz="1000" dirty="0">
                      <a:solidFill>
                        <a:schemeClr val="tx1"/>
                      </a:solidFill>
                    </a:endParaRPr>
                  </a:p>
                </p:txBody>
              </p:sp>
              <p:sp>
                <p:nvSpPr>
                  <p:cNvPr id="57" name="Rectangle 56"/>
                  <p:cNvSpPr/>
                  <p:nvPr/>
                </p:nvSpPr>
                <p:spPr>
                  <a:xfrm>
                    <a:off x="3036490" y="4591032"/>
                    <a:ext cx="823064" cy="306425"/>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12-bit DAC</a:t>
                    </a:r>
                    <a:endParaRPr lang="en-US" sz="1000" dirty="0">
                      <a:solidFill>
                        <a:schemeClr val="tx1"/>
                      </a:solidFill>
                    </a:endParaRPr>
                  </a:p>
                </p:txBody>
              </p:sp>
              <p:sp>
                <p:nvSpPr>
                  <p:cNvPr id="74" name="Rectangle 73"/>
                  <p:cNvSpPr/>
                  <p:nvPr/>
                </p:nvSpPr>
                <p:spPr>
                  <a:xfrm>
                    <a:off x="5073155" y="2381122"/>
                    <a:ext cx="883808" cy="346116"/>
                  </a:xfrm>
                  <a:prstGeom prst="rect">
                    <a:avLst/>
                  </a:prstGeom>
                  <a:solidFill>
                    <a:srgbClr val="DAC8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Register File</a:t>
                    </a:r>
                  </a:p>
                  <a:p>
                    <a:pPr algn="ctr"/>
                    <a:r>
                      <a:rPr lang="en-US" sz="1000" dirty="0" smtClean="0">
                        <a:solidFill>
                          <a:schemeClr val="tx1"/>
                        </a:solidFill>
                      </a:rPr>
                      <a:t>32B</a:t>
                    </a:r>
                  </a:p>
                </p:txBody>
              </p:sp>
              <p:sp>
                <p:nvSpPr>
                  <p:cNvPr id="75" name="Rectangle 74"/>
                  <p:cNvSpPr/>
                  <p:nvPr/>
                </p:nvSpPr>
                <p:spPr>
                  <a:xfrm>
                    <a:off x="3903514" y="1528268"/>
                    <a:ext cx="968114" cy="419584"/>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Power Management Controller</a:t>
                    </a:r>
                    <a:endParaRPr lang="en-US" sz="1000" dirty="0"/>
                  </a:p>
                </p:txBody>
              </p:sp>
              <p:sp>
                <p:nvSpPr>
                  <p:cNvPr id="73" name="Rectangle 72"/>
                  <p:cNvSpPr/>
                  <p:nvPr/>
                </p:nvSpPr>
                <p:spPr>
                  <a:xfrm>
                    <a:off x="4959547" y="4620903"/>
                    <a:ext cx="834870" cy="322619"/>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2x UART</a:t>
                    </a:r>
                    <a:endParaRPr lang="en-US" sz="1000" dirty="0">
                      <a:solidFill>
                        <a:schemeClr val="tx1"/>
                      </a:solidFill>
                    </a:endParaRPr>
                  </a:p>
                </p:txBody>
              </p:sp>
            </p:grpSp>
            <p:sp>
              <p:nvSpPr>
                <p:cNvPr id="70" name="Rectangle 69"/>
                <p:cNvSpPr/>
                <p:nvPr/>
              </p:nvSpPr>
              <p:spPr>
                <a:xfrm>
                  <a:off x="8087947" y="3749922"/>
                  <a:ext cx="867641" cy="962565"/>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a:t>
                  </a:r>
                  <a:r>
                    <a:rPr lang="en-US" sz="1000" dirty="0" smtClean="0">
                      <a:solidFill>
                        <a:schemeClr val="tx1"/>
                      </a:solidFill>
                    </a:rPr>
                    <a:t>ax 84 GPIOs</a:t>
                  </a:r>
                </a:p>
                <a:p>
                  <a:pPr algn="ctr"/>
                  <a:r>
                    <a:rPr lang="en-US" sz="1000" dirty="0" smtClean="0">
                      <a:solidFill>
                        <a:schemeClr val="tx1"/>
                      </a:solidFill>
                    </a:rPr>
                    <a:t>with 46 Interrupts and </a:t>
                  </a:r>
                  <a:r>
                    <a:rPr lang="en-US" sz="1000" dirty="0">
                      <a:solidFill>
                        <a:schemeClr val="tx1"/>
                      </a:solidFill>
                    </a:rPr>
                    <a:t>4</a:t>
                  </a:r>
                  <a:r>
                    <a:rPr lang="en-US" sz="1000" dirty="0" smtClean="0">
                      <a:solidFill>
                        <a:schemeClr val="tx1"/>
                      </a:solidFill>
                    </a:rPr>
                    <a:t> High Drives</a:t>
                  </a:r>
                  <a:endParaRPr lang="en-US" sz="1000" dirty="0">
                    <a:solidFill>
                      <a:schemeClr val="tx1"/>
                    </a:solidFill>
                  </a:endParaRPr>
                </a:p>
              </p:txBody>
            </p:sp>
            <p:sp>
              <p:nvSpPr>
                <p:cNvPr id="71" name="Rectangle 70"/>
                <p:cNvSpPr/>
                <p:nvPr/>
              </p:nvSpPr>
              <p:spPr>
                <a:xfrm>
                  <a:off x="8085309" y="5488845"/>
                  <a:ext cx="865588" cy="649950"/>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16ch Touch Sensor Interface</a:t>
                  </a:r>
                  <a:endParaRPr lang="en-US" sz="1000" dirty="0">
                    <a:solidFill>
                      <a:schemeClr val="tx1"/>
                    </a:solidFill>
                  </a:endParaRPr>
                </a:p>
              </p:txBody>
            </p:sp>
            <p:sp>
              <p:nvSpPr>
                <p:cNvPr id="78" name="Rectangle 77"/>
                <p:cNvSpPr/>
                <p:nvPr/>
              </p:nvSpPr>
              <p:spPr>
                <a:xfrm>
                  <a:off x="8087947" y="4752669"/>
                  <a:ext cx="862950" cy="703805"/>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a:t>
                  </a:r>
                  <a:r>
                    <a:rPr lang="en-US" sz="1000" dirty="0" smtClean="0">
                      <a:solidFill>
                        <a:schemeClr val="tx1"/>
                      </a:solidFill>
                    </a:rPr>
                    <a:t>ax 51x8/55x4 Segment LCD</a:t>
                  </a:r>
                  <a:endParaRPr lang="en-US" sz="1000" dirty="0">
                    <a:solidFill>
                      <a:schemeClr val="tx1"/>
                    </a:solidFill>
                  </a:endParaRPr>
                </a:p>
              </p:txBody>
            </p:sp>
          </p:grpSp>
          <p:sp>
            <p:nvSpPr>
              <p:cNvPr id="80" name="Rectangle 79"/>
              <p:cNvSpPr/>
              <p:nvPr/>
            </p:nvSpPr>
            <p:spPr>
              <a:xfrm>
                <a:off x="5008062" y="3428088"/>
                <a:ext cx="856025" cy="593820"/>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1x 6ch </a:t>
                </a:r>
              </a:p>
              <a:p>
                <a:pPr algn="ctr"/>
                <a:r>
                  <a:rPr lang="en-US" sz="1000" dirty="0" smtClean="0">
                    <a:solidFill>
                      <a:schemeClr val="tx1"/>
                    </a:solidFill>
                  </a:rPr>
                  <a:t>Low Power Timer/PWM</a:t>
                </a:r>
                <a:endParaRPr lang="en-US" sz="1000" dirty="0">
                  <a:solidFill>
                    <a:schemeClr val="tx1"/>
                  </a:solidFill>
                </a:endParaRPr>
              </a:p>
            </p:txBody>
          </p:sp>
          <p:sp>
            <p:nvSpPr>
              <p:cNvPr id="81" name="Rectangle 80"/>
              <p:cNvSpPr/>
              <p:nvPr/>
            </p:nvSpPr>
            <p:spPr>
              <a:xfrm>
                <a:off x="5008062" y="4634512"/>
                <a:ext cx="854621" cy="452391"/>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Low Power Timer</a:t>
                </a:r>
              </a:p>
            </p:txBody>
          </p:sp>
          <p:sp>
            <p:nvSpPr>
              <p:cNvPr id="82" name="Rectangle 81"/>
              <p:cNvSpPr/>
              <p:nvPr/>
            </p:nvSpPr>
            <p:spPr>
              <a:xfrm>
                <a:off x="5008062" y="5138561"/>
                <a:ext cx="855865" cy="595524"/>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2ch Periodic</a:t>
                </a:r>
              </a:p>
              <a:p>
                <a:pPr algn="ctr"/>
                <a:r>
                  <a:rPr lang="en-US" sz="1000" dirty="0" smtClean="0">
                    <a:solidFill>
                      <a:schemeClr val="tx1"/>
                    </a:solidFill>
                  </a:rPr>
                  <a:t>Interrupt</a:t>
                </a:r>
              </a:p>
              <a:p>
                <a:pPr algn="ctr"/>
                <a:r>
                  <a:rPr lang="en-US" sz="1000" dirty="0" smtClean="0">
                    <a:solidFill>
                      <a:schemeClr val="tx1"/>
                    </a:solidFill>
                  </a:rPr>
                  <a:t>Timers</a:t>
                </a:r>
                <a:endParaRPr lang="en-US" sz="1000" dirty="0">
                  <a:solidFill>
                    <a:schemeClr val="tx1"/>
                  </a:solidFill>
                </a:endParaRPr>
              </a:p>
            </p:txBody>
          </p:sp>
          <p:sp>
            <p:nvSpPr>
              <p:cNvPr id="83" name="Rectangle 82"/>
              <p:cNvSpPr/>
              <p:nvPr/>
            </p:nvSpPr>
            <p:spPr>
              <a:xfrm>
                <a:off x="5008062" y="5780418"/>
                <a:ext cx="855865" cy="310829"/>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Real Time Clock</a:t>
                </a:r>
                <a:endParaRPr lang="en-US" sz="1000" dirty="0">
                  <a:solidFill>
                    <a:schemeClr val="tx1"/>
                  </a:solidFill>
                </a:endParaRPr>
              </a:p>
            </p:txBody>
          </p:sp>
          <p:sp>
            <p:nvSpPr>
              <p:cNvPr id="84" name="Rectangle 83"/>
              <p:cNvSpPr/>
              <p:nvPr/>
            </p:nvSpPr>
            <p:spPr>
              <a:xfrm>
                <a:off x="5008062" y="4070392"/>
                <a:ext cx="856025" cy="509292"/>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2x 2ch  </a:t>
                </a:r>
              </a:p>
              <a:p>
                <a:pPr algn="ctr"/>
                <a:r>
                  <a:rPr lang="en-US" sz="1000" dirty="0" smtClean="0">
                    <a:solidFill>
                      <a:schemeClr val="tx1"/>
                    </a:solidFill>
                  </a:rPr>
                  <a:t>Low Power Timer/PWM</a:t>
                </a:r>
                <a:endParaRPr lang="en-US" sz="1000" dirty="0">
                  <a:solidFill>
                    <a:schemeClr val="tx1"/>
                  </a:solidFill>
                </a:endParaRPr>
              </a:p>
            </p:txBody>
          </p:sp>
        </p:grpSp>
        <p:sp>
          <p:nvSpPr>
            <p:cNvPr id="61" name="Rectangle 60"/>
            <p:cNvSpPr/>
            <p:nvPr/>
          </p:nvSpPr>
          <p:spPr>
            <a:xfrm>
              <a:off x="7021177" y="3437064"/>
              <a:ext cx="909246" cy="501773"/>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USB FS OTG</a:t>
              </a:r>
              <a:endParaRPr lang="en-US" sz="1000" dirty="0">
                <a:solidFill>
                  <a:schemeClr val="tx1"/>
                </a:solidFill>
              </a:endParaRPr>
            </a:p>
          </p:txBody>
        </p:sp>
        <p:sp>
          <p:nvSpPr>
            <p:cNvPr id="63" name="Rectangle 62"/>
            <p:cNvSpPr/>
            <p:nvPr/>
          </p:nvSpPr>
          <p:spPr>
            <a:xfrm>
              <a:off x="7019044" y="4001955"/>
              <a:ext cx="909247" cy="377361"/>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USB Voltage Regulator</a:t>
              </a:r>
              <a:endParaRPr lang="en-US" sz="1000" dirty="0">
                <a:solidFill>
                  <a:schemeClr val="tx1"/>
                </a:solidFill>
              </a:endParaRPr>
            </a:p>
          </p:txBody>
        </p:sp>
        <p:sp>
          <p:nvSpPr>
            <p:cNvPr id="64" name="Rectangle 63"/>
            <p:cNvSpPr/>
            <p:nvPr/>
          </p:nvSpPr>
          <p:spPr>
            <a:xfrm>
              <a:off x="7019044" y="4442434"/>
              <a:ext cx="907114" cy="377361"/>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Serial Audio Interface/I2S</a:t>
              </a:r>
              <a:endParaRPr lang="en-US" sz="1000" dirty="0">
                <a:solidFill>
                  <a:schemeClr val="tx1"/>
                </a:solidFill>
              </a:endParaRPr>
            </a:p>
          </p:txBody>
        </p:sp>
      </p:grpSp>
    </p:spTree>
    <p:extLst>
      <p:ext uri="{BB962C8B-B14F-4D97-AF65-F5344CB8AC3E}">
        <p14:creationId xmlns:p14="http://schemas.microsoft.com/office/powerpoint/2010/main" val="3166586840"/>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 Single Corner Rectangle 37"/>
          <p:cNvSpPr/>
          <p:nvPr/>
        </p:nvSpPr>
        <p:spPr>
          <a:xfrm rot="5400000">
            <a:off x="-883868" y="892180"/>
            <a:ext cx="2078354" cy="298981"/>
          </a:xfrm>
          <a:prstGeom prst="round1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TextBox 38"/>
          <p:cNvSpPr txBox="1"/>
          <p:nvPr/>
        </p:nvSpPr>
        <p:spPr>
          <a:xfrm rot="16200000">
            <a:off x="-831201" y="831200"/>
            <a:ext cx="1967200" cy="304800"/>
          </a:xfrm>
          <a:prstGeom prst="rect">
            <a:avLst/>
          </a:prstGeom>
          <a:noFill/>
        </p:spPr>
        <p:txBody>
          <a:bodyPr wrap="none" lIns="91440" tIns="45720" rIns="91440" rtlCol="0" anchor="ctr">
            <a:noAutofit/>
          </a:bodyPr>
          <a:lstStyle/>
          <a:p>
            <a:pPr algn="r"/>
            <a:r>
              <a:rPr lang="en-US" sz="1400" b="1" dirty="0">
                <a:solidFill>
                  <a:prstClr val="white"/>
                </a:solidFill>
              </a:rPr>
              <a:t>‘K2’ Next Generation</a:t>
            </a:r>
          </a:p>
        </p:txBody>
      </p:sp>
      <p:sp>
        <p:nvSpPr>
          <p:cNvPr id="94" name="Rectangle 93"/>
          <p:cNvSpPr/>
          <p:nvPr/>
        </p:nvSpPr>
        <p:spPr>
          <a:xfrm>
            <a:off x="5352036" y="5161009"/>
            <a:ext cx="190005" cy="16625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en-US" dirty="0">
              <a:solidFill>
                <a:prstClr val="white"/>
              </a:solidFill>
            </a:endParaRPr>
          </a:p>
        </p:txBody>
      </p:sp>
      <p:sp>
        <p:nvSpPr>
          <p:cNvPr id="95" name="Rectangle 94"/>
          <p:cNvSpPr/>
          <p:nvPr/>
        </p:nvSpPr>
        <p:spPr>
          <a:xfrm>
            <a:off x="6858218" y="5135280"/>
            <a:ext cx="190005" cy="166254"/>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en-US" dirty="0">
              <a:solidFill>
                <a:prstClr val="white"/>
              </a:solidFill>
            </a:endParaRPr>
          </a:p>
        </p:txBody>
      </p:sp>
      <p:pic>
        <p:nvPicPr>
          <p:cNvPr id="2" name="Picture 1"/>
          <p:cNvPicPr>
            <a:picLocks noChangeAspect="1"/>
          </p:cNvPicPr>
          <p:nvPr/>
        </p:nvPicPr>
        <p:blipFill>
          <a:blip r:embed="rId3" cstate="print"/>
          <a:stretch>
            <a:fillRect/>
          </a:stretch>
        </p:blipFill>
        <p:spPr>
          <a:xfrm>
            <a:off x="7950460" y="0"/>
            <a:ext cx="1193540" cy="1197864"/>
          </a:xfrm>
          <a:prstGeom prst="rect">
            <a:avLst/>
          </a:prstGeom>
        </p:spPr>
      </p:pic>
      <p:sp>
        <p:nvSpPr>
          <p:cNvPr id="41" name="TextBox 40"/>
          <p:cNvSpPr txBox="1"/>
          <p:nvPr/>
        </p:nvSpPr>
        <p:spPr>
          <a:xfrm>
            <a:off x="3360610" y="53569"/>
            <a:ext cx="1058990" cy="293123"/>
          </a:xfrm>
          <a:prstGeom prst="rect">
            <a:avLst/>
          </a:prstGeom>
          <a:noFill/>
        </p:spPr>
        <p:txBody>
          <a:bodyPr wrap="none" lIns="91440" tIns="45720" rIns="91440" rtlCol="0" anchor="t">
            <a:noAutofit/>
          </a:bodyPr>
          <a:lstStyle/>
          <a:p>
            <a:r>
              <a:rPr lang="en-US" sz="1200" b="1" dirty="0" smtClean="0">
                <a:solidFill>
                  <a:schemeClr val="accent4">
                    <a:lumMod val="50000"/>
                  </a:schemeClr>
                </a:solidFill>
              </a:rPr>
              <a:t>Learn More:</a:t>
            </a:r>
            <a:endParaRPr lang="en-US" sz="1200" dirty="0" smtClean="0">
              <a:solidFill>
                <a:schemeClr val="accent4">
                  <a:lumMod val="50000"/>
                </a:schemeClr>
              </a:solidFill>
            </a:endParaRPr>
          </a:p>
        </p:txBody>
      </p:sp>
      <p:sp>
        <p:nvSpPr>
          <p:cNvPr id="43" name="Rectangle 42"/>
          <p:cNvSpPr/>
          <p:nvPr/>
        </p:nvSpPr>
        <p:spPr>
          <a:xfrm>
            <a:off x="5926049" y="32519"/>
            <a:ext cx="1895071" cy="415498"/>
          </a:xfrm>
          <a:prstGeom prst="rect">
            <a:avLst/>
          </a:prstGeom>
          <a:solidFill>
            <a:schemeClr val="bg1"/>
          </a:solidFill>
        </p:spPr>
        <p:txBody>
          <a:bodyPr wrap="none">
            <a:spAutoFit/>
          </a:bodyPr>
          <a:lstStyle/>
          <a:p>
            <a:pPr>
              <a:spcBef>
                <a:spcPts val="0"/>
              </a:spcBef>
              <a:spcAft>
                <a:spcPts val="0"/>
              </a:spcAft>
              <a:buNone/>
            </a:pPr>
            <a:r>
              <a:rPr lang="en-US" sz="1050" dirty="0" smtClean="0">
                <a:latin typeface="+mj-lt"/>
                <a:hlinkClick r:id="rId4"/>
              </a:rPr>
              <a:t>Kinetis K Kill sheets</a:t>
            </a:r>
            <a:r>
              <a:rPr lang="en-US" sz="1050" dirty="0" smtClean="0">
                <a:latin typeface="+mj-lt"/>
              </a:rPr>
              <a:t> (CIA)</a:t>
            </a:r>
          </a:p>
          <a:p>
            <a:pPr fontAlgn="base">
              <a:spcBef>
                <a:spcPct val="0"/>
              </a:spcBef>
              <a:spcAft>
                <a:spcPct val="0"/>
              </a:spcAft>
            </a:pPr>
            <a:r>
              <a:rPr lang="en-US" sz="1050" dirty="0" smtClean="0">
                <a:solidFill>
                  <a:prstClr val="black">
                    <a:lumMod val="75000"/>
                    <a:lumOff val="25000"/>
                  </a:prstClr>
                </a:solidFill>
                <a:latin typeface="+mj-lt"/>
                <a:hlinkClick r:id="rId5"/>
              </a:rPr>
              <a:t>K64 120MHz </a:t>
            </a:r>
            <a:r>
              <a:rPr lang="en-US" sz="1050" dirty="0">
                <a:solidFill>
                  <a:srgbClr val="6A747D">
                    <a:lumMod val="50000"/>
                  </a:srgbClr>
                </a:solidFill>
                <a:latin typeface="+mj-lt"/>
                <a:hlinkClick r:id="rId5"/>
              </a:rPr>
              <a:t>Public </a:t>
            </a:r>
            <a:r>
              <a:rPr lang="en-US" sz="1050" dirty="0" smtClean="0">
                <a:solidFill>
                  <a:srgbClr val="6A747D">
                    <a:lumMod val="50000"/>
                  </a:srgbClr>
                </a:solidFill>
                <a:latin typeface="+mj-lt"/>
                <a:hlinkClick r:id="rId5"/>
              </a:rPr>
              <a:t>Website</a:t>
            </a:r>
            <a:endParaRPr lang="en-US" sz="1050" dirty="0">
              <a:solidFill>
                <a:srgbClr val="6A747D">
                  <a:lumMod val="50000"/>
                </a:srgbClr>
              </a:solidFill>
              <a:latin typeface="+mj-lt"/>
            </a:endParaRPr>
          </a:p>
        </p:txBody>
      </p:sp>
      <p:grpSp>
        <p:nvGrpSpPr>
          <p:cNvPr id="45" name="Group 44"/>
          <p:cNvGrpSpPr/>
          <p:nvPr/>
        </p:nvGrpSpPr>
        <p:grpSpPr>
          <a:xfrm>
            <a:off x="3080646" y="106680"/>
            <a:ext cx="274320" cy="274320"/>
            <a:chOff x="2486333" y="5753060"/>
            <a:chExt cx="365615" cy="335870"/>
          </a:xfrm>
        </p:grpSpPr>
        <p:sp>
          <p:nvSpPr>
            <p:cNvPr id="46" name="Oval 68"/>
            <p:cNvSpPr>
              <a:spLocks noChangeArrowheads="1"/>
            </p:cNvSpPr>
            <p:nvPr/>
          </p:nvSpPr>
          <p:spPr bwMode="auto">
            <a:xfrm>
              <a:off x="2486333" y="5753060"/>
              <a:ext cx="365615" cy="335870"/>
            </a:xfrm>
            <a:prstGeom prst="ellipse">
              <a:avLst/>
            </a:prstGeom>
            <a:solidFill>
              <a:schemeClr val="accent2"/>
            </a:solidFill>
            <a:ln w="38100">
              <a:solidFill>
                <a:schemeClr val="accent2">
                  <a:lumMod val="60000"/>
                  <a:lumOff val="40000"/>
                </a:schemeClr>
              </a:solidFill>
            </a:ln>
          </p:spPr>
          <p:txBody>
            <a:bodyPr wrap="none" tIns="0" bIns="0" rtlCol="0" anchor="ctr" anchorCtr="0">
              <a:noAutofit/>
            </a:bodyPr>
            <a:lstStyle/>
            <a:p>
              <a:pPr algn="ctr" fontAlgn="base">
                <a:lnSpc>
                  <a:spcPct val="67000"/>
                </a:lnSpc>
                <a:spcBef>
                  <a:spcPct val="0"/>
                </a:spcBef>
                <a:spcAft>
                  <a:spcPct val="0"/>
                </a:spcAft>
              </a:pPr>
              <a:endParaRPr lang="en-US">
                <a:solidFill>
                  <a:prstClr val="white"/>
                </a:solidFill>
                <a:latin typeface="Helvetica Light"/>
                <a:cs typeface="Helvetica Light"/>
              </a:endParaRPr>
            </a:p>
          </p:txBody>
        </p:sp>
        <p:sp>
          <p:nvSpPr>
            <p:cNvPr id="47" name="Freeform 95"/>
            <p:cNvSpPr>
              <a:spLocks noEditPoints="1"/>
            </p:cNvSpPr>
            <p:nvPr/>
          </p:nvSpPr>
          <p:spPr bwMode="auto">
            <a:xfrm>
              <a:off x="2555838" y="5818660"/>
              <a:ext cx="229462" cy="207295"/>
            </a:xfrm>
            <a:custGeom>
              <a:avLst/>
              <a:gdLst>
                <a:gd name="T0" fmla="*/ 140 w 145"/>
                <a:gd name="T1" fmla="*/ 120 h 143"/>
                <a:gd name="T2" fmla="*/ 101 w 145"/>
                <a:gd name="T3" fmla="*/ 80 h 143"/>
                <a:gd name="T4" fmla="*/ 82 w 145"/>
                <a:gd name="T5" fmla="*/ 99 h 143"/>
                <a:gd name="T6" fmla="*/ 121 w 145"/>
                <a:gd name="T7" fmla="*/ 138 h 143"/>
                <a:gd name="T8" fmla="*/ 137 w 145"/>
                <a:gd name="T9" fmla="*/ 138 h 143"/>
                <a:gd name="T10" fmla="*/ 140 w 145"/>
                <a:gd name="T11" fmla="*/ 135 h 143"/>
                <a:gd name="T12" fmla="*/ 140 w 145"/>
                <a:gd name="T13" fmla="*/ 120 h 143"/>
                <a:gd name="T14" fmla="*/ 99 w 145"/>
                <a:gd name="T15" fmla="*/ 49 h 143"/>
                <a:gd name="T16" fmla="*/ 50 w 145"/>
                <a:gd name="T17" fmla="*/ 0 h 143"/>
                <a:gd name="T18" fmla="*/ 0 w 145"/>
                <a:gd name="T19" fmla="*/ 49 h 143"/>
                <a:gd name="T20" fmla="*/ 50 w 145"/>
                <a:gd name="T21" fmla="*/ 99 h 143"/>
                <a:gd name="T22" fmla="*/ 99 w 145"/>
                <a:gd name="T23" fmla="*/ 49 h 143"/>
                <a:gd name="T24" fmla="*/ 50 w 145"/>
                <a:gd name="T25" fmla="*/ 88 h 143"/>
                <a:gd name="T26" fmla="*/ 11 w 145"/>
                <a:gd name="T27" fmla="*/ 49 h 143"/>
                <a:gd name="T28" fmla="*/ 50 w 145"/>
                <a:gd name="T29" fmla="*/ 11 h 143"/>
                <a:gd name="T30" fmla="*/ 88 w 145"/>
                <a:gd name="T31" fmla="*/ 49 h 143"/>
                <a:gd name="T32" fmla="*/ 50 w 145"/>
                <a:gd name="T33" fmla="*/ 8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143">
                  <a:moveTo>
                    <a:pt x="140" y="120"/>
                  </a:moveTo>
                  <a:cubicBezTo>
                    <a:pt x="101" y="80"/>
                    <a:pt x="101" y="80"/>
                    <a:pt x="101" y="80"/>
                  </a:cubicBezTo>
                  <a:cubicBezTo>
                    <a:pt x="96" y="88"/>
                    <a:pt x="90" y="94"/>
                    <a:pt x="82" y="99"/>
                  </a:cubicBezTo>
                  <a:cubicBezTo>
                    <a:pt x="121" y="138"/>
                    <a:pt x="121" y="138"/>
                    <a:pt x="121" y="138"/>
                  </a:cubicBezTo>
                  <a:cubicBezTo>
                    <a:pt x="126" y="143"/>
                    <a:pt x="133" y="143"/>
                    <a:pt x="137" y="138"/>
                  </a:cubicBezTo>
                  <a:cubicBezTo>
                    <a:pt x="140" y="135"/>
                    <a:pt x="140" y="135"/>
                    <a:pt x="140" y="135"/>
                  </a:cubicBezTo>
                  <a:cubicBezTo>
                    <a:pt x="145" y="131"/>
                    <a:pt x="145" y="124"/>
                    <a:pt x="140" y="120"/>
                  </a:cubicBezTo>
                  <a:close/>
                  <a:moveTo>
                    <a:pt x="99" y="49"/>
                  </a:moveTo>
                  <a:cubicBezTo>
                    <a:pt x="99" y="22"/>
                    <a:pt x="77" y="0"/>
                    <a:pt x="50" y="0"/>
                  </a:cubicBezTo>
                  <a:cubicBezTo>
                    <a:pt x="22" y="0"/>
                    <a:pt x="0" y="22"/>
                    <a:pt x="0" y="49"/>
                  </a:cubicBezTo>
                  <a:cubicBezTo>
                    <a:pt x="0" y="77"/>
                    <a:pt x="22" y="99"/>
                    <a:pt x="50" y="99"/>
                  </a:cubicBezTo>
                  <a:cubicBezTo>
                    <a:pt x="77" y="99"/>
                    <a:pt x="99" y="77"/>
                    <a:pt x="99" y="49"/>
                  </a:cubicBezTo>
                  <a:close/>
                  <a:moveTo>
                    <a:pt x="50" y="88"/>
                  </a:moveTo>
                  <a:cubicBezTo>
                    <a:pt x="28" y="88"/>
                    <a:pt x="11" y="71"/>
                    <a:pt x="11" y="49"/>
                  </a:cubicBezTo>
                  <a:cubicBezTo>
                    <a:pt x="11" y="28"/>
                    <a:pt x="28" y="11"/>
                    <a:pt x="50" y="11"/>
                  </a:cubicBezTo>
                  <a:cubicBezTo>
                    <a:pt x="71" y="11"/>
                    <a:pt x="88" y="28"/>
                    <a:pt x="88" y="49"/>
                  </a:cubicBezTo>
                  <a:cubicBezTo>
                    <a:pt x="88" y="71"/>
                    <a:pt x="71" y="88"/>
                    <a:pt x="50"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fontAlgn="base">
                <a:spcBef>
                  <a:spcPct val="0"/>
                </a:spcBef>
                <a:spcAft>
                  <a:spcPct val="0"/>
                </a:spcAft>
              </a:pPr>
              <a:endParaRPr lang="en-US">
                <a:solidFill>
                  <a:prstClr val="black"/>
                </a:solidFill>
              </a:endParaRPr>
            </a:p>
          </p:txBody>
        </p:sp>
      </p:grpSp>
      <p:sp>
        <p:nvSpPr>
          <p:cNvPr id="48" name="Rectangle 47"/>
          <p:cNvSpPr/>
          <p:nvPr/>
        </p:nvSpPr>
        <p:spPr>
          <a:xfrm>
            <a:off x="4376072" y="32519"/>
            <a:ext cx="1719928" cy="577081"/>
          </a:xfrm>
          <a:prstGeom prst="rect">
            <a:avLst/>
          </a:prstGeom>
        </p:spPr>
        <p:txBody>
          <a:bodyPr wrap="square">
            <a:spAutoFit/>
          </a:bodyPr>
          <a:lstStyle/>
          <a:p>
            <a:pPr fontAlgn="base">
              <a:spcBef>
                <a:spcPct val="0"/>
              </a:spcBef>
              <a:spcAft>
                <a:spcPct val="0"/>
              </a:spcAft>
            </a:pPr>
            <a:r>
              <a:rPr lang="en-US" sz="1050" dirty="0" smtClean="0">
                <a:solidFill>
                  <a:srgbClr val="6A747D">
                    <a:lumMod val="50000"/>
                  </a:srgbClr>
                </a:solidFill>
                <a:hlinkClick r:id="rId6"/>
              </a:rPr>
              <a:t>Kinetis K6x </a:t>
            </a:r>
            <a:r>
              <a:rPr lang="en-US" sz="1050" dirty="0">
                <a:solidFill>
                  <a:srgbClr val="6A747D">
                    <a:lumMod val="50000"/>
                  </a:srgbClr>
                </a:solidFill>
                <a:hlinkClick r:id="rId6"/>
              </a:rPr>
              <a:t>Fact Sheet</a:t>
            </a:r>
            <a:endParaRPr lang="en-US" sz="1050" dirty="0">
              <a:solidFill>
                <a:srgbClr val="6A747D">
                  <a:lumMod val="50000"/>
                </a:srgbClr>
              </a:solidFill>
              <a:hlinkClick r:id=""/>
            </a:endParaRPr>
          </a:p>
          <a:p>
            <a:pPr fontAlgn="base">
              <a:spcBef>
                <a:spcPct val="0"/>
              </a:spcBef>
              <a:spcAft>
                <a:spcPct val="0"/>
              </a:spcAft>
            </a:pPr>
            <a:r>
              <a:rPr lang="en-US" sz="1050" dirty="0">
                <a:solidFill>
                  <a:srgbClr val="6A747D">
                    <a:lumMod val="50000"/>
                  </a:srgbClr>
                </a:solidFill>
                <a:hlinkClick r:id=""/>
              </a:rPr>
              <a:t>Kinetis K Selector </a:t>
            </a:r>
            <a:r>
              <a:rPr lang="en-US" sz="1050" dirty="0" smtClean="0">
                <a:solidFill>
                  <a:srgbClr val="6A747D">
                    <a:lumMod val="50000"/>
                  </a:srgbClr>
                </a:solidFill>
                <a:hlinkClick r:id="rId7"/>
              </a:rPr>
              <a:t>Guide</a:t>
            </a:r>
            <a:endParaRPr lang="en-US" sz="1050" dirty="0" smtClean="0">
              <a:solidFill>
                <a:srgbClr val="6A747D">
                  <a:lumMod val="50000"/>
                </a:srgbClr>
              </a:solidFill>
            </a:endParaRPr>
          </a:p>
          <a:p>
            <a:pPr fontAlgn="base">
              <a:spcBef>
                <a:spcPct val="0"/>
              </a:spcBef>
              <a:spcAft>
                <a:spcPct val="0"/>
              </a:spcAft>
            </a:pPr>
            <a:endParaRPr lang="en-US" sz="1050" dirty="0">
              <a:solidFill>
                <a:srgbClr val="6A747D">
                  <a:lumMod val="50000"/>
                </a:srgbClr>
              </a:solidFill>
            </a:endParaRPr>
          </a:p>
        </p:txBody>
      </p:sp>
      <p:cxnSp>
        <p:nvCxnSpPr>
          <p:cNvPr id="49" name="Straight Connector 48"/>
          <p:cNvCxnSpPr/>
          <p:nvPr/>
        </p:nvCxnSpPr>
        <p:spPr>
          <a:xfrm>
            <a:off x="5943600" y="32519"/>
            <a:ext cx="0" cy="3657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Title 1"/>
          <p:cNvSpPr txBox="1">
            <a:spLocks/>
          </p:cNvSpPr>
          <p:nvPr/>
        </p:nvSpPr>
        <p:spPr bwMode="auto">
          <a:xfrm>
            <a:off x="304800" y="0"/>
            <a:ext cx="2480500"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lnSpc>
                <a:spcPct val="100000"/>
              </a:lnSpc>
              <a:spcBef>
                <a:spcPct val="0"/>
              </a:spcBef>
              <a:spcAft>
                <a:spcPct val="0"/>
              </a:spcAft>
              <a:defRPr lang="en-US" sz="2400" b="1" kern="1200" dirty="0" smtClean="0">
                <a:solidFill>
                  <a:schemeClr val="accent4">
                    <a:lumMod val="50000"/>
                  </a:schemeClr>
                </a:solidFill>
                <a:effectLst/>
                <a:latin typeface="Arial" charset="0"/>
                <a:ea typeface="+mn-ea"/>
                <a:cs typeface="+mn-cs"/>
              </a:defRPr>
            </a:lvl1pPr>
            <a:lvl2pPr algn="r" rtl="0" fontAlgn="base">
              <a:lnSpc>
                <a:spcPct val="85000"/>
              </a:lnSpc>
              <a:spcBef>
                <a:spcPct val="0"/>
              </a:spcBef>
              <a:spcAft>
                <a:spcPct val="0"/>
              </a:spcAft>
              <a:defRPr sz="1650" b="1">
                <a:solidFill>
                  <a:schemeClr val="tx1"/>
                </a:solidFill>
                <a:latin typeface="Arial" charset="0"/>
              </a:defRPr>
            </a:lvl2pPr>
            <a:lvl3pPr algn="r" rtl="0" fontAlgn="base">
              <a:lnSpc>
                <a:spcPct val="85000"/>
              </a:lnSpc>
              <a:spcBef>
                <a:spcPct val="0"/>
              </a:spcBef>
              <a:spcAft>
                <a:spcPct val="0"/>
              </a:spcAft>
              <a:defRPr sz="1650" b="1">
                <a:solidFill>
                  <a:schemeClr val="tx1"/>
                </a:solidFill>
                <a:latin typeface="Arial" charset="0"/>
              </a:defRPr>
            </a:lvl3pPr>
            <a:lvl4pPr algn="r" rtl="0" fontAlgn="base">
              <a:lnSpc>
                <a:spcPct val="85000"/>
              </a:lnSpc>
              <a:spcBef>
                <a:spcPct val="0"/>
              </a:spcBef>
              <a:spcAft>
                <a:spcPct val="0"/>
              </a:spcAft>
              <a:defRPr sz="1650" b="1">
                <a:solidFill>
                  <a:schemeClr val="tx1"/>
                </a:solidFill>
                <a:latin typeface="Arial" charset="0"/>
              </a:defRPr>
            </a:lvl4pPr>
            <a:lvl5pPr algn="r" rtl="0" fontAlgn="base">
              <a:lnSpc>
                <a:spcPct val="85000"/>
              </a:lnSpc>
              <a:spcBef>
                <a:spcPct val="0"/>
              </a:spcBef>
              <a:spcAft>
                <a:spcPct val="0"/>
              </a:spcAft>
              <a:defRPr sz="1650" b="1">
                <a:solidFill>
                  <a:schemeClr val="tx1"/>
                </a:solidFill>
                <a:latin typeface="Arial" charset="0"/>
              </a:defRPr>
            </a:lvl5pPr>
            <a:lvl6pPr marL="342900" algn="r" rtl="0" fontAlgn="base">
              <a:lnSpc>
                <a:spcPct val="85000"/>
              </a:lnSpc>
              <a:spcBef>
                <a:spcPct val="0"/>
              </a:spcBef>
              <a:spcAft>
                <a:spcPct val="0"/>
              </a:spcAft>
              <a:defRPr sz="1650" b="1">
                <a:solidFill>
                  <a:schemeClr val="tx1"/>
                </a:solidFill>
                <a:latin typeface="Arial" charset="0"/>
              </a:defRPr>
            </a:lvl6pPr>
            <a:lvl7pPr marL="685800" algn="r" rtl="0" fontAlgn="base">
              <a:lnSpc>
                <a:spcPct val="85000"/>
              </a:lnSpc>
              <a:spcBef>
                <a:spcPct val="0"/>
              </a:spcBef>
              <a:spcAft>
                <a:spcPct val="0"/>
              </a:spcAft>
              <a:defRPr sz="1650" b="1">
                <a:solidFill>
                  <a:schemeClr val="tx1"/>
                </a:solidFill>
                <a:latin typeface="Arial" charset="0"/>
              </a:defRPr>
            </a:lvl7pPr>
            <a:lvl8pPr marL="1028700" algn="r" rtl="0" fontAlgn="base">
              <a:lnSpc>
                <a:spcPct val="85000"/>
              </a:lnSpc>
              <a:spcBef>
                <a:spcPct val="0"/>
              </a:spcBef>
              <a:spcAft>
                <a:spcPct val="0"/>
              </a:spcAft>
              <a:defRPr sz="1650" b="1">
                <a:solidFill>
                  <a:schemeClr val="tx1"/>
                </a:solidFill>
                <a:latin typeface="Arial" charset="0"/>
              </a:defRPr>
            </a:lvl8pPr>
            <a:lvl9pPr marL="1371600" algn="r" rtl="0" fontAlgn="base">
              <a:lnSpc>
                <a:spcPct val="85000"/>
              </a:lnSpc>
              <a:spcBef>
                <a:spcPct val="0"/>
              </a:spcBef>
              <a:spcAft>
                <a:spcPct val="0"/>
              </a:spcAft>
              <a:defRPr sz="1650" b="1">
                <a:solidFill>
                  <a:schemeClr val="tx1"/>
                </a:solidFill>
                <a:latin typeface="Arial" charset="0"/>
              </a:defRPr>
            </a:lvl9pPr>
          </a:lstStyle>
          <a:p>
            <a:r>
              <a:rPr lang="sv-SE" dirty="0" smtClean="0">
                <a:gradFill>
                  <a:gsLst>
                    <a:gs pos="0">
                      <a:prstClr val="white">
                        <a:lumMod val="50000"/>
                      </a:prstClr>
                    </a:gs>
                    <a:gs pos="99167">
                      <a:prstClr val="black"/>
                    </a:gs>
                    <a:gs pos="64000">
                      <a:prstClr val="black">
                        <a:lumMod val="85000"/>
                        <a:lumOff val="15000"/>
                      </a:prstClr>
                    </a:gs>
                  </a:gsLst>
                  <a:lin ang="5400000" scaled="1"/>
                </a:gradFill>
                <a:latin typeface="Arial" pitchFamily="34" charset="0"/>
                <a:cs typeface="Arial" pitchFamily="34" charset="0"/>
              </a:rPr>
              <a:t>Kinetis K64F</a:t>
            </a:r>
            <a:endParaRPr lang="sv-SE" sz="1800" b="0" dirty="0">
              <a:gradFill>
                <a:gsLst>
                  <a:gs pos="0">
                    <a:schemeClr val="bg1">
                      <a:lumMod val="50000"/>
                    </a:schemeClr>
                  </a:gs>
                  <a:gs pos="99167">
                    <a:schemeClr val="tx1"/>
                  </a:gs>
                  <a:gs pos="64000">
                    <a:schemeClr val="tx1">
                      <a:lumMod val="85000"/>
                      <a:lumOff val="15000"/>
                    </a:schemeClr>
                  </a:gs>
                </a:gsLst>
                <a:lin ang="5400000" scaled="1"/>
              </a:gradFill>
              <a:latin typeface="Arial" pitchFamily="34" charset="0"/>
              <a:cs typeface="Arial" pitchFamily="34" charset="0"/>
            </a:endParaRPr>
          </a:p>
          <a:p>
            <a:r>
              <a:rPr lang="sv-SE" sz="1800" b="0" dirty="0" smtClean="0">
                <a:gradFill>
                  <a:gsLst>
                    <a:gs pos="0">
                      <a:schemeClr val="bg1">
                        <a:lumMod val="50000"/>
                      </a:schemeClr>
                    </a:gs>
                    <a:gs pos="99167">
                      <a:schemeClr val="tx1"/>
                    </a:gs>
                    <a:gs pos="64000">
                      <a:schemeClr val="tx1">
                        <a:lumMod val="85000"/>
                        <a:lumOff val="15000"/>
                      </a:schemeClr>
                    </a:gs>
                  </a:gsLst>
                  <a:lin ang="5400000" scaled="1"/>
                </a:gradFill>
                <a:latin typeface="Arial" pitchFamily="34" charset="0"/>
                <a:cs typeface="Arial" pitchFamily="34" charset="0"/>
              </a:rPr>
              <a:t>(up </a:t>
            </a:r>
            <a:r>
              <a:rPr lang="sv-SE" sz="1800" b="0" dirty="0">
                <a:gradFill>
                  <a:gsLst>
                    <a:gs pos="0">
                      <a:schemeClr val="bg1">
                        <a:lumMod val="50000"/>
                      </a:schemeClr>
                    </a:gs>
                    <a:gs pos="99167">
                      <a:schemeClr val="tx1"/>
                    </a:gs>
                    <a:gs pos="64000">
                      <a:schemeClr val="tx1">
                        <a:lumMod val="85000"/>
                        <a:lumOff val="15000"/>
                      </a:schemeClr>
                    </a:gs>
                  </a:gsLst>
                  <a:lin ang="5400000" scaled="1"/>
                </a:gradFill>
                <a:latin typeface="Arial" pitchFamily="34" charset="0"/>
                <a:cs typeface="Arial" pitchFamily="34" charset="0"/>
              </a:rPr>
              <a:t>to </a:t>
            </a:r>
            <a:r>
              <a:rPr lang="sv-SE" sz="1800" b="0" dirty="0" smtClean="0">
                <a:gradFill>
                  <a:gsLst>
                    <a:gs pos="0">
                      <a:schemeClr val="bg1">
                        <a:lumMod val="50000"/>
                      </a:schemeClr>
                    </a:gs>
                    <a:gs pos="99167">
                      <a:schemeClr val="tx1"/>
                    </a:gs>
                    <a:gs pos="64000">
                      <a:schemeClr val="tx1">
                        <a:lumMod val="85000"/>
                        <a:lumOff val="15000"/>
                      </a:schemeClr>
                    </a:gs>
                  </a:gsLst>
                  <a:lin ang="5400000" scaled="1"/>
                </a:gradFill>
                <a:latin typeface="Arial" pitchFamily="34" charset="0"/>
                <a:cs typeface="Arial" pitchFamily="34" charset="0"/>
              </a:rPr>
              <a:t>1 MB </a:t>
            </a:r>
            <a:r>
              <a:rPr lang="sv-SE" sz="1800" b="0" dirty="0">
                <a:gradFill>
                  <a:gsLst>
                    <a:gs pos="0">
                      <a:schemeClr val="bg1">
                        <a:lumMod val="50000"/>
                      </a:schemeClr>
                    </a:gs>
                    <a:gs pos="99167">
                      <a:schemeClr val="tx1"/>
                    </a:gs>
                    <a:gs pos="64000">
                      <a:schemeClr val="tx1">
                        <a:lumMod val="85000"/>
                        <a:lumOff val="15000"/>
                      </a:schemeClr>
                    </a:gs>
                  </a:gsLst>
                  <a:lin ang="5400000" scaled="1"/>
                </a:gradFill>
                <a:latin typeface="Arial" pitchFamily="34" charset="0"/>
                <a:cs typeface="Arial" pitchFamily="34" charset="0"/>
              </a:rPr>
              <a:t>Flash</a:t>
            </a:r>
            <a:r>
              <a:rPr lang="sv-SE" sz="1800" b="0" dirty="0" smtClean="0">
                <a:gradFill>
                  <a:gsLst>
                    <a:gs pos="0">
                      <a:schemeClr val="bg1">
                        <a:lumMod val="50000"/>
                      </a:schemeClr>
                    </a:gs>
                    <a:gs pos="99167">
                      <a:schemeClr val="tx1"/>
                    </a:gs>
                    <a:gs pos="64000">
                      <a:schemeClr val="tx1">
                        <a:lumMod val="85000"/>
                        <a:lumOff val="15000"/>
                      </a:schemeClr>
                    </a:gs>
                  </a:gsLst>
                  <a:lin ang="5400000" scaled="1"/>
                </a:gradFill>
                <a:latin typeface="Arial" pitchFamily="34" charset="0"/>
                <a:cs typeface="Arial" pitchFamily="34" charset="0"/>
              </a:rPr>
              <a:t>)</a:t>
            </a:r>
            <a:endParaRPr lang="sv-SE" b="0" dirty="0">
              <a:gradFill>
                <a:gsLst>
                  <a:gs pos="0">
                    <a:schemeClr val="bg1">
                      <a:lumMod val="50000"/>
                    </a:schemeClr>
                  </a:gs>
                  <a:gs pos="99167">
                    <a:schemeClr val="tx1"/>
                  </a:gs>
                  <a:gs pos="64000">
                    <a:schemeClr val="tx1">
                      <a:lumMod val="85000"/>
                      <a:lumOff val="15000"/>
                    </a:schemeClr>
                  </a:gs>
                </a:gsLst>
                <a:lin ang="5400000" scaled="1"/>
              </a:gradFill>
              <a:latin typeface="Arial" pitchFamily="34" charset="0"/>
              <a:cs typeface="Arial" pitchFamily="34" charset="0"/>
            </a:endParaRPr>
          </a:p>
        </p:txBody>
      </p:sp>
      <p:pic>
        <p:nvPicPr>
          <p:cNvPr id="51" name="Picture 6" descr="pl image.JPG">
            <a:hlinkClick r:id="rId8"/>
          </p:cNvPr>
          <p:cNvPicPr>
            <a:picLocks noChangeAspect="1"/>
          </p:cNvPicPr>
          <p:nvPr/>
        </p:nvPicPr>
        <p:blipFill>
          <a:blip r:embed="rId9" cstate="print">
            <a:clrChange>
              <a:clrFrom>
                <a:srgbClr val="FDFDFD"/>
              </a:clrFrom>
              <a:clrTo>
                <a:srgbClr val="FDFDFD">
                  <a:alpha val="0"/>
                </a:srgbClr>
              </a:clrTo>
            </a:clrChange>
          </a:blip>
          <a:srcRect/>
          <a:stretch>
            <a:fillRect/>
          </a:stretch>
        </p:blipFill>
        <p:spPr bwMode="auto">
          <a:xfrm>
            <a:off x="1784166" y="5781015"/>
            <a:ext cx="578034" cy="457201"/>
          </a:xfrm>
          <a:prstGeom prst="rect">
            <a:avLst/>
          </a:prstGeom>
          <a:noFill/>
          <a:ln w="9525">
            <a:noFill/>
            <a:miter lim="800000"/>
            <a:headEnd/>
            <a:tailEnd/>
          </a:ln>
        </p:spPr>
      </p:pic>
      <p:pic>
        <p:nvPicPr>
          <p:cNvPr id="52" name="Picture 6" descr="COR12894_EESoltn_CMYK.png">
            <a:hlinkClick r:id="rId10"/>
          </p:cNvPr>
          <p:cNvPicPr>
            <a:picLocks noChangeAspect="1"/>
          </p:cNvPicPr>
          <p:nvPr/>
        </p:nvPicPr>
        <p:blipFill>
          <a:blip r:embed="rId11" cstate="print"/>
          <a:srcRect/>
          <a:stretch>
            <a:fillRect/>
          </a:stretch>
        </p:blipFill>
        <p:spPr bwMode="auto">
          <a:xfrm>
            <a:off x="1316037" y="5782602"/>
            <a:ext cx="371888" cy="457201"/>
          </a:xfrm>
          <a:prstGeom prst="rect">
            <a:avLst/>
          </a:prstGeom>
          <a:noFill/>
          <a:ln w="9525">
            <a:noFill/>
            <a:miter lim="800000"/>
            <a:headEnd/>
            <a:tailEnd/>
          </a:ln>
        </p:spPr>
      </p:pic>
      <p:sp>
        <p:nvSpPr>
          <p:cNvPr id="53" name="TextBox 52"/>
          <p:cNvSpPr txBox="1"/>
          <p:nvPr/>
        </p:nvSpPr>
        <p:spPr>
          <a:xfrm>
            <a:off x="425677" y="5763708"/>
            <a:ext cx="1058990" cy="293123"/>
          </a:xfrm>
          <a:prstGeom prst="rect">
            <a:avLst/>
          </a:prstGeom>
          <a:noFill/>
        </p:spPr>
        <p:txBody>
          <a:bodyPr wrap="none" lIns="91440" tIns="45720" rIns="91440" rtlCol="0" anchor="t">
            <a:noAutofit/>
          </a:bodyPr>
          <a:lstStyle/>
          <a:p>
            <a:r>
              <a:rPr lang="en-US" sz="1200" b="1" dirty="0" smtClean="0">
                <a:solidFill>
                  <a:schemeClr val="accent4">
                    <a:lumMod val="50000"/>
                  </a:schemeClr>
                </a:solidFill>
              </a:rPr>
              <a:t>Links to:</a:t>
            </a:r>
            <a:endParaRPr lang="en-US" sz="1200" dirty="0" smtClean="0">
              <a:solidFill>
                <a:schemeClr val="accent4">
                  <a:lumMod val="50000"/>
                </a:schemeClr>
              </a:solidFill>
            </a:endParaRPr>
          </a:p>
        </p:txBody>
      </p:sp>
      <p:sp>
        <p:nvSpPr>
          <p:cNvPr id="75" name="TextBox 74"/>
          <p:cNvSpPr txBox="1"/>
          <p:nvPr/>
        </p:nvSpPr>
        <p:spPr>
          <a:xfrm rot="5400000">
            <a:off x="1758512" y="1820980"/>
            <a:ext cx="1745799" cy="307777"/>
          </a:xfrm>
          <a:prstGeom prst="rect">
            <a:avLst/>
          </a:prstGeom>
          <a:noFill/>
        </p:spPr>
        <p:txBody>
          <a:bodyPr wrap="none" rtlCol="0">
            <a:spAutoFit/>
          </a:bodyPr>
          <a:lstStyle/>
          <a:p>
            <a:r>
              <a:rPr lang="en-US" sz="1400" dirty="0" smtClean="0">
                <a:solidFill>
                  <a:prstClr val="white"/>
                </a:solidFill>
                <a:latin typeface="Gill Sans MT" panose="020B0502020104020203" pitchFamily="34" charset="0"/>
              </a:rPr>
              <a:t>Key Product Features</a:t>
            </a:r>
            <a:endParaRPr lang="en-US" sz="1400" dirty="0">
              <a:solidFill>
                <a:prstClr val="white"/>
              </a:solidFill>
              <a:latin typeface="Gill Sans MT" panose="020B0502020104020203" pitchFamily="34" charset="0"/>
            </a:endParaRPr>
          </a:p>
        </p:txBody>
      </p:sp>
      <p:graphicFrame>
        <p:nvGraphicFramePr>
          <p:cNvPr id="76" name="Table 75"/>
          <p:cNvGraphicFramePr>
            <a:graphicFrameLocks noGrp="1"/>
          </p:cNvGraphicFramePr>
          <p:nvPr>
            <p:extLst/>
          </p:nvPr>
        </p:nvGraphicFramePr>
        <p:xfrm>
          <a:off x="496323" y="950294"/>
          <a:ext cx="2057400" cy="4785777"/>
        </p:xfrm>
        <a:graphic>
          <a:graphicData uri="http://schemas.openxmlformats.org/drawingml/2006/table">
            <a:tbl>
              <a:tblPr firstRow="1" bandRow="1">
                <a:tableStyleId>{3B4B98B0-60AC-42C2-AFA5-B58CD77FA1E5}</a:tableStyleId>
              </a:tblPr>
              <a:tblGrid>
                <a:gridCol w="2057400"/>
              </a:tblGrid>
              <a:tr h="251883">
                <a:tc>
                  <a:txBody>
                    <a:bodyPr/>
                    <a:lstStyle/>
                    <a:p>
                      <a:pPr marL="225425" indent="0">
                        <a:buFontTx/>
                        <a:buNone/>
                      </a:pPr>
                      <a:r>
                        <a:rPr lang="en-US" sz="1050" b="0" dirty="0" smtClean="0">
                          <a:latin typeface="+mj-lt"/>
                        </a:rPr>
                        <a:t>Portfolio</a:t>
                      </a:r>
                      <a:r>
                        <a:rPr lang="en-US" sz="1050" b="0" baseline="0" dirty="0" smtClean="0">
                          <a:latin typeface="+mj-lt"/>
                        </a:rPr>
                        <a:t> </a:t>
                      </a:r>
                      <a:r>
                        <a:rPr lang="en-US" sz="1050" b="0" dirty="0" smtClean="0">
                          <a:latin typeface="+mj-lt"/>
                        </a:rPr>
                        <a:t>Scalability</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51883">
                <a:tc>
                  <a:txBody>
                    <a:bodyPr/>
                    <a:lstStyle/>
                    <a:p>
                      <a:pPr marL="225425" indent="0">
                        <a:buFontTx/>
                        <a:buNone/>
                      </a:pPr>
                      <a:r>
                        <a:rPr lang="en-US" sz="1050" b="0" dirty="0" smtClean="0">
                          <a:latin typeface="+mj-lt"/>
                        </a:rPr>
                        <a:t>CPU</a:t>
                      </a:r>
                      <a:r>
                        <a:rPr lang="en-US" sz="1050" b="0" baseline="0" dirty="0" smtClean="0">
                          <a:latin typeface="+mj-lt"/>
                        </a:rPr>
                        <a:t> Performance</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Static/Dynamic</a:t>
                      </a:r>
                      <a:r>
                        <a:rPr lang="en-US" sz="1050" b="0" baseline="0" dirty="0" smtClean="0">
                          <a:latin typeface="+mj-lt"/>
                        </a:rPr>
                        <a:t> </a:t>
                      </a:r>
                      <a:r>
                        <a:rPr lang="en-US" sz="1050" b="0" dirty="0" smtClean="0">
                          <a:latin typeface="+mj-lt"/>
                        </a:rPr>
                        <a:t>Low </a:t>
                      </a:r>
                      <a:r>
                        <a:rPr lang="en-US" sz="1050" b="0" baseline="0" dirty="0" smtClean="0">
                          <a:latin typeface="+mj-lt"/>
                        </a:rPr>
                        <a:t>Power</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Crystal-less USB</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FlexIO</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51883">
                <a:tc>
                  <a:txBody>
                    <a:bodyPr/>
                    <a:lstStyle/>
                    <a:p>
                      <a:pPr marL="233363" indent="0">
                        <a:buClr>
                          <a:schemeClr val="tx1">
                            <a:lumMod val="65000"/>
                            <a:lumOff val="35000"/>
                          </a:schemeClr>
                        </a:buClr>
                        <a:buSzPct val="150000"/>
                        <a:buFontTx/>
                        <a:buNone/>
                      </a:pPr>
                      <a:r>
                        <a:rPr lang="en-US" sz="1050" b="0" baseline="0" dirty="0" smtClean="0">
                          <a:latin typeface="+mj-lt"/>
                        </a:rPr>
                        <a:t>Tamper Detection</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LP Trusted Crypto</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Memory Interfaces</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Extended SRAM</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Asynchronous DMA</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Smarter Peripherals</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51883">
                <a:tc>
                  <a:txBody>
                    <a:bodyPr/>
                    <a:lstStyle/>
                    <a:p>
                      <a:pPr marL="233363" indent="0">
                        <a:buClr>
                          <a:schemeClr val="tx1">
                            <a:lumMod val="65000"/>
                            <a:lumOff val="35000"/>
                          </a:schemeClr>
                        </a:buClr>
                        <a:buSzPct val="150000"/>
                        <a:buFontTx/>
                        <a:buNone/>
                      </a:pPr>
                      <a:r>
                        <a:rPr lang="en-US" sz="1050" b="0" dirty="0" err="1" smtClean="0">
                          <a:latin typeface="+mj-lt"/>
                        </a:rPr>
                        <a:t>FlexMemory</a:t>
                      </a:r>
                      <a:r>
                        <a:rPr lang="en-US" sz="1050" b="0" dirty="0" smtClean="0">
                          <a:latin typeface="+mj-lt"/>
                        </a:rPr>
                        <a:t> / EEPROM</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1883">
                <a:tc>
                  <a:txBody>
                    <a:bodyPr/>
                    <a:lstStyle/>
                    <a:p>
                      <a:pPr marL="233363" indent="0">
                        <a:buClr>
                          <a:schemeClr val="tx1">
                            <a:lumMod val="65000"/>
                            <a:lumOff val="35000"/>
                          </a:schemeClr>
                        </a:buClr>
                        <a:buSzPct val="150000"/>
                        <a:buFontTx/>
                        <a:buNone/>
                      </a:pPr>
                      <a:r>
                        <a:rPr lang="en-US" sz="1050" b="0" kern="1200" dirty="0" smtClean="0">
                          <a:solidFill>
                            <a:schemeClr val="tx1"/>
                          </a:solidFill>
                          <a:latin typeface="+mn-lt"/>
                          <a:ea typeface="+mn-ea"/>
                          <a:cs typeface="+mn-cs"/>
                        </a:rPr>
                        <a:t>Program Flash Security</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Boot</a:t>
                      </a:r>
                      <a:r>
                        <a:rPr lang="en-US" sz="1050" b="0" baseline="0" dirty="0" smtClean="0">
                          <a:latin typeface="+mj-lt"/>
                        </a:rPr>
                        <a:t> ROM</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Quad SPI XIP</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Separate Voltage Domain</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Large I/D</a:t>
                      </a:r>
                      <a:r>
                        <a:rPr lang="en-US" sz="1050" b="0" baseline="0" dirty="0" smtClean="0">
                          <a:latin typeface="+mj-lt"/>
                        </a:rPr>
                        <a:t> Cache</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51883">
                <a:tc>
                  <a:txBody>
                    <a:bodyPr/>
                    <a:lstStyle/>
                    <a:p>
                      <a:pPr marL="228600" indent="0">
                        <a:buFontTx/>
                        <a:buNone/>
                      </a:pPr>
                      <a:r>
                        <a:rPr lang="en-US" sz="1050" b="0" dirty="0" smtClean="0">
                          <a:latin typeface="+mj-lt"/>
                        </a:rPr>
                        <a:t>VBAT Voltage Range</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251883">
                <a:tc>
                  <a:txBody>
                    <a:bodyPr/>
                    <a:lstStyle/>
                    <a:p>
                      <a:pPr marL="233363" indent="0">
                        <a:buClr>
                          <a:schemeClr val="tx1">
                            <a:lumMod val="65000"/>
                            <a:lumOff val="35000"/>
                          </a:schemeClr>
                        </a:buClr>
                        <a:buSzPct val="150000"/>
                        <a:buFontTx/>
                        <a:buNone/>
                      </a:pPr>
                      <a:r>
                        <a:rPr lang="en-US" sz="1050" b="0" dirty="0" smtClean="0">
                          <a:latin typeface="+mj-lt"/>
                        </a:rPr>
                        <a:t>Enablement</a:t>
                      </a:r>
                      <a:r>
                        <a:rPr lang="en-US" sz="1050" b="0" baseline="0" dirty="0" smtClean="0">
                          <a:latin typeface="+mj-lt"/>
                        </a:rPr>
                        <a:t> Tools</a:t>
                      </a:r>
                      <a:endParaRPr lang="en-US" sz="1050" b="0" dirty="0">
                        <a:latin typeface="+mj-lt"/>
                      </a:endParaRPr>
                    </a:p>
                  </a:txBody>
                  <a:tcPr anchor="ctr">
                    <a:lnL w="38100" cap="flat" cmpd="sng" algn="ctr">
                      <a:solidFill>
                        <a:schemeClr val="tx1">
                          <a:lumMod val="50000"/>
                          <a:lumOff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77" name="Round Same Side Corner Rectangle 76"/>
          <p:cNvSpPr/>
          <p:nvPr/>
        </p:nvSpPr>
        <p:spPr>
          <a:xfrm rot="5400000">
            <a:off x="265062" y="3212005"/>
            <a:ext cx="4846320" cy="262354"/>
          </a:xfrm>
          <a:prstGeom prst="round2SameRect">
            <a:avLst>
              <a:gd name="adj1" fmla="val 50000"/>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8" name="Oval 77"/>
          <p:cNvSpPr/>
          <p:nvPr/>
        </p:nvSpPr>
        <p:spPr>
          <a:xfrm>
            <a:off x="561313" y="1001419"/>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Oval 78"/>
          <p:cNvSpPr/>
          <p:nvPr/>
        </p:nvSpPr>
        <p:spPr>
          <a:xfrm>
            <a:off x="561313" y="1252566"/>
            <a:ext cx="137160" cy="137160"/>
          </a:xfrm>
          <a:prstGeom prst="ellipse">
            <a:avLst/>
          </a:prstGeom>
          <a:solidFill>
            <a:schemeClr val="bg1"/>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Oval 79"/>
          <p:cNvSpPr/>
          <p:nvPr/>
        </p:nvSpPr>
        <p:spPr>
          <a:xfrm>
            <a:off x="561313" y="1503713"/>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Oval 80"/>
          <p:cNvSpPr/>
          <p:nvPr/>
        </p:nvSpPr>
        <p:spPr>
          <a:xfrm>
            <a:off x="561313" y="1754860"/>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Oval 81"/>
          <p:cNvSpPr/>
          <p:nvPr/>
        </p:nvSpPr>
        <p:spPr>
          <a:xfrm>
            <a:off x="561313" y="2006007"/>
            <a:ext cx="137160" cy="137160"/>
          </a:xfrm>
          <a:prstGeom prst="ellipse">
            <a:avLst/>
          </a:prstGeom>
          <a:solidFill>
            <a:schemeClr val="bg1"/>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Oval 82"/>
          <p:cNvSpPr/>
          <p:nvPr/>
        </p:nvSpPr>
        <p:spPr>
          <a:xfrm>
            <a:off x="561313" y="2257154"/>
            <a:ext cx="137160" cy="137160"/>
          </a:xfrm>
          <a:prstGeom prst="ellipse">
            <a:avLst/>
          </a:prstGeom>
          <a:solidFill>
            <a:schemeClr val="bg1"/>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Oval 83"/>
          <p:cNvSpPr/>
          <p:nvPr/>
        </p:nvSpPr>
        <p:spPr>
          <a:xfrm>
            <a:off x="561313" y="2759448"/>
            <a:ext cx="137160" cy="137160"/>
          </a:xfrm>
          <a:prstGeom prst="ellipse">
            <a:avLst/>
          </a:prstGeom>
          <a:solidFill>
            <a:schemeClr val="bg1"/>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Oval 84"/>
          <p:cNvSpPr/>
          <p:nvPr/>
        </p:nvSpPr>
        <p:spPr>
          <a:xfrm>
            <a:off x="561313" y="3764036"/>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Oval 85"/>
          <p:cNvSpPr/>
          <p:nvPr/>
        </p:nvSpPr>
        <p:spPr>
          <a:xfrm>
            <a:off x="561313" y="4266330"/>
            <a:ext cx="137160" cy="137160"/>
          </a:xfrm>
          <a:prstGeom prst="ellipse">
            <a:avLst/>
          </a:prstGeom>
          <a:solidFill>
            <a:schemeClr val="bg1"/>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Oval 86"/>
          <p:cNvSpPr/>
          <p:nvPr/>
        </p:nvSpPr>
        <p:spPr>
          <a:xfrm>
            <a:off x="561313" y="4517477"/>
            <a:ext cx="137160" cy="137160"/>
          </a:xfrm>
          <a:prstGeom prst="ellipse">
            <a:avLst/>
          </a:prstGeom>
          <a:solidFill>
            <a:schemeClr val="bg1"/>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Oval 87"/>
          <p:cNvSpPr/>
          <p:nvPr/>
        </p:nvSpPr>
        <p:spPr>
          <a:xfrm>
            <a:off x="561313" y="4768624"/>
            <a:ext cx="137160" cy="137160"/>
          </a:xfrm>
          <a:prstGeom prst="ellipse">
            <a:avLst/>
          </a:prstGeom>
          <a:solidFill>
            <a:schemeClr val="bg1"/>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 name="Oval 88"/>
          <p:cNvSpPr/>
          <p:nvPr/>
        </p:nvSpPr>
        <p:spPr>
          <a:xfrm>
            <a:off x="561313" y="2508301"/>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 name="Oval 89"/>
          <p:cNvSpPr/>
          <p:nvPr/>
        </p:nvSpPr>
        <p:spPr>
          <a:xfrm>
            <a:off x="561313" y="3010595"/>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TextBox 90"/>
          <p:cNvSpPr txBox="1"/>
          <p:nvPr/>
        </p:nvSpPr>
        <p:spPr>
          <a:xfrm rot="5400000">
            <a:off x="1758512" y="1668580"/>
            <a:ext cx="1745799" cy="307777"/>
          </a:xfrm>
          <a:prstGeom prst="rect">
            <a:avLst/>
          </a:prstGeom>
          <a:noFill/>
        </p:spPr>
        <p:txBody>
          <a:bodyPr wrap="none" rtlCol="0">
            <a:spAutoFit/>
          </a:bodyPr>
          <a:lstStyle/>
          <a:p>
            <a:r>
              <a:rPr lang="en-US" sz="1400" dirty="0" smtClean="0">
                <a:solidFill>
                  <a:prstClr val="white"/>
                </a:solidFill>
                <a:latin typeface="Gill Sans MT" panose="020B0502020104020203" pitchFamily="34" charset="0"/>
              </a:rPr>
              <a:t>Key Product Features</a:t>
            </a:r>
            <a:endParaRPr lang="en-US" sz="1400" dirty="0">
              <a:solidFill>
                <a:prstClr val="white"/>
              </a:solidFill>
              <a:latin typeface="Gill Sans MT" panose="020B0502020104020203" pitchFamily="34" charset="0"/>
            </a:endParaRPr>
          </a:p>
        </p:txBody>
      </p:sp>
      <p:sp>
        <p:nvSpPr>
          <p:cNvPr id="96" name="Oval 95"/>
          <p:cNvSpPr/>
          <p:nvPr/>
        </p:nvSpPr>
        <p:spPr>
          <a:xfrm>
            <a:off x="561313" y="5270918"/>
            <a:ext cx="137160" cy="137160"/>
          </a:xfrm>
          <a:prstGeom prst="ellipse">
            <a:avLst/>
          </a:prstGeom>
          <a:solidFill>
            <a:schemeClr val="bg1"/>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7" name="Oval 96"/>
          <p:cNvSpPr/>
          <p:nvPr/>
        </p:nvSpPr>
        <p:spPr>
          <a:xfrm>
            <a:off x="561313" y="4015183"/>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 name="Oval 97"/>
          <p:cNvSpPr/>
          <p:nvPr/>
        </p:nvSpPr>
        <p:spPr>
          <a:xfrm>
            <a:off x="561313" y="3512889"/>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 name="Oval 98"/>
          <p:cNvSpPr/>
          <p:nvPr/>
        </p:nvSpPr>
        <p:spPr>
          <a:xfrm>
            <a:off x="561313" y="3261742"/>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 name="Oval 99"/>
          <p:cNvSpPr/>
          <p:nvPr/>
        </p:nvSpPr>
        <p:spPr>
          <a:xfrm>
            <a:off x="561313" y="5019771"/>
            <a:ext cx="137160" cy="137160"/>
          </a:xfrm>
          <a:prstGeom prst="ellipse">
            <a:avLst/>
          </a:prstGeom>
          <a:solidFill>
            <a:schemeClr val="bg1"/>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Oval 100"/>
          <p:cNvSpPr/>
          <p:nvPr/>
        </p:nvSpPr>
        <p:spPr>
          <a:xfrm>
            <a:off x="561313" y="5522069"/>
            <a:ext cx="137160" cy="137160"/>
          </a:xfrm>
          <a:prstGeom prst="ellipse">
            <a:avLst/>
          </a:prstGeom>
          <a:solidFill>
            <a:schemeClr val="accent2"/>
          </a:solid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5230116" y="5141920"/>
            <a:ext cx="190005" cy="16625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en-US" dirty="0">
              <a:solidFill>
                <a:prstClr val="white"/>
              </a:solidFill>
            </a:endParaRPr>
          </a:p>
        </p:txBody>
      </p:sp>
      <p:sp>
        <p:nvSpPr>
          <p:cNvPr id="55" name="Rectangle 54"/>
          <p:cNvSpPr/>
          <p:nvPr/>
        </p:nvSpPr>
        <p:spPr>
          <a:xfrm>
            <a:off x="6736298" y="5116191"/>
            <a:ext cx="190005" cy="166254"/>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en-US" dirty="0">
              <a:solidFill>
                <a:prstClr val="white"/>
              </a:solidFill>
            </a:endParaRPr>
          </a:p>
        </p:txBody>
      </p:sp>
      <p:cxnSp>
        <p:nvCxnSpPr>
          <p:cNvPr id="56" name="Straight Connector 55"/>
          <p:cNvCxnSpPr/>
          <p:nvPr/>
        </p:nvCxnSpPr>
        <p:spPr>
          <a:xfrm>
            <a:off x="2895600" y="990600"/>
            <a:ext cx="0" cy="516636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902857" y="914400"/>
            <a:ext cx="5021943" cy="400110"/>
          </a:xfrm>
          <a:prstGeom prst="rect">
            <a:avLst/>
          </a:prstGeom>
          <a:noFill/>
        </p:spPr>
        <p:txBody>
          <a:bodyPr wrap="square" rtlCol="0">
            <a:spAutoFit/>
          </a:bodyPr>
          <a:lstStyle/>
          <a:p>
            <a:r>
              <a:rPr lang="en-US" sz="2000" dirty="0" smtClean="0">
                <a:solidFill>
                  <a:prstClr val="black">
                    <a:lumMod val="65000"/>
                    <a:lumOff val="35000"/>
                  </a:prstClr>
                </a:solidFill>
                <a:latin typeface="Gill Sans MT" panose="020B0502020104020203" pitchFamily="34" charset="0"/>
              </a:rPr>
              <a:t>Block Diagram</a:t>
            </a:r>
            <a:endParaRPr lang="en-US" sz="2000" dirty="0">
              <a:solidFill>
                <a:prstClr val="black">
                  <a:lumMod val="65000"/>
                  <a:lumOff val="35000"/>
                </a:prstClr>
              </a:solidFill>
              <a:latin typeface="Gill Sans MT" panose="020B0502020104020203" pitchFamily="34" charset="0"/>
            </a:endParaRPr>
          </a:p>
        </p:txBody>
      </p:sp>
      <p:sp>
        <p:nvSpPr>
          <p:cNvPr id="58" name="Rectangle 57"/>
          <p:cNvSpPr/>
          <p:nvPr/>
        </p:nvSpPr>
        <p:spPr>
          <a:xfrm>
            <a:off x="3068042" y="1270568"/>
            <a:ext cx="1911927" cy="2018805"/>
          </a:xfrm>
          <a:prstGeom prst="rect">
            <a:avLst/>
          </a:prstGeom>
          <a:solidFill>
            <a:srgbClr val="AFB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59" name="Rectangle 58"/>
          <p:cNvSpPr/>
          <p:nvPr/>
        </p:nvSpPr>
        <p:spPr>
          <a:xfrm>
            <a:off x="5037365" y="1268595"/>
            <a:ext cx="868878" cy="2018805"/>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60" name="Rectangle 59"/>
          <p:cNvSpPr/>
          <p:nvPr/>
        </p:nvSpPr>
        <p:spPr>
          <a:xfrm>
            <a:off x="5961661" y="1278484"/>
            <a:ext cx="1915885" cy="2018805"/>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61" name="Rectangle 60"/>
          <p:cNvSpPr/>
          <p:nvPr/>
        </p:nvSpPr>
        <p:spPr>
          <a:xfrm>
            <a:off x="7968591" y="1266616"/>
            <a:ext cx="868878" cy="2018805"/>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62" name="Rectangle 61"/>
          <p:cNvSpPr/>
          <p:nvPr/>
        </p:nvSpPr>
        <p:spPr>
          <a:xfrm>
            <a:off x="5035384" y="3332921"/>
            <a:ext cx="938695" cy="2743989"/>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63" name="Rectangle 62"/>
          <p:cNvSpPr/>
          <p:nvPr/>
        </p:nvSpPr>
        <p:spPr>
          <a:xfrm>
            <a:off x="4071505" y="3342817"/>
            <a:ext cx="868878" cy="2734093"/>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64" name="Rectangle 63"/>
          <p:cNvSpPr/>
          <p:nvPr/>
        </p:nvSpPr>
        <p:spPr>
          <a:xfrm>
            <a:off x="3095750" y="3352715"/>
            <a:ext cx="868878" cy="2724196"/>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65" name="Rectangle 64"/>
          <p:cNvSpPr/>
          <p:nvPr/>
        </p:nvSpPr>
        <p:spPr>
          <a:xfrm>
            <a:off x="6050280" y="3354687"/>
            <a:ext cx="1828799" cy="2722224"/>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66" name="Rectangle 65"/>
          <p:cNvSpPr/>
          <p:nvPr/>
        </p:nvSpPr>
        <p:spPr>
          <a:xfrm>
            <a:off x="7966611" y="3342819"/>
            <a:ext cx="868878" cy="2734092"/>
          </a:xfrm>
          <a:prstGeom prst="rect">
            <a:avLst/>
          </a:prstGeom>
          <a:solidFill>
            <a:srgbClr val="E6E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67" name="Rectangle 66"/>
          <p:cNvSpPr/>
          <p:nvPr/>
        </p:nvSpPr>
        <p:spPr>
          <a:xfrm>
            <a:off x="3188772" y="2058390"/>
            <a:ext cx="817419" cy="296883"/>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Debug</a:t>
            </a:r>
          </a:p>
          <a:p>
            <a:pPr algn="ctr" fontAlgn="base">
              <a:spcBef>
                <a:spcPct val="0"/>
              </a:spcBef>
              <a:spcAft>
                <a:spcPct val="0"/>
              </a:spcAft>
            </a:pPr>
            <a:r>
              <a:rPr lang="en-US" sz="1000" dirty="0" smtClean="0">
                <a:solidFill>
                  <a:prstClr val="black"/>
                </a:solidFill>
              </a:rPr>
              <a:t>Interfaces</a:t>
            </a:r>
            <a:endParaRPr lang="en-US" sz="1000" dirty="0">
              <a:solidFill>
                <a:prstClr val="black"/>
              </a:solidFill>
            </a:endParaRPr>
          </a:p>
        </p:txBody>
      </p:sp>
      <p:sp>
        <p:nvSpPr>
          <p:cNvPr id="68" name="Rectangle 67"/>
          <p:cNvSpPr/>
          <p:nvPr/>
        </p:nvSpPr>
        <p:spPr>
          <a:xfrm>
            <a:off x="4065567" y="2056411"/>
            <a:ext cx="817419" cy="296883"/>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DSP</a:t>
            </a:r>
            <a:endParaRPr lang="en-US" sz="1000" dirty="0">
              <a:solidFill>
                <a:prstClr val="white"/>
              </a:solidFill>
            </a:endParaRPr>
          </a:p>
        </p:txBody>
      </p:sp>
      <p:sp>
        <p:nvSpPr>
          <p:cNvPr id="69" name="Rectangle 68"/>
          <p:cNvSpPr/>
          <p:nvPr/>
        </p:nvSpPr>
        <p:spPr>
          <a:xfrm>
            <a:off x="3184814" y="2446317"/>
            <a:ext cx="817419" cy="296883"/>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Interrupt</a:t>
            </a:r>
          </a:p>
          <a:p>
            <a:pPr algn="ctr" fontAlgn="base">
              <a:spcBef>
                <a:spcPct val="0"/>
              </a:spcBef>
              <a:spcAft>
                <a:spcPct val="0"/>
              </a:spcAft>
            </a:pPr>
            <a:r>
              <a:rPr lang="en-US" sz="1000" dirty="0" smtClean="0">
                <a:solidFill>
                  <a:prstClr val="black"/>
                </a:solidFill>
              </a:rPr>
              <a:t>Controller</a:t>
            </a:r>
            <a:endParaRPr lang="en-US" sz="1000" dirty="0">
              <a:solidFill>
                <a:prstClr val="black"/>
              </a:solidFill>
            </a:endParaRPr>
          </a:p>
        </p:txBody>
      </p:sp>
      <p:sp>
        <p:nvSpPr>
          <p:cNvPr id="70" name="Rectangle 69"/>
          <p:cNvSpPr/>
          <p:nvPr/>
        </p:nvSpPr>
        <p:spPr>
          <a:xfrm>
            <a:off x="3194708" y="1561508"/>
            <a:ext cx="1666507" cy="457314"/>
          </a:xfrm>
          <a:prstGeom prst="rect">
            <a:avLst/>
          </a:prstGeom>
          <a:solidFill>
            <a:srgbClr val="CCD37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ARM Cortex-M4F</a:t>
            </a:r>
          </a:p>
          <a:p>
            <a:pPr algn="ctr" fontAlgn="base">
              <a:spcBef>
                <a:spcPct val="0"/>
              </a:spcBef>
              <a:spcAft>
                <a:spcPct val="0"/>
              </a:spcAft>
            </a:pPr>
            <a:r>
              <a:rPr lang="en-US" sz="1000" dirty="0" smtClean="0">
                <a:solidFill>
                  <a:prstClr val="black"/>
                </a:solidFill>
              </a:rPr>
              <a:t>120MHz</a:t>
            </a:r>
          </a:p>
        </p:txBody>
      </p:sp>
      <p:sp>
        <p:nvSpPr>
          <p:cNvPr id="71" name="Rectangle 70"/>
          <p:cNvSpPr/>
          <p:nvPr/>
        </p:nvSpPr>
        <p:spPr>
          <a:xfrm>
            <a:off x="5059135" y="1588031"/>
            <a:ext cx="817419" cy="297880"/>
          </a:xfrm>
          <a:prstGeom prst="rect">
            <a:avLst/>
          </a:prstGeom>
          <a:solidFill>
            <a:srgbClr val="A9B3AB"/>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00" dirty="0" smtClean="0">
                <a:solidFill>
                  <a:prstClr val="black"/>
                </a:solidFill>
              </a:rPr>
              <a:t>Internal and External</a:t>
            </a:r>
          </a:p>
          <a:p>
            <a:pPr algn="ctr" fontAlgn="base">
              <a:spcBef>
                <a:spcPct val="0"/>
              </a:spcBef>
              <a:spcAft>
                <a:spcPct val="0"/>
              </a:spcAft>
            </a:pPr>
            <a:r>
              <a:rPr lang="en-US" sz="700" dirty="0" smtClean="0">
                <a:solidFill>
                  <a:prstClr val="black"/>
                </a:solidFill>
              </a:rPr>
              <a:t>Watchdogs</a:t>
            </a:r>
            <a:endParaRPr lang="en-US" sz="700" dirty="0">
              <a:solidFill>
                <a:prstClr val="white"/>
              </a:solidFill>
            </a:endParaRPr>
          </a:p>
        </p:txBody>
      </p:sp>
      <p:sp>
        <p:nvSpPr>
          <p:cNvPr id="72" name="Rectangle 71"/>
          <p:cNvSpPr/>
          <p:nvPr/>
        </p:nvSpPr>
        <p:spPr>
          <a:xfrm>
            <a:off x="6054685" y="1541971"/>
            <a:ext cx="860962" cy="346116"/>
          </a:xfrm>
          <a:prstGeom prst="rect">
            <a:avLst/>
          </a:prstGeom>
          <a:solidFill>
            <a:srgbClr val="DAC89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Program Flash</a:t>
            </a:r>
            <a:endParaRPr lang="en-US" sz="800" dirty="0">
              <a:solidFill>
                <a:prstClr val="black"/>
              </a:solidFill>
            </a:endParaRPr>
          </a:p>
          <a:p>
            <a:pPr algn="ctr" fontAlgn="base">
              <a:spcBef>
                <a:spcPct val="0"/>
              </a:spcBef>
              <a:spcAft>
                <a:spcPct val="0"/>
              </a:spcAft>
            </a:pPr>
            <a:r>
              <a:rPr lang="en-US" sz="800" dirty="0" smtClean="0">
                <a:solidFill>
                  <a:prstClr val="black"/>
                </a:solidFill>
              </a:rPr>
              <a:t>Up to 1MB</a:t>
            </a:r>
          </a:p>
        </p:txBody>
      </p:sp>
      <p:sp>
        <p:nvSpPr>
          <p:cNvPr id="73" name="Rectangle 72"/>
          <p:cNvSpPr/>
          <p:nvPr/>
        </p:nvSpPr>
        <p:spPr>
          <a:xfrm>
            <a:off x="6967104" y="1539991"/>
            <a:ext cx="874823" cy="346116"/>
          </a:xfrm>
          <a:prstGeom prst="rect">
            <a:avLst/>
          </a:prstGeom>
          <a:solidFill>
            <a:srgbClr val="DAC89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FlexMemory</a:t>
            </a:r>
          </a:p>
          <a:p>
            <a:pPr algn="ctr" fontAlgn="base">
              <a:spcBef>
                <a:spcPct val="0"/>
              </a:spcBef>
              <a:spcAft>
                <a:spcPct val="0"/>
              </a:spcAft>
            </a:pPr>
            <a:r>
              <a:rPr lang="en-US" sz="800" dirty="0" smtClean="0">
                <a:solidFill>
                  <a:prstClr val="black"/>
                </a:solidFill>
              </a:rPr>
              <a:t>128KB</a:t>
            </a:r>
          </a:p>
        </p:txBody>
      </p:sp>
      <p:sp>
        <p:nvSpPr>
          <p:cNvPr id="74" name="Rectangle 73"/>
          <p:cNvSpPr/>
          <p:nvPr/>
        </p:nvSpPr>
        <p:spPr>
          <a:xfrm>
            <a:off x="6062971" y="1938314"/>
            <a:ext cx="864550" cy="524501"/>
          </a:xfrm>
          <a:prstGeom prst="rect">
            <a:avLst/>
          </a:prstGeom>
          <a:solidFill>
            <a:srgbClr val="DAC8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Serial Programming</a:t>
            </a:r>
          </a:p>
          <a:p>
            <a:pPr algn="ctr" fontAlgn="base">
              <a:spcBef>
                <a:spcPct val="0"/>
              </a:spcBef>
              <a:spcAft>
                <a:spcPct val="0"/>
              </a:spcAft>
            </a:pPr>
            <a:r>
              <a:rPr lang="en-US" sz="800" dirty="0" smtClean="0">
                <a:solidFill>
                  <a:prstClr val="black"/>
                </a:solidFill>
              </a:rPr>
              <a:t>Interface</a:t>
            </a:r>
          </a:p>
          <a:p>
            <a:pPr algn="ctr" fontAlgn="base">
              <a:spcBef>
                <a:spcPct val="0"/>
              </a:spcBef>
              <a:spcAft>
                <a:spcPct val="0"/>
              </a:spcAft>
            </a:pPr>
            <a:r>
              <a:rPr lang="en-US" sz="800" dirty="0" smtClean="0">
                <a:solidFill>
                  <a:prstClr val="black"/>
                </a:solidFill>
              </a:rPr>
              <a:t>(EzPort)</a:t>
            </a:r>
            <a:endParaRPr lang="en-US" sz="800" dirty="0">
              <a:solidFill>
                <a:prstClr val="black"/>
              </a:solidFill>
            </a:endParaRPr>
          </a:p>
        </p:txBody>
      </p:sp>
      <p:sp>
        <p:nvSpPr>
          <p:cNvPr id="102" name="Rectangle 101"/>
          <p:cNvSpPr/>
          <p:nvPr/>
        </p:nvSpPr>
        <p:spPr>
          <a:xfrm>
            <a:off x="7965924" y="1591196"/>
            <a:ext cx="839971" cy="292931"/>
          </a:xfrm>
          <a:prstGeom prst="rect">
            <a:avLst/>
          </a:prstGeom>
          <a:solidFill>
            <a:srgbClr val="D39D6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Phase-Locked</a:t>
            </a:r>
          </a:p>
          <a:p>
            <a:pPr algn="ctr" fontAlgn="base">
              <a:spcBef>
                <a:spcPct val="0"/>
              </a:spcBef>
              <a:spcAft>
                <a:spcPct val="0"/>
              </a:spcAft>
            </a:pPr>
            <a:r>
              <a:rPr lang="en-US" sz="800" dirty="0" smtClean="0">
                <a:solidFill>
                  <a:prstClr val="black"/>
                </a:solidFill>
              </a:rPr>
              <a:t>Loop</a:t>
            </a:r>
            <a:endParaRPr lang="en-US" sz="800" dirty="0">
              <a:solidFill>
                <a:prstClr val="black"/>
              </a:solidFill>
            </a:endParaRPr>
          </a:p>
        </p:txBody>
      </p:sp>
      <p:sp>
        <p:nvSpPr>
          <p:cNvPr id="103" name="Rectangle 102"/>
          <p:cNvSpPr/>
          <p:nvPr/>
        </p:nvSpPr>
        <p:spPr>
          <a:xfrm>
            <a:off x="7972553" y="1957346"/>
            <a:ext cx="817419" cy="292931"/>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Frequency-</a:t>
            </a:r>
          </a:p>
          <a:p>
            <a:pPr algn="ctr" fontAlgn="base">
              <a:spcBef>
                <a:spcPct val="0"/>
              </a:spcBef>
              <a:spcAft>
                <a:spcPct val="0"/>
              </a:spcAft>
            </a:pPr>
            <a:r>
              <a:rPr lang="en-US" sz="800" dirty="0" smtClean="0">
                <a:solidFill>
                  <a:prstClr val="black"/>
                </a:solidFill>
              </a:rPr>
              <a:t>Locked Loop</a:t>
            </a:r>
            <a:endParaRPr lang="en-US" sz="800" dirty="0">
              <a:solidFill>
                <a:prstClr val="black"/>
              </a:solidFill>
            </a:endParaRPr>
          </a:p>
        </p:txBody>
      </p:sp>
      <p:sp>
        <p:nvSpPr>
          <p:cNvPr id="104" name="Rectangle 103"/>
          <p:cNvSpPr/>
          <p:nvPr/>
        </p:nvSpPr>
        <p:spPr>
          <a:xfrm>
            <a:off x="7994328" y="2311621"/>
            <a:ext cx="817419" cy="455239"/>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Low/High</a:t>
            </a:r>
          </a:p>
          <a:p>
            <a:pPr algn="ctr" fontAlgn="base">
              <a:spcBef>
                <a:spcPct val="0"/>
              </a:spcBef>
              <a:spcAft>
                <a:spcPct val="0"/>
              </a:spcAft>
            </a:pPr>
            <a:r>
              <a:rPr lang="en-US" sz="800" dirty="0" smtClean="0">
                <a:solidFill>
                  <a:prstClr val="black"/>
                </a:solidFill>
              </a:rPr>
              <a:t>Frequency</a:t>
            </a:r>
          </a:p>
          <a:p>
            <a:pPr algn="ctr" fontAlgn="base">
              <a:spcBef>
                <a:spcPct val="0"/>
              </a:spcBef>
              <a:spcAft>
                <a:spcPct val="0"/>
              </a:spcAft>
            </a:pPr>
            <a:r>
              <a:rPr lang="en-US" sz="800" dirty="0" smtClean="0">
                <a:solidFill>
                  <a:prstClr val="black"/>
                </a:solidFill>
              </a:rPr>
              <a:t>Oscillators</a:t>
            </a:r>
            <a:endParaRPr lang="en-US" sz="800" dirty="0">
              <a:solidFill>
                <a:prstClr val="black"/>
              </a:solidFill>
            </a:endParaRPr>
          </a:p>
        </p:txBody>
      </p:sp>
      <p:sp>
        <p:nvSpPr>
          <p:cNvPr id="105" name="Rectangle 104"/>
          <p:cNvSpPr/>
          <p:nvPr/>
        </p:nvSpPr>
        <p:spPr>
          <a:xfrm>
            <a:off x="7992348" y="2808405"/>
            <a:ext cx="817419" cy="385949"/>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Internal</a:t>
            </a:r>
          </a:p>
          <a:p>
            <a:pPr algn="ctr" fontAlgn="base">
              <a:spcBef>
                <a:spcPct val="0"/>
              </a:spcBef>
              <a:spcAft>
                <a:spcPct val="0"/>
              </a:spcAft>
            </a:pPr>
            <a:r>
              <a:rPr lang="en-US" sz="800" dirty="0" smtClean="0">
                <a:solidFill>
                  <a:prstClr val="black"/>
                </a:solidFill>
              </a:rPr>
              <a:t>Reference</a:t>
            </a:r>
          </a:p>
          <a:p>
            <a:pPr algn="ctr" fontAlgn="base">
              <a:spcBef>
                <a:spcPct val="0"/>
              </a:spcBef>
              <a:spcAft>
                <a:spcPct val="0"/>
              </a:spcAft>
            </a:pPr>
            <a:r>
              <a:rPr lang="en-US" sz="800" dirty="0" smtClean="0">
                <a:solidFill>
                  <a:prstClr val="black"/>
                </a:solidFill>
              </a:rPr>
              <a:t>Clocks</a:t>
            </a:r>
            <a:endParaRPr lang="en-US" sz="800" dirty="0">
              <a:solidFill>
                <a:prstClr val="black"/>
              </a:solidFill>
            </a:endParaRPr>
          </a:p>
        </p:txBody>
      </p:sp>
      <p:sp>
        <p:nvSpPr>
          <p:cNvPr id="106" name="Rectangle 105"/>
          <p:cNvSpPr/>
          <p:nvPr/>
        </p:nvSpPr>
        <p:spPr>
          <a:xfrm>
            <a:off x="3097735" y="3875206"/>
            <a:ext cx="817419" cy="372906"/>
          </a:xfrm>
          <a:prstGeom prst="rect">
            <a:avLst/>
          </a:prstGeom>
          <a:solidFill>
            <a:srgbClr val="9298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Cyclic</a:t>
            </a:r>
          </a:p>
          <a:p>
            <a:pPr algn="ctr" fontAlgn="base">
              <a:spcBef>
                <a:spcPct val="0"/>
              </a:spcBef>
              <a:spcAft>
                <a:spcPct val="0"/>
              </a:spcAft>
            </a:pPr>
            <a:r>
              <a:rPr lang="en-US" sz="800" dirty="0" smtClean="0">
                <a:solidFill>
                  <a:prstClr val="black"/>
                </a:solidFill>
              </a:rPr>
              <a:t>Redundancy</a:t>
            </a:r>
          </a:p>
          <a:p>
            <a:pPr algn="ctr" fontAlgn="base">
              <a:spcBef>
                <a:spcPct val="0"/>
              </a:spcBef>
              <a:spcAft>
                <a:spcPct val="0"/>
              </a:spcAft>
            </a:pPr>
            <a:r>
              <a:rPr lang="en-US" sz="800" dirty="0" smtClean="0">
                <a:solidFill>
                  <a:prstClr val="black"/>
                </a:solidFill>
              </a:rPr>
              <a:t>Check (CRC)</a:t>
            </a:r>
            <a:endParaRPr lang="en-US" sz="800" dirty="0">
              <a:solidFill>
                <a:prstClr val="black"/>
              </a:solidFill>
            </a:endParaRPr>
          </a:p>
        </p:txBody>
      </p:sp>
      <p:sp>
        <p:nvSpPr>
          <p:cNvPr id="107" name="Rectangle 106"/>
          <p:cNvSpPr/>
          <p:nvPr/>
        </p:nvSpPr>
        <p:spPr>
          <a:xfrm>
            <a:off x="4069080" y="3714711"/>
            <a:ext cx="817419" cy="292931"/>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900" dirty="0" smtClean="0">
                <a:solidFill>
                  <a:prstClr val="black"/>
                </a:solidFill>
              </a:rPr>
              <a:t>2 x16-bit ADC</a:t>
            </a:r>
            <a:endParaRPr lang="en-US" sz="900" dirty="0">
              <a:solidFill>
                <a:prstClr val="black"/>
              </a:solidFill>
            </a:endParaRPr>
          </a:p>
        </p:txBody>
      </p:sp>
      <p:sp>
        <p:nvSpPr>
          <p:cNvPr id="108" name="Rectangle 107"/>
          <p:cNvSpPr/>
          <p:nvPr/>
        </p:nvSpPr>
        <p:spPr>
          <a:xfrm>
            <a:off x="4069080" y="4095711"/>
            <a:ext cx="817419" cy="292931"/>
          </a:xfrm>
          <a:prstGeom prst="rect">
            <a:avLst/>
          </a:prstGeom>
          <a:solidFill>
            <a:srgbClr val="D39D6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3 x ACMP</a:t>
            </a:r>
            <a:endParaRPr lang="en-US" sz="1000" dirty="0">
              <a:solidFill>
                <a:prstClr val="black"/>
              </a:solidFill>
            </a:endParaRPr>
          </a:p>
        </p:txBody>
      </p:sp>
      <p:sp>
        <p:nvSpPr>
          <p:cNvPr id="109" name="Rectangle 108"/>
          <p:cNvSpPr/>
          <p:nvPr/>
        </p:nvSpPr>
        <p:spPr>
          <a:xfrm>
            <a:off x="4073492" y="4476711"/>
            <a:ext cx="817419" cy="293735"/>
          </a:xfrm>
          <a:prstGeom prst="rect">
            <a:avLst/>
          </a:prstGeom>
          <a:solidFill>
            <a:srgbClr val="D39D6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900" dirty="0" smtClean="0">
                <a:solidFill>
                  <a:prstClr val="black"/>
                </a:solidFill>
              </a:rPr>
              <a:t>12-bit DAC (Up to 2)</a:t>
            </a:r>
          </a:p>
        </p:txBody>
      </p:sp>
      <p:sp>
        <p:nvSpPr>
          <p:cNvPr id="110" name="Rectangle 109"/>
          <p:cNvSpPr/>
          <p:nvPr/>
        </p:nvSpPr>
        <p:spPr>
          <a:xfrm>
            <a:off x="5059680" y="3705005"/>
            <a:ext cx="817419" cy="281056"/>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FlexTimer</a:t>
            </a:r>
            <a:endParaRPr lang="en-US" sz="1000" dirty="0">
              <a:solidFill>
                <a:prstClr val="black"/>
              </a:solidFill>
            </a:endParaRPr>
          </a:p>
        </p:txBody>
      </p:sp>
      <p:sp>
        <p:nvSpPr>
          <p:cNvPr id="111" name="Rectangle 110"/>
          <p:cNvSpPr/>
          <p:nvPr/>
        </p:nvSpPr>
        <p:spPr>
          <a:xfrm>
            <a:off x="5051218" y="4400511"/>
            <a:ext cx="830726" cy="381000"/>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50" dirty="0" smtClean="0">
                <a:solidFill>
                  <a:prstClr val="black"/>
                </a:solidFill>
              </a:rPr>
              <a:t>Periodic Interrupt Timers</a:t>
            </a:r>
            <a:endParaRPr lang="en-US" sz="750" dirty="0">
              <a:solidFill>
                <a:prstClr val="black"/>
              </a:solidFill>
            </a:endParaRPr>
          </a:p>
        </p:txBody>
      </p:sp>
      <p:sp>
        <p:nvSpPr>
          <p:cNvPr id="112" name="Rectangle 111"/>
          <p:cNvSpPr/>
          <p:nvPr/>
        </p:nvSpPr>
        <p:spPr>
          <a:xfrm>
            <a:off x="5059680" y="4856152"/>
            <a:ext cx="817419" cy="230159"/>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50" dirty="0" smtClean="0">
                <a:solidFill>
                  <a:prstClr val="black"/>
                </a:solidFill>
              </a:rPr>
              <a:t>Low-Power</a:t>
            </a:r>
          </a:p>
          <a:p>
            <a:pPr algn="ctr" fontAlgn="base">
              <a:spcBef>
                <a:spcPct val="0"/>
              </a:spcBef>
              <a:spcAft>
                <a:spcPct val="0"/>
              </a:spcAft>
            </a:pPr>
            <a:r>
              <a:rPr lang="en-US" sz="750" dirty="0" smtClean="0">
                <a:solidFill>
                  <a:prstClr val="black"/>
                </a:solidFill>
              </a:rPr>
              <a:t>Timer</a:t>
            </a:r>
            <a:endParaRPr lang="en-US" sz="750" dirty="0">
              <a:solidFill>
                <a:prstClr val="black"/>
              </a:solidFill>
            </a:endParaRPr>
          </a:p>
        </p:txBody>
      </p:sp>
      <p:sp>
        <p:nvSpPr>
          <p:cNvPr id="113" name="Rectangle 112"/>
          <p:cNvSpPr/>
          <p:nvPr/>
        </p:nvSpPr>
        <p:spPr>
          <a:xfrm>
            <a:off x="5059680" y="5155119"/>
            <a:ext cx="817419" cy="388392"/>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50" dirty="0" smtClean="0">
                <a:solidFill>
                  <a:prstClr val="black"/>
                </a:solidFill>
              </a:rPr>
              <a:t>Independent</a:t>
            </a:r>
          </a:p>
          <a:p>
            <a:pPr algn="ctr" fontAlgn="base">
              <a:spcBef>
                <a:spcPct val="0"/>
              </a:spcBef>
              <a:spcAft>
                <a:spcPct val="0"/>
              </a:spcAft>
            </a:pPr>
            <a:r>
              <a:rPr lang="en-US" sz="750" dirty="0" smtClean="0">
                <a:solidFill>
                  <a:prstClr val="black"/>
                </a:solidFill>
              </a:rPr>
              <a:t>Real-Time</a:t>
            </a:r>
          </a:p>
          <a:p>
            <a:pPr algn="ctr" fontAlgn="base">
              <a:spcBef>
                <a:spcPct val="0"/>
              </a:spcBef>
              <a:spcAft>
                <a:spcPct val="0"/>
              </a:spcAft>
            </a:pPr>
            <a:r>
              <a:rPr lang="en-US" sz="750" dirty="0" smtClean="0">
                <a:solidFill>
                  <a:prstClr val="black"/>
                </a:solidFill>
              </a:rPr>
              <a:t>Clock (RTC)</a:t>
            </a:r>
            <a:endParaRPr lang="en-US" sz="750" dirty="0">
              <a:solidFill>
                <a:prstClr val="black"/>
              </a:solidFill>
            </a:endParaRPr>
          </a:p>
        </p:txBody>
      </p:sp>
      <p:sp>
        <p:nvSpPr>
          <p:cNvPr id="114" name="Rectangle 113"/>
          <p:cNvSpPr/>
          <p:nvPr/>
        </p:nvSpPr>
        <p:spPr>
          <a:xfrm>
            <a:off x="6072497" y="3696892"/>
            <a:ext cx="817419" cy="322619"/>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3xI</a:t>
            </a:r>
            <a:r>
              <a:rPr lang="en-US" sz="1000" baseline="30000" dirty="0" smtClean="0">
                <a:solidFill>
                  <a:prstClr val="black"/>
                </a:solidFill>
              </a:rPr>
              <a:t>2</a:t>
            </a:r>
            <a:r>
              <a:rPr lang="en-US" sz="1000" dirty="0" smtClean="0">
                <a:solidFill>
                  <a:prstClr val="black"/>
                </a:solidFill>
              </a:rPr>
              <a:t>C</a:t>
            </a:r>
            <a:endParaRPr lang="en-US" sz="1000" dirty="0">
              <a:solidFill>
                <a:prstClr val="black"/>
              </a:solidFill>
            </a:endParaRPr>
          </a:p>
        </p:txBody>
      </p:sp>
      <p:sp>
        <p:nvSpPr>
          <p:cNvPr id="115" name="Rectangle 114"/>
          <p:cNvSpPr/>
          <p:nvPr/>
        </p:nvSpPr>
        <p:spPr>
          <a:xfrm>
            <a:off x="6973043" y="3696892"/>
            <a:ext cx="817419" cy="322619"/>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1xI</a:t>
            </a:r>
            <a:r>
              <a:rPr lang="en-US" sz="1000" baseline="30000" dirty="0" smtClean="0">
                <a:solidFill>
                  <a:prstClr val="black"/>
                </a:solidFill>
              </a:rPr>
              <a:t>2</a:t>
            </a:r>
            <a:r>
              <a:rPr lang="en-US" sz="1000" dirty="0" smtClean="0">
                <a:solidFill>
                  <a:prstClr val="black"/>
                </a:solidFill>
              </a:rPr>
              <a:t>S</a:t>
            </a:r>
            <a:endParaRPr lang="en-US" sz="1000" dirty="0">
              <a:solidFill>
                <a:prstClr val="white"/>
              </a:solidFill>
            </a:endParaRPr>
          </a:p>
        </p:txBody>
      </p:sp>
      <p:sp>
        <p:nvSpPr>
          <p:cNvPr id="116" name="Rectangle 115"/>
          <p:cNvSpPr/>
          <p:nvPr/>
        </p:nvSpPr>
        <p:spPr>
          <a:xfrm>
            <a:off x="6082393" y="4476711"/>
            <a:ext cx="817419" cy="322619"/>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3xSPI </a:t>
            </a:r>
          </a:p>
        </p:txBody>
      </p:sp>
      <p:sp>
        <p:nvSpPr>
          <p:cNvPr id="117" name="Rectangle 116"/>
          <p:cNvSpPr/>
          <p:nvPr/>
        </p:nvSpPr>
        <p:spPr>
          <a:xfrm>
            <a:off x="6068538" y="4095711"/>
            <a:ext cx="817419" cy="338453"/>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UART </a:t>
            </a:r>
          </a:p>
          <a:p>
            <a:pPr algn="ctr" fontAlgn="base">
              <a:spcBef>
                <a:spcPct val="0"/>
              </a:spcBef>
              <a:spcAft>
                <a:spcPct val="0"/>
              </a:spcAft>
            </a:pPr>
            <a:r>
              <a:rPr lang="en-US" sz="1000" dirty="0" smtClean="0">
                <a:solidFill>
                  <a:prstClr val="black"/>
                </a:solidFill>
              </a:rPr>
              <a:t>(Up to 6)</a:t>
            </a:r>
            <a:endParaRPr lang="en-US" sz="1000" dirty="0">
              <a:solidFill>
                <a:prstClr val="black"/>
              </a:solidFill>
            </a:endParaRPr>
          </a:p>
        </p:txBody>
      </p:sp>
      <p:sp>
        <p:nvSpPr>
          <p:cNvPr id="118" name="Rectangle 117"/>
          <p:cNvSpPr/>
          <p:nvPr/>
        </p:nvSpPr>
        <p:spPr>
          <a:xfrm>
            <a:off x="7982445" y="3677295"/>
            <a:ext cx="817419" cy="322619"/>
          </a:xfrm>
          <a:prstGeom prst="rect">
            <a:avLst/>
          </a:prstGeom>
          <a:solidFill>
            <a:srgbClr val="FFD34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GPIO</a:t>
            </a:r>
            <a:endParaRPr lang="en-US" sz="1000" dirty="0">
              <a:solidFill>
                <a:prstClr val="black"/>
              </a:solidFill>
            </a:endParaRPr>
          </a:p>
        </p:txBody>
      </p:sp>
      <p:sp>
        <p:nvSpPr>
          <p:cNvPr id="119" name="TextBox 118"/>
          <p:cNvSpPr txBox="1"/>
          <p:nvPr/>
        </p:nvSpPr>
        <p:spPr>
          <a:xfrm>
            <a:off x="3756819" y="1294322"/>
            <a:ext cx="506870" cy="261610"/>
          </a:xfrm>
          <a:prstGeom prst="rect">
            <a:avLst/>
          </a:prstGeom>
          <a:noFill/>
        </p:spPr>
        <p:txBody>
          <a:bodyPr wrap="none" rtlCol="0">
            <a:spAutoFit/>
          </a:bodyPr>
          <a:lstStyle/>
          <a:p>
            <a:pPr fontAlgn="base">
              <a:spcBef>
                <a:spcPct val="0"/>
              </a:spcBef>
              <a:spcAft>
                <a:spcPct val="0"/>
              </a:spcAft>
            </a:pPr>
            <a:r>
              <a:rPr lang="en-US" sz="1100" b="1" dirty="0" smtClean="0">
                <a:solidFill>
                  <a:prstClr val="black"/>
                </a:solidFill>
              </a:rPr>
              <a:t>Core</a:t>
            </a:r>
            <a:endParaRPr lang="en-US" sz="1100" b="1" dirty="0">
              <a:solidFill>
                <a:prstClr val="black"/>
              </a:solidFill>
            </a:endParaRPr>
          </a:p>
        </p:txBody>
      </p:sp>
      <p:sp>
        <p:nvSpPr>
          <p:cNvPr id="120" name="TextBox 119"/>
          <p:cNvSpPr txBox="1"/>
          <p:nvPr/>
        </p:nvSpPr>
        <p:spPr>
          <a:xfrm>
            <a:off x="5132380" y="1292342"/>
            <a:ext cx="686406" cy="261610"/>
          </a:xfrm>
          <a:prstGeom prst="rect">
            <a:avLst/>
          </a:prstGeom>
          <a:noFill/>
        </p:spPr>
        <p:txBody>
          <a:bodyPr wrap="none" rtlCol="0">
            <a:spAutoFit/>
          </a:bodyPr>
          <a:lstStyle/>
          <a:p>
            <a:pPr fontAlgn="base">
              <a:spcBef>
                <a:spcPct val="0"/>
              </a:spcBef>
              <a:spcAft>
                <a:spcPct val="0"/>
              </a:spcAft>
            </a:pPr>
            <a:r>
              <a:rPr lang="en-US" sz="1100" b="1" dirty="0" smtClean="0">
                <a:solidFill>
                  <a:prstClr val="black"/>
                </a:solidFill>
              </a:rPr>
              <a:t>System</a:t>
            </a:r>
            <a:endParaRPr lang="en-US" sz="1100" b="1" dirty="0">
              <a:solidFill>
                <a:prstClr val="black"/>
              </a:solidFill>
            </a:endParaRPr>
          </a:p>
        </p:txBody>
      </p:sp>
      <p:sp>
        <p:nvSpPr>
          <p:cNvPr id="121" name="TextBox 120"/>
          <p:cNvSpPr txBox="1"/>
          <p:nvPr/>
        </p:nvSpPr>
        <p:spPr>
          <a:xfrm>
            <a:off x="6531655" y="1290367"/>
            <a:ext cx="841897" cy="261610"/>
          </a:xfrm>
          <a:prstGeom prst="rect">
            <a:avLst/>
          </a:prstGeom>
          <a:noFill/>
        </p:spPr>
        <p:txBody>
          <a:bodyPr wrap="none" rtlCol="0">
            <a:spAutoFit/>
          </a:bodyPr>
          <a:lstStyle/>
          <a:p>
            <a:pPr fontAlgn="base">
              <a:spcBef>
                <a:spcPct val="0"/>
              </a:spcBef>
              <a:spcAft>
                <a:spcPct val="0"/>
              </a:spcAft>
            </a:pPr>
            <a:r>
              <a:rPr lang="en-US" sz="1100" b="1" dirty="0" smtClean="0">
                <a:solidFill>
                  <a:prstClr val="black"/>
                </a:solidFill>
              </a:rPr>
              <a:t>Memories</a:t>
            </a:r>
            <a:endParaRPr lang="en-US" sz="1100" b="1" dirty="0">
              <a:solidFill>
                <a:prstClr val="black"/>
              </a:solidFill>
            </a:endParaRPr>
          </a:p>
        </p:txBody>
      </p:sp>
      <p:sp>
        <p:nvSpPr>
          <p:cNvPr id="122" name="TextBox 121"/>
          <p:cNvSpPr txBox="1"/>
          <p:nvPr/>
        </p:nvSpPr>
        <p:spPr>
          <a:xfrm>
            <a:off x="8085344" y="1312138"/>
            <a:ext cx="647934" cy="261610"/>
          </a:xfrm>
          <a:prstGeom prst="rect">
            <a:avLst/>
          </a:prstGeom>
          <a:noFill/>
        </p:spPr>
        <p:txBody>
          <a:bodyPr wrap="none" rtlCol="0">
            <a:spAutoFit/>
          </a:bodyPr>
          <a:lstStyle/>
          <a:p>
            <a:pPr fontAlgn="base">
              <a:spcBef>
                <a:spcPct val="0"/>
              </a:spcBef>
              <a:spcAft>
                <a:spcPct val="0"/>
              </a:spcAft>
            </a:pPr>
            <a:r>
              <a:rPr lang="en-US" sz="1100" b="1" dirty="0" smtClean="0">
                <a:solidFill>
                  <a:prstClr val="black"/>
                </a:solidFill>
              </a:rPr>
              <a:t>Clocks</a:t>
            </a:r>
            <a:endParaRPr lang="en-US" sz="1100" b="1" dirty="0">
              <a:solidFill>
                <a:prstClr val="black"/>
              </a:solidFill>
            </a:endParaRPr>
          </a:p>
        </p:txBody>
      </p:sp>
      <p:sp>
        <p:nvSpPr>
          <p:cNvPr id="123" name="TextBox 122"/>
          <p:cNvSpPr txBox="1"/>
          <p:nvPr/>
        </p:nvSpPr>
        <p:spPr>
          <a:xfrm>
            <a:off x="3024478" y="3400216"/>
            <a:ext cx="1029449" cy="430887"/>
          </a:xfrm>
          <a:prstGeom prst="rect">
            <a:avLst/>
          </a:prstGeom>
          <a:noFill/>
        </p:spPr>
        <p:txBody>
          <a:bodyPr wrap="none" rtlCol="0">
            <a:spAutoFit/>
          </a:bodyPr>
          <a:lstStyle/>
          <a:p>
            <a:pPr algn="ctr" fontAlgn="base">
              <a:spcBef>
                <a:spcPct val="0"/>
              </a:spcBef>
              <a:spcAft>
                <a:spcPct val="0"/>
              </a:spcAft>
            </a:pPr>
            <a:r>
              <a:rPr lang="en-US" sz="1100" b="1" dirty="0" smtClean="0">
                <a:solidFill>
                  <a:prstClr val="black"/>
                </a:solidFill>
              </a:rPr>
              <a:t>Security</a:t>
            </a:r>
          </a:p>
          <a:p>
            <a:pPr algn="ctr" fontAlgn="base">
              <a:spcBef>
                <a:spcPct val="0"/>
              </a:spcBef>
              <a:spcAft>
                <a:spcPct val="0"/>
              </a:spcAft>
            </a:pPr>
            <a:r>
              <a:rPr lang="en-US" sz="1100" b="1" dirty="0" smtClean="0">
                <a:solidFill>
                  <a:prstClr val="black"/>
                </a:solidFill>
              </a:rPr>
              <a:t>and Integrity</a:t>
            </a:r>
            <a:endParaRPr lang="en-US" sz="1100" b="1" dirty="0">
              <a:solidFill>
                <a:prstClr val="black"/>
              </a:solidFill>
            </a:endParaRPr>
          </a:p>
        </p:txBody>
      </p:sp>
      <p:sp>
        <p:nvSpPr>
          <p:cNvPr id="124" name="TextBox 123"/>
          <p:cNvSpPr txBox="1"/>
          <p:nvPr/>
        </p:nvSpPr>
        <p:spPr>
          <a:xfrm>
            <a:off x="4179021" y="3398234"/>
            <a:ext cx="663964" cy="261610"/>
          </a:xfrm>
          <a:prstGeom prst="rect">
            <a:avLst/>
          </a:prstGeom>
          <a:noFill/>
        </p:spPr>
        <p:txBody>
          <a:bodyPr wrap="none" rtlCol="0">
            <a:spAutoFit/>
          </a:bodyPr>
          <a:lstStyle/>
          <a:p>
            <a:pPr algn="ctr" fontAlgn="base">
              <a:spcBef>
                <a:spcPct val="0"/>
              </a:spcBef>
              <a:spcAft>
                <a:spcPct val="0"/>
              </a:spcAft>
            </a:pPr>
            <a:r>
              <a:rPr lang="en-US" sz="1100" b="1" dirty="0" smtClean="0">
                <a:solidFill>
                  <a:prstClr val="black"/>
                </a:solidFill>
              </a:rPr>
              <a:t>Analog</a:t>
            </a:r>
            <a:endParaRPr lang="en-US" sz="1100" b="1" dirty="0">
              <a:solidFill>
                <a:prstClr val="black"/>
              </a:solidFill>
            </a:endParaRPr>
          </a:p>
        </p:txBody>
      </p:sp>
      <p:sp>
        <p:nvSpPr>
          <p:cNvPr id="125" name="TextBox 124"/>
          <p:cNvSpPr txBox="1"/>
          <p:nvPr/>
        </p:nvSpPr>
        <p:spPr>
          <a:xfrm>
            <a:off x="5171509" y="3396255"/>
            <a:ext cx="646332" cy="261610"/>
          </a:xfrm>
          <a:prstGeom prst="rect">
            <a:avLst/>
          </a:prstGeom>
          <a:noFill/>
        </p:spPr>
        <p:txBody>
          <a:bodyPr wrap="none" rtlCol="0">
            <a:spAutoFit/>
          </a:bodyPr>
          <a:lstStyle/>
          <a:p>
            <a:pPr algn="ctr" fontAlgn="base">
              <a:spcBef>
                <a:spcPct val="0"/>
              </a:spcBef>
              <a:spcAft>
                <a:spcPct val="0"/>
              </a:spcAft>
            </a:pPr>
            <a:r>
              <a:rPr lang="en-US" sz="1100" b="1" dirty="0" smtClean="0">
                <a:solidFill>
                  <a:prstClr val="black"/>
                </a:solidFill>
              </a:rPr>
              <a:t>Timers</a:t>
            </a:r>
            <a:endParaRPr lang="en-US" sz="1100" b="1" dirty="0">
              <a:solidFill>
                <a:prstClr val="black"/>
              </a:solidFill>
            </a:endParaRPr>
          </a:p>
        </p:txBody>
      </p:sp>
      <p:sp>
        <p:nvSpPr>
          <p:cNvPr id="126" name="TextBox 125"/>
          <p:cNvSpPr txBox="1"/>
          <p:nvPr/>
        </p:nvSpPr>
        <p:spPr>
          <a:xfrm>
            <a:off x="5980688" y="3406146"/>
            <a:ext cx="1992853" cy="261610"/>
          </a:xfrm>
          <a:prstGeom prst="rect">
            <a:avLst/>
          </a:prstGeom>
          <a:noFill/>
        </p:spPr>
        <p:txBody>
          <a:bodyPr wrap="none" rtlCol="0">
            <a:spAutoFit/>
          </a:bodyPr>
          <a:lstStyle/>
          <a:p>
            <a:pPr algn="ctr" fontAlgn="base">
              <a:spcBef>
                <a:spcPct val="0"/>
              </a:spcBef>
              <a:spcAft>
                <a:spcPct val="0"/>
              </a:spcAft>
            </a:pPr>
            <a:r>
              <a:rPr lang="en-US" sz="1100" b="1" dirty="0" smtClean="0">
                <a:solidFill>
                  <a:prstClr val="black"/>
                </a:solidFill>
              </a:rPr>
              <a:t>Communication  Interfaces</a:t>
            </a:r>
            <a:endParaRPr lang="en-US" sz="1100" b="1" dirty="0">
              <a:solidFill>
                <a:prstClr val="black"/>
              </a:solidFill>
            </a:endParaRPr>
          </a:p>
        </p:txBody>
      </p:sp>
      <p:sp>
        <p:nvSpPr>
          <p:cNvPr id="127" name="TextBox 126"/>
          <p:cNvSpPr txBox="1"/>
          <p:nvPr/>
        </p:nvSpPr>
        <p:spPr>
          <a:xfrm>
            <a:off x="8178800" y="3392290"/>
            <a:ext cx="442750" cy="261610"/>
          </a:xfrm>
          <a:prstGeom prst="rect">
            <a:avLst/>
          </a:prstGeom>
          <a:noFill/>
        </p:spPr>
        <p:txBody>
          <a:bodyPr wrap="none" rtlCol="0">
            <a:spAutoFit/>
          </a:bodyPr>
          <a:lstStyle/>
          <a:p>
            <a:pPr algn="ctr" fontAlgn="base">
              <a:spcBef>
                <a:spcPct val="0"/>
              </a:spcBef>
              <a:spcAft>
                <a:spcPct val="0"/>
              </a:spcAft>
            </a:pPr>
            <a:r>
              <a:rPr lang="en-US" sz="1100" b="1" dirty="0" smtClean="0">
                <a:solidFill>
                  <a:prstClr val="black"/>
                </a:solidFill>
              </a:rPr>
              <a:t>HMI</a:t>
            </a:r>
            <a:endParaRPr lang="en-US" sz="1100" b="1" dirty="0">
              <a:solidFill>
                <a:prstClr val="black"/>
              </a:solidFill>
            </a:endParaRPr>
          </a:p>
        </p:txBody>
      </p:sp>
      <p:sp>
        <p:nvSpPr>
          <p:cNvPr id="128" name="Rectangle 127"/>
          <p:cNvSpPr/>
          <p:nvPr/>
        </p:nvSpPr>
        <p:spPr>
          <a:xfrm>
            <a:off x="6987268" y="4095711"/>
            <a:ext cx="817419" cy="364183"/>
          </a:xfrm>
          <a:prstGeom prst="rect">
            <a:avLst/>
          </a:prstGeom>
          <a:solidFill>
            <a:srgbClr val="0093D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900" dirty="0" smtClean="0">
                <a:solidFill>
                  <a:prstClr val="black"/>
                </a:solidFill>
              </a:rPr>
              <a:t>USB  OTG</a:t>
            </a:r>
          </a:p>
          <a:p>
            <a:pPr algn="ctr" fontAlgn="base">
              <a:spcBef>
                <a:spcPct val="0"/>
              </a:spcBef>
              <a:spcAft>
                <a:spcPct val="0"/>
              </a:spcAft>
            </a:pPr>
            <a:r>
              <a:rPr lang="en-US" sz="900" dirty="0" smtClean="0">
                <a:solidFill>
                  <a:prstClr val="black"/>
                </a:solidFill>
              </a:rPr>
              <a:t>(LS/FS)</a:t>
            </a:r>
          </a:p>
        </p:txBody>
      </p:sp>
      <p:sp>
        <p:nvSpPr>
          <p:cNvPr id="129" name="Rectangle 128"/>
          <p:cNvSpPr/>
          <p:nvPr/>
        </p:nvSpPr>
        <p:spPr>
          <a:xfrm>
            <a:off x="6987268" y="4493528"/>
            <a:ext cx="817419" cy="364183"/>
          </a:xfrm>
          <a:prstGeom prst="rect">
            <a:avLst/>
          </a:prstGeom>
          <a:solidFill>
            <a:srgbClr val="0093D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50" dirty="0" smtClean="0">
                <a:solidFill>
                  <a:prstClr val="black"/>
                </a:solidFill>
              </a:rPr>
              <a:t>USB</a:t>
            </a:r>
          </a:p>
          <a:p>
            <a:pPr algn="ctr" fontAlgn="base">
              <a:spcBef>
                <a:spcPct val="0"/>
              </a:spcBef>
              <a:spcAft>
                <a:spcPct val="0"/>
              </a:spcAft>
            </a:pPr>
            <a:r>
              <a:rPr lang="en-US" sz="750" dirty="0" smtClean="0">
                <a:solidFill>
                  <a:prstClr val="black"/>
                </a:solidFill>
              </a:rPr>
              <a:t>Device Charge Detect (DCD)</a:t>
            </a:r>
          </a:p>
        </p:txBody>
      </p:sp>
      <p:sp>
        <p:nvSpPr>
          <p:cNvPr id="130" name="Rectangle 129"/>
          <p:cNvSpPr/>
          <p:nvPr/>
        </p:nvSpPr>
        <p:spPr>
          <a:xfrm>
            <a:off x="6970283" y="1952492"/>
            <a:ext cx="864550" cy="506991"/>
          </a:xfrm>
          <a:prstGeom prst="rect">
            <a:avLst/>
          </a:prstGeom>
          <a:solidFill>
            <a:srgbClr val="DAC89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FlexBus</a:t>
            </a:r>
          </a:p>
          <a:p>
            <a:pPr algn="ctr" fontAlgn="base">
              <a:spcBef>
                <a:spcPct val="0"/>
              </a:spcBef>
              <a:spcAft>
                <a:spcPct val="0"/>
              </a:spcAft>
            </a:pPr>
            <a:r>
              <a:rPr lang="en-US" sz="800" dirty="0" smtClean="0">
                <a:solidFill>
                  <a:prstClr val="black"/>
                </a:solidFill>
              </a:rPr>
              <a:t>External </a:t>
            </a:r>
            <a:endParaRPr lang="en-US" sz="800" dirty="0">
              <a:solidFill>
                <a:prstClr val="black"/>
              </a:solidFill>
            </a:endParaRPr>
          </a:p>
          <a:p>
            <a:pPr algn="ctr" fontAlgn="base">
              <a:spcBef>
                <a:spcPct val="0"/>
              </a:spcBef>
              <a:spcAft>
                <a:spcPct val="0"/>
              </a:spcAft>
            </a:pPr>
            <a:r>
              <a:rPr lang="en-US" sz="800" dirty="0" smtClean="0">
                <a:solidFill>
                  <a:prstClr val="black"/>
                </a:solidFill>
              </a:rPr>
              <a:t>Bus</a:t>
            </a:r>
          </a:p>
          <a:p>
            <a:pPr algn="ctr" fontAlgn="base">
              <a:spcBef>
                <a:spcPct val="0"/>
              </a:spcBef>
              <a:spcAft>
                <a:spcPct val="0"/>
              </a:spcAft>
            </a:pPr>
            <a:r>
              <a:rPr lang="en-US" sz="800" dirty="0" smtClean="0">
                <a:solidFill>
                  <a:prstClr val="black"/>
                </a:solidFill>
              </a:rPr>
              <a:t>Interface</a:t>
            </a:r>
          </a:p>
        </p:txBody>
      </p:sp>
      <p:sp>
        <p:nvSpPr>
          <p:cNvPr id="131" name="Rectangle 130"/>
          <p:cNvSpPr/>
          <p:nvPr/>
        </p:nvSpPr>
        <p:spPr>
          <a:xfrm>
            <a:off x="4075467" y="2422561"/>
            <a:ext cx="817419" cy="320563"/>
          </a:xfrm>
          <a:prstGeom prst="rect">
            <a:avLst/>
          </a:prstGeom>
          <a:solidFill>
            <a:srgbClr val="CCD37B"/>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FPU</a:t>
            </a:r>
            <a:endParaRPr lang="en-US" sz="1000" dirty="0">
              <a:solidFill>
                <a:prstClr val="white"/>
              </a:solidFill>
            </a:endParaRPr>
          </a:p>
        </p:txBody>
      </p:sp>
      <p:sp>
        <p:nvSpPr>
          <p:cNvPr id="132" name="TextBox 131"/>
          <p:cNvSpPr txBox="1"/>
          <p:nvPr/>
        </p:nvSpPr>
        <p:spPr>
          <a:xfrm>
            <a:off x="3289236" y="6178553"/>
            <a:ext cx="1234632" cy="253916"/>
          </a:xfrm>
          <a:prstGeom prst="rect">
            <a:avLst/>
          </a:prstGeom>
          <a:solidFill>
            <a:schemeClr val="bg1"/>
          </a:solidFill>
        </p:spPr>
        <p:txBody>
          <a:bodyPr wrap="none" rtlCol="0">
            <a:spAutoFit/>
          </a:bodyPr>
          <a:lstStyle/>
          <a:p>
            <a:pPr algn="ctr" fontAlgn="base">
              <a:spcBef>
                <a:spcPct val="0"/>
              </a:spcBef>
              <a:spcAft>
                <a:spcPct val="0"/>
              </a:spcAft>
            </a:pPr>
            <a:r>
              <a:rPr kumimoji="1" lang="en-US" sz="1050" dirty="0" smtClean="0">
                <a:solidFill>
                  <a:prstClr val="black"/>
                </a:solidFill>
                <a:ea typeface="ＭＳ Ｐゴシック" pitchFamily="50" charset="-128"/>
              </a:rPr>
              <a:t>Standard Feature</a:t>
            </a:r>
            <a:endParaRPr kumimoji="1" lang="en-US" sz="1050" dirty="0">
              <a:solidFill>
                <a:prstClr val="black"/>
              </a:solidFill>
              <a:ea typeface="ＭＳ Ｐゴシック" pitchFamily="50" charset="-128"/>
            </a:endParaRPr>
          </a:p>
        </p:txBody>
      </p:sp>
      <p:sp>
        <p:nvSpPr>
          <p:cNvPr id="133" name="TextBox 132"/>
          <p:cNvSpPr txBox="1"/>
          <p:nvPr/>
        </p:nvSpPr>
        <p:spPr>
          <a:xfrm>
            <a:off x="4784331" y="6178553"/>
            <a:ext cx="1189749" cy="253916"/>
          </a:xfrm>
          <a:prstGeom prst="rect">
            <a:avLst/>
          </a:prstGeom>
          <a:solidFill>
            <a:schemeClr val="bg1"/>
          </a:solidFill>
        </p:spPr>
        <p:txBody>
          <a:bodyPr wrap="none" rtlCol="0">
            <a:spAutoFit/>
          </a:bodyPr>
          <a:lstStyle/>
          <a:p>
            <a:pPr algn="ctr" fontAlgn="base">
              <a:spcBef>
                <a:spcPct val="0"/>
              </a:spcBef>
              <a:spcAft>
                <a:spcPct val="0"/>
              </a:spcAft>
            </a:pPr>
            <a:r>
              <a:rPr kumimoji="1" lang="en-US" sz="1050" dirty="0" smtClean="0">
                <a:solidFill>
                  <a:prstClr val="black"/>
                </a:solidFill>
                <a:ea typeface="ＭＳ Ｐゴシック" pitchFamily="50" charset="-128"/>
              </a:rPr>
              <a:t>Optional Feature</a:t>
            </a:r>
            <a:endParaRPr kumimoji="1" lang="en-US" sz="1050" dirty="0">
              <a:solidFill>
                <a:prstClr val="black"/>
              </a:solidFill>
              <a:ea typeface="ＭＳ Ｐゴシック" pitchFamily="50" charset="-128"/>
            </a:endParaRPr>
          </a:p>
        </p:txBody>
      </p:sp>
      <p:sp>
        <p:nvSpPr>
          <p:cNvPr id="134" name="Rectangle 133"/>
          <p:cNvSpPr/>
          <p:nvPr/>
        </p:nvSpPr>
        <p:spPr>
          <a:xfrm>
            <a:off x="3075170" y="6222384"/>
            <a:ext cx="190005" cy="16625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en-US" dirty="0">
              <a:solidFill>
                <a:prstClr val="white"/>
              </a:solidFill>
            </a:endParaRPr>
          </a:p>
        </p:txBody>
      </p:sp>
      <p:sp>
        <p:nvSpPr>
          <p:cNvPr id="135" name="Rectangle 134"/>
          <p:cNvSpPr/>
          <p:nvPr/>
        </p:nvSpPr>
        <p:spPr>
          <a:xfrm>
            <a:off x="4581352" y="6222384"/>
            <a:ext cx="190005" cy="166254"/>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en-US" dirty="0">
              <a:solidFill>
                <a:prstClr val="white"/>
              </a:solidFill>
            </a:endParaRPr>
          </a:p>
        </p:txBody>
      </p:sp>
      <p:sp>
        <p:nvSpPr>
          <p:cNvPr id="136" name="Rectangle 135"/>
          <p:cNvSpPr/>
          <p:nvPr/>
        </p:nvSpPr>
        <p:spPr>
          <a:xfrm>
            <a:off x="4069080" y="4857711"/>
            <a:ext cx="817419" cy="292931"/>
          </a:xfrm>
          <a:prstGeom prst="rect">
            <a:avLst/>
          </a:prstGeom>
          <a:solidFill>
            <a:srgbClr val="D39D6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900" dirty="0" smtClean="0">
                <a:solidFill>
                  <a:prstClr val="black"/>
                </a:solidFill>
              </a:rPr>
              <a:t>Vref</a:t>
            </a:r>
            <a:endParaRPr lang="en-US" sz="900" dirty="0">
              <a:solidFill>
                <a:prstClr val="black"/>
              </a:solidFill>
            </a:endParaRPr>
          </a:p>
        </p:txBody>
      </p:sp>
      <p:sp>
        <p:nvSpPr>
          <p:cNvPr id="137" name="Rectangle 136"/>
          <p:cNvSpPr/>
          <p:nvPr/>
        </p:nvSpPr>
        <p:spPr>
          <a:xfrm>
            <a:off x="5059680" y="1962111"/>
            <a:ext cx="817419" cy="297880"/>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900" dirty="0" smtClean="0">
                <a:solidFill>
                  <a:prstClr val="black"/>
                </a:solidFill>
              </a:rPr>
              <a:t>DMA (16ch)</a:t>
            </a:r>
            <a:endParaRPr lang="en-US" sz="900" dirty="0">
              <a:solidFill>
                <a:prstClr val="white"/>
              </a:solidFill>
            </a:endParaRPr>
          </a:p>
        </p:txBody>
      </p:sp>
      <p:sp>
        <p:nvSpPr>
          <p:cNvPr id="138" name="Rectangle 137"/>
          <p:cNvSpPr/>
          <p:nvPr/>
        </p:nvSpPr>
        <p:spPr>
          <a:xfrm>
            <a:off x="5059680" y="2350031"/>
            <a:ext cx="817419" cy="297880"/>
          </a:xfrm>
          <a:prstGeom prst="rect">
            <a:avLst/>
          </a:prstGeom>
          <a:solidFill>
            <a:srgbClr val="A9B3A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Low-Leakage</a:t>
            </a:r>
          </a:p>
          <a:p>
            <a:pPr algn="ctr" fontAlgn="base">
              <a:spcBef>
                <a:spcPct val="0"/>
              </a:spcBef>
              <a:spcAft>
                <a:spcPct val="0"/>
              </a:spcAft>
            </a:pPr>
            <a:r>
              <a:rPr lang="en-US" sz="800" dirty="0" smtClean="0">
                <a:solidFill>
                  <a:prstClr val="black"/>
                </a:solidFill>
              </a:rPr>
              <a:t>Wake-Up Unit</a:t>
            </a:r>
            <a:endParaRPr lang="en-US" sz="800" dirty="0">
              <a:solidFill>
                <a:prstClr val="black"/>
              </a:solidFill>
            </a:endParaRPr>
          </a:p>
        </p:txBody>
      </p:sp>
      <p:sp>
        <p:nvSpPr>
          <p:cNvPr id="139" name="Rectangle 138"/>
          <p:cNvSpPr/>
          <p:nvPr/>
        </p:nvSpPr>
        <p:spPr>
          <a:xfrm>
            <a:off x="5059680" y="2724111"/>
            <a:ext cx="817419" cy="374080"/>
          </a:xfrm>
          <a:prstGeom prst="rect">
            <a:avLst/>
          </a:prstGeom>
          <a:solidFill>
            <a:srgbClr val="A9B3AB"/>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Memory Protection Unit (MPU)</a:t>
            </a:r>
            <a:endParaRPr lang="en-US" sz="800" dirty="0">
              <a:solidFill>
                <a:prstClr val="white"/>
              </a:solidFill>
            </a:endParaRPr>
          </a:p>
        </p:txBody>
      </p:sp>
      <p:sp>
        <p:nvSpPr>
          <p:cNvPr id="141" name="Rectangle 140"/>
          <p:cNvSpPr/>
          <p:nvPr/>
        </p:nvSpPr>
        <p:spPr>
          <a:xfrm>
            <a:off x="6050280" y="2495511"/>
            <a:ext cx="860962" cy="346116"/>
          </a:xfrm>
          <a:prstGeom prst="rect">
            <a:avLst/>
          </a:prstGeom>
          <a:solidFill>
            <a:srgbClr val="DAC89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SRAM</a:t>
            </a:r>
            <a:endParaRPr lang="en-US" sz="800" dirty="0">
              <a:solidFill>
                <a:prstClr val="black"/>
              </a:solidFill>
            </a:endParaRPr>
          </a:p>
          <a:p>
            <a:pPr algn="ctr" fontAlgn="base">
              <a:spcBef>
                <a:spcPct val="0"/>
              </a:spcBef>
              <a:spcAft>
                <a:spcPct val="0"/>
              </a:spcAft>
            </a:pPr>
            <a:r>
              <a:rPr lang="en-US" sz="800" dirty="0" smtClean="0">
                <a:solidFill>
                  <a:prstClr val="black"/>
                </a:solidFill>
              </a:rPr>
              <a:t>Up to 256KB</a:t>
            </a:r>
          </a:p>
        </p:txBody>
      </p:sp>
      <p:sp>
        <p:nvSpPr>
          <p:cNvPr id="143" name="Rectangle 142"/>
          <p:cNvSpPr/>
          <p:nvPr/>
        </p:nvSpPr>
        <p:spPr>
          <a:xfrm>
            <a:off x="6071061" y="4857711"/>
            <a:ext cx="817419" cy="322619"/>
          </a:xfrm>
          <a:prstGeom prst="rect">
            <a:avLst/>
          </a:prstGeom>
          <a:solidFill>
            <a:srgbClr val="0093D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00" dirty="0" smtClean="0">
                <a:solidFill>
                  <a:prstClr val="black"/>
                </a:solidFill>
              </a:rPr>
              <a:t>1xCAN</a:t>
            </a:r>
            <a:endParaRPr lang="en-US" sz="1000" dirty="0">
              <a:solidFill>
                <a:prstClr val="black"/>
              </a:solidFill>
            </a:endParaRPr>
          </a:p>
        </p:txBody>
      </p:sp>
      <p:sp>
        <p:nvSpPr>
          <p:cNvPr id="144" name="Rectangle 143"/>
          <p:cNvSpPr/>
          <p:nvPr/>
        </p:nvSpPr>
        <p:spPr>
          <a:xfrm>
            <a:off x="6985461" y="4933911"/>
            <a:ext cx="817419" cy="364183"/>
          </a:xfrm>
          <a:prstGeom prst="rect">
            <a:avLst/>
          </a:prstGeom>
          <a:solidFill>
            <a:srgbClr val="0093D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Enhanced SDHC</a:t>
            </a:r>
          </a:p>
        </p:txBody>
      </p:sp>
      <p:sp>
        <p:nvSpPr>
          <p:cNvPr id="145" name="Rectangle 144"/>
          <p:cNvSpPr/>
          <p:nvPr/>
        </p:nvSpPr>
        <p:spPr>
          <a:xfrm>
            <a:off x="5059680" y="5612319"/>
            <a:ext cx="817419" cy="388392"/>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50" dirty="0" smtClean="0">
                <a:solidFill>
                  <a:prstClr val="black"/>
                </a:solidFill>
              </a:rPr>
              <a:t>Carrier Modulator Transmitter</a:t>
            </a:r>
            <a:endParaRPr lang="en-US" sz="750" dirty="0">
              <a:solidFill>
                <a:prstClr val="black"/>
              </a:solidFill>
            </a:endParaRPr>
          </a:p>
        </p:txBody>
      </p:sp>
      <p:sp>
        <p:nvSpPr>
          <p:cNvPr id="146" name="Rectangle 145"/>
          <p:cNvSpPr/>
          <p:nvPr/>
        </p:nvSpPr>
        <p:spPr>
          <a:xfrm>
            <a:off x="3099261" y="4326272"/>
            <a:ext cx="817419" cy="379039"/>
          </a:xfrm>
          <a:prstGeom prst="rect">
            <a:avLst/>
          </a:prstGeom>
          <a:solidFill>
            <a:srgbClr val="9298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Random Number Generator</a:t>
            </a:r>
            <a:endParaRPr lang="en-US" sz="800" dirty="0">
              <a:solidFill>
                <a:prstClr val="black"/>
              </a:solidFill>
            </a:endParaRPr>
          </a:p>
        </p:txBody>
      </p:sp>
      <p:sp>
        <p:nvSpPr>
          <p:cNvPr id="147" name="Rectangle 146"/>
          <p:cNvSpPr/>
          <p:nvPr/>
        </p:nvSpPr>
        <p:spPr>
          <a:xfrm>
            <a:off x="3099261" y="4783472"/>
            <a:ext cx="817419" cy="379039"/>
          </a:xfrm>
          <a:prstGeom prst="rect">
            <a:avLst/>
          </a:prstGeom>
          <a:solidFill>
            <a:srgbClr val="9298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50" dirty="0" smtClean="0">
                <a:solidFill>
                  <a:prstClr val="black"/>
                </a:solidFill>
              </a:rPr>
              <a:t>Cryptographic Acceleration unit</a:t>
            </a:r>
            <a:endParaRPr lang="en-US" sz="750" dirty="0">
              <a:solidFill>
                <a:prstClr val="black"/>
              </a:solidFill>
            </a:endParaRPr>
          </a:p>
        </p:txBody>
      </p:sp>
      <p:sp>
        <p:nvSpPr>
          <p:cNvPr id="149" name="Rectangle 148"/>
          <p:cNvSpPr/>
          <p:nvPr/>
        </p:nvSpPr>
        <p:spPr>
          <a:xfrm>
            <a:off x="5059680" y="4019511"/>
            <a:ext cx="830726" cy="304800"/>
          </a:xfrm>
          <a:prstGeom prst="rect">
            <a:avLst/>
          </a:prstGeom>
          <a:solidFill>
            <a:srgbClr val="CFD7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750" dirty="0" smtClean="0">
                <a:solidFill>
                  <a:prstClr val="black"/>
                </a:solidFill>
              </a:rPr>
              <a:t>Programmable Delay Block</a:t>
            </a:r>
            <a:endParaRPr lang="en-US" sz="750" dirty="0">
              <a:solidFill>
                <a:prstClr val="black"/>
              </a:solidFill>
            </a:endParaRPr>
          </a:p>
        </p:txBody>
      </p:sp>
      <p:cxnSp>
        <p:nvCxnSpPr>
          <p:cNvPr id="150" name="Straight Connector 149"/>
          <p:cNvCxnSpPr/>
          <p:nvPr/>
        </p:nvCxnSpPr>
        <p:spPr>
          <a:xfrm>
            <a:off x="2819400" y="1238289"/>
            <a:ext cx="61722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6096000" y="5257800"/>
            <a:ext cx="817419" cy="457200"/>
          </a:xfrm>
          <a:prstGeom prst="rect">
            <a:avLst/>
          </a:prstGeom>
          <a:solidFill>
            <a:srgbClr val="0093D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prstClr val="black"/>
                </a:solidFill>
              </a:rPr>
              <a:t>IEEE 1588 Ethernet MAC</a:t>
            </a:r>
          </a:p>
        </p:txBody>
      </p:sp>
    </p:spTree>
    <p:extLst>
      <p:ext uri="{BB962C8B-B14F-4D97-AF65-F5344CB8AC3E}">
        <p14:creationId xmlns:p14="http://schemas.microsoft.com/office/powerpoint/2010/main" val="1926295701"/>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p:cNvSpPr>
            <a:spLocks noGrp="1"/>
          </p:cNvSpPr>
          <p:nvPr>
            <p:ph type="title"/>
          </p:nvPr>
        </p:nvSpPr>
        <p:spPr/>
        <p:txBody>
          <a:bodyPr/>
          <a:lstStyle/>
          <a:p>
            <a:r>
              <a:rPr lang="en-US" altLang="zh-CN" dirty="0" smtClean="0">
                <a:ea typeface="宋体" pitchFamily="2" charset="-122"/>
              </a:rPr>
              <a:t>i.MX 6UL-3 Processor</a:t>
            </a:r>
          </a:p>
        </p:txBody>
      </p:sp>
      <p:sp>
        <p:nvSpPr>
          <p:cNvPr id="129" name="Content Placeholder 152"/>
          <p:cNvSpPr txBox="1">
            <a:spLocks/>
          </p:cNvSpPr>
          <p:nvPr/>
        </p:nvSpPr>
        <p:spPr bwMode="auto">
          <a:xfrm>
            <a:off x="206375" y="963613"/>
            <a:ext cx="4002088" cy="5121275"/>
          </a:xfrm>
          <a:prstGeom prst="rect">
            <a:avLst/>
          </a:prstGeom>
          <a:noFill/>
          <a:ln w="9525">
            <a:noFill/>
            <a:miter lim="800000"/>
            <a:headEnd/>
            <a:tailEnd/>
          </a:ln>
        </p:spPr>
        <p:txBody>
          <a:bodyPr/>
          <a:lstStyle/>
          <a:p>
            <a:pPr marL="227013" indent="-227013">
              <a:spcBef>
                <a:spcPct val="20000"/>
              </a:spcBef>
              <a:spcAft>
                <a:spcPct val="3000"/>
              </a:spcAft>
              <a:buClr>
                <a:srgbClr val="00608B"/>
              </a:buClr>
              <a:buSzPct val="80000"/>
              <a:buFont typeface="Arial" charset="0"/>
              <a:buChar char="►"/>
            </a:pPr>
            <a:r>
              <a:rPr lang="en-US" altLang="zh-CN" sz="1400" b="1" dirty="0">
                <a:solidFill>
                  <a:srgbClr val="00608B"/>
                </a:solidFill>
                <a:ea typeface="宋体" pitchFamily="2" charset="-122"/>
              </a:rPr>
              <a:t>Specifications</a:t>
            </a:r>
          </a:p>
          <a:p>
            <a:pPr marL="566738" lvl="1" indent="-225425">
              <a:spcBef>
                <a:spcPct val="20000"/>
              </a:spcBef>
              <a:spcAft>
                <a:spcPct val="3000"/>
              </a:spcAft>
              <a:buClr>
                <a:srgbClr val="000000"/>
              </a:buClr>
              <a:buSzPct val="80000"/>
              <a:buFontTx/>
              <a:buChar char="•"/>
            </a:pPr>
            <a:r>
              <a:rPr lang="en-US" altLang="zh-CN" sz="1100" b="1" dirty="0" smtClean="0">
                <a:solidFill>
                  <a:srgbClr val="000000"/>
                </a:solidFill>
                <a:ea typeface="宋体" pitchFamily="2" charset="-122"/>
              </a:rPr>
              <a:t>Process</a:t>
            </a:r>
            <a:r>
              <a:rPr lang="en-US" altLang="zh-CN" sz="1100" b="1" dirty="0">
                <a:solidFill>
                  <a:srgbClr val="000000"/>
                </a:solidFill>
                <a:ea typeface="宋体" pitchFamily="2" charset="-122"/>
              </a:rPr>
              <a:t>:</a:t>
            </a:r>
            <a:r>
              <a:rPr lang="en-US" altLang="zh-CN" sz="1100" dirty="0">
                <a:solidFill>
                  <a:srgbClr val="000000"/>
                </a:solidFill>
                <a:ea typeface="宋体" pitchFamily="2" charset="-122"/>
              </a:rPr>
              <a:t> </a:t>
            </a:r>
            <a:r>
              <a:rPr lang="en-US" altLang="zh-CN" sz="1100" dirty="0" smtClean="0">
                <a:solidFill>
                  <a:srgbClr val="000000"/>
                </a:solidFill>
                <a:ea typeface="宋体" pitchFamily="2" charset="-122"/>
              </a:rPr>
              <a:t>TSMC 40LP</a:t>
            </a:r>
            <a:endParaRPr lang="en-US" altLang="zh-CN" sz="1100" dirty="0">
              <a:solidFill>
                <a:srgbClr val="000000"/>
              </a:solidFill>
              <a:ea typeface="宋体" pitchFamily="2" charset="-122"/>
            </a:endParaRPr>
          </a:p>
          <a:p>
            <a:pPr marL="566738" lvl="1" indent="-225425">
              <a:spcBef>
                <a:spcPct val="20000"/>
              </a:spcBef>
              <a:spcAft>
                <a:spcPct val="3000"/>
              </a:spcAft>
              <a:buClr>
                <a:srgbClr val="000000"/>
              </a:buClr>
              <a:buSzPct val="80000"/>
              <a:buFontTx/>
              <a:buChar char="•"/>
            </a:pPr>
            <a:r>
              <a:rPr lang="en-US" altLang="zh-CN" sz="1100" b="1" dirty="0">
                <a:solidFill>
                  <a:srgbClr val="000000"/>
                </a:solidFill>
                <a:ea typeface="宋体" pitchFamily="2" charset="-122"/>
              </a:rPr>
              <a:t>Core Voltage:</a:t>
            </a:r>
            <a:r>
              <a:rPr lang="en-US" altLang="zh-CN" sz="1100" dirty="0">
                <a:solidFill>
                  <a:srgbClr val="000000"/>
                </a:solidFill>
                <a:ea typeface="宋体" pitchFamily="2" charset="-122"/>
              </a:rPr>
              <a:t> </a:t>
            </a:r>
            <a:r>
              <a:rPr lang="en-US" altLang="zh-CN" sz="1100" dirty="0" smtClean="0">
                <a:solidFill>
                  <a:srgbClr val="000000"/>
                </a:solidFill>
                <a:ea typeface="宋体" pitchFamily="2" charset="-122"/>
              </a:rPr>
              <a:t>1.1V</a:t>
            </a:r>
            <a:endParaRPr lang="en-US" altLang="zh-CN" sz="1100" dirty="0">
              <a:solidFill>
                <a:srgbClr val="000000"/>
              </a:solidFill>
              <a:ea typeface="宋体" pitchFamily="2" charset="-122"/>
            </a:endParaRPr>
          </a:p>
          <a:p>
            <a:pPr marL="566738" lvl="1" indent="-225425">
              <a:spcBef>
                <a:spcPct val="20000"/>
              </a:spcBef>
              <a:spcAft>
                <a:spcPct val="3000"/>
              </a:spcAft>
              <a:buClr>
                <a:srgbClr val="000000"/>
              </a:buClr>
              <a:buSzPct val="80000"/>
              <a:buFontTx/>
              <a:buChar char="•"/>
            </a:pPr>
            <a:r>
              <a:rPr lang="en-US" altLang="zh-CN" sz="1100" b="1" dirty="0">
                <a:solidFill>
                  <a:srgbClr val="000000"/>
                </a:solidFill>
                <a:ea typeface="宋体" pitchFamily="2" charset="-122"/>
              </a:rPr>
              <a:t>Package: </a:t>
            </a:r>
            <a:endParaRPr lang="en-US" altLang="zh-CN" sz="1100" b="1" dirty="0" smtClean="0">
              <a:solidFill>
                <a:srgbClr val="000000"/>
              </a:solidFill>
              <a:ea typeface="宋体" pitchFamily="2" charset="-122"/>
            </a:endParaRPr>
          </a:p>
          <a:p>
            <a:pPr marL="1023938" lvl="2" indent="-225425">
              <a:spcBef>
                <a:spcPct val="20000"/>
              </a:spcBef>
              <a:spcAft>
                <a:spcPct val="3000"/>
              </a:spcAft>
              <a:buClr>
                <a:srgbClr val="000000"/>
              </a:buClr>
              <a:buSzPct val="80000"/>
              <a:buFontTx/>
              <a:buChar char="•"/>
            </a:pPr>
            <a:r>
              <a:rPr lang="en-US" altLang="zh-CN" sz="900" dirty="0" smtClean="0">
                <a:solidFill>
                  <a:srgbClr val="000000"/>
                </a:solidFill>
                <a:ea typeface="宋体" pitchFamily="2" charset="-122"/>
              </a:rPr>
              <a:t>289 MAPBGA (14x14, 0.8 mm pitch)</a:t>
            </a:r>
          </a:p>
          <a:p>
            <a:pPr marL="1023938" lvl="2" indent="-225425">
              <a:spcBef>
                <a:spcPct val="20000"/>
              </a:spcBef>
              <a:spcAft>
                <a:spcPct val="3000"/>
              </a:spcAft>
              <a:buClr>
                <a:srgbClr val="000000"/>
              </a:buClr>
              <a:buSzPct val="80000"/>
              <a:buFontTx/>
              <a:buChar char="•"/>
            </a:pPr>
            <a:r>
              <a:rPr lang="en-US" altLang="zh-CN" sz="900" dirty="0" smtClean="0">
                <a:solidFill>
                  <a:srgbClr val="000000"/>
                </a:solidFill>
                <a:ea typeface="宋体" pitchFamily="2" charset="-122"/>
              </a:rPr>
              <a:t>289 MAPBGA (9x9, 0.5mm pitch)</a:t>
            </a:r>
          </a:p>
          <a:p>
            <a:pPr marL="566738" lvl="1" indent="-225425">
              <a:spcBef>
                <a:spcPct val="20000"/>
              </a:spcBef>
              <a:spcAft>
                <a:spcPct val="3000"/>
              </a:spcAft>
              <a:buClr>
                <a:srgbClr val="000000"/>
              </a:buClr>
              <a:buSzPct val="80000"/>
              <a:buFontTx/>
              <a:buChar char="•"/>
            </a:pPr>
            <a:r>
              <a:rPr lang="en-US" altLang="zh-CN" sz="1100" b="1" dirty="0" smtClean="0">
                <a:solidFill>
                  <a:srgbClr val="000000"/>
                </a:solidFill>
                <a:ea typeface="宋体" pitchFamily="2" charset="-122"/>
              </a:rPr>
              <a:t>Temperature:  </a:t>
            </a:r>
          </a:p>
          <a:p>
            <a:pPr marL="1023938" lvl="2" indent="-225425">
              <a:spcBef>
                <a:spcPct val="20000"/>
              </a:spcBef>
              <a:spcAft>
                <a:spcPct val="3000"/>
              </a:spcAft>
              <a:buClr>
                <a:srgbClr val="000000"/>
              </a:buClr>
              <a:buSzPct val="80000"/>
              <a:buFontTx/>
              <a:buChar char="•"/>
            </a:pPr>
            <a:r>
              <a:rPr lang="en-US" altLang="zh-CN" sz="900" dirty="0" smtClean="0">
                <a:solidFill>
                  <a:srgbClr val="000000"/>
                </a:solidFill>
                <a:ea typeface="宋体" pitchFamily="2" charset="-122"/>
              </a:rPr>
              <a:t>Consumer: 0C to 95C (</a:t>
            </a:r>
            <a:r>
              <a:rPr lang="en-US" altLang="zh-CN" sz="900" dirty="0" err="1" smtClean="0">
                <a:solidFill>
                  <a:srgbClr val="000000"/>
                </a:solidFill>
                <a:ea typeface="宋体" pitchFamily="2" charset="-122"/>
              </a:rPr>
              <a:t>Tj</a:t>
            </a:r>
            <a:r>
              <a:rPr lang="en-US" altLang="zh-CN" sz="900" dirty="0" smtClean="0">
                <a:solidFill>
                  <a:srgbClr val="000000"/>
                </a:solidFill>
                <a:ea typeface="宋体" pitchFamily="2" charset="-122"/>
              </a:rPr>
              <a:t>)</a:t>
            </a:r>
          </a:p>
          <a:p>
            <a:pPr marL="1023938" lvl="2" indent="-225425">
              <a:spcBef>
                <a:spcPct val="20000"/>
              </a:spcBef>
              <a:spcAft>
                <a:spcPct val="3000"/>
              </a:spcAft>
              <a:buClr>
                <a:srgbClr val="000000"/>
              </a:buClr>
              <a:buSzPct val="80000"/>
              <a:buFontTx/>
              <a:buChar char="•"/>
            </a:pPr>
            <a:r>
              <a:rPr lang="en-US" altLang="zh-CN" sz="900" dirty="0" smtClean="0">
                <a:solidFill>
                  <a:srgbClr val="000000"/>
                </a:solidFill>
                <a:ea typeface="宋体" pitchFamily="2" charset="-122"/>
              </a:rPr>
              <a:t>Industrial: -40C to 105C (</a:t>
            </a:r>
            <a:r>
              <a:rPr lang="en-US" altLang="zh-CN" sz="900" dirty="0" err="1" smtClean="0">
                <a:solidFill>
                  <a:srgbClr val="000000"/>
                </a:solidFill>
                <a:ea typeface="宋体" pitchFamily="2" charset="-122"/>
              </a:rPr>
              <a:t>Tj</a:t>
            </a:r>
            <a:r>
              <a:rPr lang="en-US" altLang="zh-CN" sz="900" dirty="0" smtClean="0">
                <a:solidFill>
                  <a:srgbClr val="000000"/>
                </a:solidFill>
                <a:ea typeface="宋体" pitchFamily="2" charset="-122"/>
              </a:rPr>
              <a:t>)</a:t>
            </a:r>
          </a:p>
          <a:p>
            <a:pPr marL="227013" indent="-227013">
              <a:spcBef>
                <a:spcPct val="20000"/>
              </a:spcBef>
              <a:spcAft>
                <a:spcPct val="3000"/>
              </a:spcAft>
              <a:buClr>
                <a:srgbClr val="00608B"/>
              </a:buClr>
              <a:buSzPct val="80000"/>
              <a:buFont typeface="Arial" charset="0"/>
              <a:buChar char="►"/>
            </a:pPr>
            <a:r>
              <a:rPr lang="en-US" altLang="zh-CN" sz="1400" b="1" dirty="0" smtClean="0">
                <a:solidFill>
                  <a:srgbClr val="00608B"/>
                </a:solidFill>
                <a:ea typeface="宋体" pitchFamily="2" charset="-122"/>
              </a:rPr>
              <a:t>Key Features and Advantages</a:t>
            </a:r>
          </a:p>
          <a:p>
            <a:pPr marL="566738" lvl="1" indent="-225425" eaLnBrk="0" hangingPunct="0">
              <a:lnSpc>
                <a:spcPct val="85000"/>
              </a:lnSpc>
              <a:spcBef>
                <a:spcPct val="20000"/>
              </a:spcBef>
              <a:spcAft>
                <a:spcPct val="3000"/>
              </a:spcAft>
              <a:buClr>
                <a:srgbClr val="000000"/>
              </a:buClr>
              <a:buSzPct val="80000"/>
              <a:buFont typeface="Wingdings" pitchFamily="2" charset="2"/>
              <a:buChar char="§"/>
            </a:pPr>
            <a:r>
              <a:rPr lang="en-US" altLang="zh-CN" sz="1100" dirty="0" smtClean="0">
                <a:solidFill>
                  <a:srgbClr val="000000"/>
                </a:solidFill>
                <a:ea typeface="宋体" pitchFamily="2" charset="-122"/>
                <a:cs typeface="Arial" charset="0"/>
              </a:rPr>
              <a:t>ARM Cortex-A7 @ 528 MHz, 128 KB </a:t>
            </a:r>
            <a:r>
              <a:rPr lang="en-US" altLang="zh-CN" sz="1100" dirty="0">
                <a:solidFill>
                  <a:srgbClr val="000000"/>
                </a:solidFill>
                <a:ea typeface="宋体" pitchFamily="2" charset="-122"/>
                <a:cs typeface="Arial" charset="0"/>
              </a:rPr>
              <a:t>L2 </a:t>
            </a:r>
            <a:r>
              <a:rPr lang="en-US" altLang="zh-CN" sz="1100" dirty="0" smtClean="0">
                <a:solidFill>
                  <a:srgbClr val="000000"/>
                </a:solidFill>
                <a:ea typeface="宋体" pitchFamily="2" charset="-122"/>
                <a:cs typeface="Arial" charset="0"/>
              </a:rPr>
              <a:t>cache</a:t>
            </a:r>
          </a:p>
          <a:p>
            <a:pPr marL="566738" lvl="1" indent="-225425" eaLnBrk="0" hangingPunct="0">
              <a:lnSpc>
                <a:spcPct val="85000"/>
              </a:lnSpc>
              <a:spcBef>
                <a:spcPct val="20000"/>
              </a:spcBef>
              <a:spcAft>
                <a:spcPct val="3000"/>
              </a:spcAft>
              <a:buClr>
                <a:srgbClr val="000000"/>
              </a:buClr>
              <a:buSzPct val="80000"/>
              <a:buFont typeface="Wingdings" pitchFamily="2" charset="2"/>
              <a:buChar char="§"/>
            </a:pPr>
            <a:r>
              <a:rPr lang="en-US" altLang="zh-CN" sz="1100" dirty="0" smtClean="0">
                <a:solidFill>
                  <a:srgbClr val="000000"/>
                </a:solidFill>
                <a:ea typeface="宋体" pitchFamily="2" charset="-122"/>
                <a:cs typeface="Arial" charset="0"/>
              </a:rPr>
              <a:t>LCD </a:t>
            </a:r>
            <a:r>
              <a:rPr lang="en-US" altLang="zh-CN" sz="1100" dirty="0">
                <a:solidFill>
                  <a:srgbClr val="000000"/>
                </a:solidFill>
                <a:ea typeface="宋体" pitchFamily="2" charset="-122"/>
                <a:cs typeface="Arial" charset="0"/>
              </a:rPr>
              <a:t>Display up to WXGA (1366x768) </a:t>
            </a:r>
          </a:p>
          <a:p>
            <a:pPr marL="566738" lvl="1" indent="-225425" eaLnBrk="0" hangingPunct="0">
              <a:lnSpc>
                <a:spcPct val="85000"/>
              </a:lnSpc>
              <a:spcBef>
                <a:spcPct val="20000"/>
              </a:spcBef>
              <a:spcAft>
                <a:spcPct val="3000"/>
              </a:spcAft>
              <a:buClr>
                <a:srgbClr val="000000"/>
              </a:buClr>
              <a:buSzPct val="80000"/>
              <a:buFont typeface="Wingdings" pitchFamily="2" charset="2"/>
              <a:buChar char="§"/>
            </a:pPr>
            <a:r>
              <a:rPr lang="en-US" altLang="zh-CN" sz="1100" dirty="0" smtClean="0">
                <a:solidFill>
                  <a:srgbClr val="000000"/>
                </a:solidFill>
                <a:ea typeface="宋体" pitchFamily="2" charset="-122"/>
                <a:cs typeface="Arial" charset="0"/>
              </a:rPr>
              <a:t>8-bit/10-bit/16-bit Parallel Camera </a:t>
            </a:r>
            <a:r>
              <a:rPr lang="en-US" altLang="zh-CN" sz="1100" dirty="0">
                <a:solidFill>
                  <a:srgbClr val="000000"/>
                </a:solidFill>
                <a:ea typeface="宋体" pitchFamily="2" charset="-122"/>
                <a:cs typeface="Arial" charset="0"/>
              </a:rPr>
              <a:t>Sensor Interface</a:t>
            </a:r>
          </a:p>
          <a:p>
            <a:pPr marL="566738" lvl="1" indent="-225425" eaLnBrk="0" hangingPunct="0">
              <a:lnSpc>
                <a:spcPct val="85000"/>
              </a:lnSpc>
              <a:spcBef>
                <a:spcPct val="20000"/>
              </a:spcBef>
              <a:spcAft>
                <a:spcPct val="3000"/>
              </a:spcAft>
              <a:buClr>
                <a:srgbClr val="000000"/>
              </a:buClr>
              <a:buSzPct val="80000"/>
              <a:buFont typeface="Wingdings" pitchFamily="2" charset="2"/>
              <a:buChar char="§"/>
            </a:pPr>
            <a:r>
              <a:rPr lang="en-US" altLang="zh-CN" sz="1100" dirty="0" smtClean="0">
                <a:solidFill>
                  <a:srgbClr val="000000"/>
                </a:solidFill>
                <a:ea typeface="宋体" pitchFamily="2" charset="-122"/>
                <a:cs typeface="Arial" charset="0"/>
              </a:rPr>
              <a:t>16-bit </a:t>
            </a:r>
            <a:r>
              <a:rPr lang="en-US" altLang="zh-CN" sz="1100" dirty="0">
                <a:solidFill>
                  <a:srgbClr val="000000"/>
                </a:solidFill>
                <a:ea typeface="宋体" pitchFamily="2" charset="-122"/>
                <a:cs typeface="Arial" charset="0"/>
              </a:rPr>
              <a:t>LP-DDR2, </a:t>
            </a:r>
            <a:r>
              <a:rPr lang="en-US" altLang="zh-CN" sz="1100" dirty="0" smtClean="0">
                <a:solidFill>
                  <a:srgbClr val="000000"/>
                </a:solidFill>
                <a:ea typeface="宋体" pitchFamily="2" charset="-122"/>
                <a:cs typeface="Arial" charset="0"/>
              </a:rPr>
              <a:t>DDR3/LV-DDR3</a:t>
            </a:r>
            <a:endParaRPr lang="en-US" altLang="zh-CN" sz="1100" dirty="0">
              <a:solidFill>
                <a:srgbClr val="000000"/>
              </a:solidFill>
              <a:ea typeface="宋体" pitchFamily="2" charset="-122"/>
              <a:cs typeface="Arial" charset="0"/>
            </a:endParaRPr>
          </a:p>
          <a:p>
            <a:pPr marL="566738" lvl="1" indent="-225425" eaLnBrk="0" hangingPunct="0">
              <a:lnSpc>
                <a:spcPct val="85000"/>
              </a:lnSpc>
              <a:spcBef>
                <a:spcPct val="20000"/>
              </a:spcBef>
              <a:spcAft>
                <a:spcPct val="3000"/>
              </a:spcAft>
              <a:buClr>
                <a:srgbClr val="000000"/>
              </a:buClr>
              <a:buSzPct val="80000"/>
              <a:buFont typeface="Wingdings" pitchFamily="2" charset="2"/>
              <a:buChar char="§"/>
            </a:pPr>
            <a:r>
              <a:rPr lang="en-US" altLang="zh-CN" sz="1100" dirty="0" smtClean="0">
                <a:solidFill>
                  <a:srgbClr val="000000"/>
                </a:solidFill>
                <a:ea typeface="宋体" pitchFamily="2" charset="-122"/>
                <a:cs typeface="Arial" charset="0"/>
              </a:rPr>
              <a:t>16-bit Parallel NOR </a:t>
            </a:r>
            <a:r>
              <a:rPr lang="en-US" altLang="zh-CN" sz="1100" dirty="0">
                <a:solidFill>
                  <a:srgbClr val="000000"/>
                </a:solidFill>
                <a:ea typeface="宋体" pitchFamily="2" charset="-122"/>
                <a:cs typeface="Arial" charset="0"/>
              </a:rPr>
              <a:t>FLASH / </a:t>
            </a:r>
            <a:r>
              <a:rPr lang="en-US" altLang="zh-CN" sz="1100" dirty="0" smtClean="0">
                <a:solidFill>
                  <a:srgbClr val="000000"/>
                </a:solidFill>
                <a:ea typeface="宋体" pitchFamily="2" charset="-122"/>
                <a:cs typeface="Arial" charset="0"/>
              </a:rPr>
              <a:t>PSRAM</a:t>
            </a:r>
          </a:p>
          <a:p>
            <a:pPr marL="566738" lvl="1" indent="-225425" eaLnBrk="0" hangingPunct="0">
              <a:lnSpc>
                <a:spcPct val="85000"/>
              </a:lnSpc>
              <a:spcBef>
                <a:spcPct val="20000"/>
              </a:spcBef>
              <a:spcAft>
                <a:spcPct val="3000"/>
              </a:spcAft>
              <a:buClr>
                <a:srgbClr val="000000"/>
              </a:buClr>
              <a:buSzPct val="80000"/>
              <a:buFont typeface="Wingdings" pitchFamily="2" charset="2"/>
              <a:buChar char="§"/>
            </a:pPr>
            <a:r>
              <a:rPr lang="en-US" altLang="zh-CN" sz="1100" dirty="0" smtClean="0">
                <a:solidFill>
                  <a:srgbClr val="000000"/>
                </a:solidFill>
                <a:ea typeface="宋体" pitchFamily="2" charset="-122"/>
                <a:cs typeface="Arial" charset="0"/>
              </a:rPr>
              <a:t>Dual-channel Quad SPI NOR FLASH</a:t>
            </a:r>
          </a:p>
          <a:p>
            <a:pPr marL="566738" lvl="1" indent="-225425" eaLnBrk="0" hangingPunct="0">
              <a:lnSpc>
                <a:spcPct val="85000"/>
              </a:lnSpc>
              <a:spcBef>
                <a:spcPct val="20000"/>
              </a:spcBef>
              <a:spcAft>
                <a:spcPct val="3000"/>
              </a:spcAft>
              <a:buClr>
                <a:srgbClr val="000000"/>
              </a:buClr>
              <a:buSzPct val="80000"/>
              <a:buFont typeface="Wingdings" pitchFamily="2" charset="2"/>
              <a:buChar char="§"/>
            </a:pPr>
            <a:r>
              <a:rPr lang="en-US" altLang="zh-CN" sz="1100" dirty="0" smtClean="0">
                <a:solidFill>
                  <a:srgbClr val="000000"/>
                </a:solidFill>
                <a:ea typeface="宋体" pitchFamily="2" charset="-122"/>
                <a:cs typeface="Arial" charset="0"/>
              </a:rPr>
              <a:t>8-bit Raw NAND FLASH with 40-bit ECC</a:t>
            </a:r>
            <a:endParaRPr lang="en-US" altLang="zh-CN" sz="1100" dirty="0">
              <a:solidFill>
                <a:srgbClr val="000000"/>
              </a:solidFill>
              <a:ea typeface="宋体" pitchFamily="2" charset="-122"/>
              <a:cs typeface="Arial" charset="0"/>
            </a:endParaRPr>
          </a:p>
          <a:p>
            <a:pPr marL="566738" lvl="1" indent="-225425" eaLnBrk="0" hangingPunct="0">
              <a:lnSpc>
                <a:spcPct val="85000"/>
              </a:lnSpc>
              <a:spcBef>
                <a:spcPct val="20000"/>
              </a:spcBef>
              <a:spcAft>
                <a:spcPct val="3000"/>
              </a:spcAft>
              <a:buClr>
                <a:srgbClr val="000000"/>
              </a:buClr>
              <a:buSzPct val="80000"/>
              <a:buFont typeface="Wingdings" pitchFamily="2" charset="2"/>
              <a:buChar char="§"/>
            </a:pPr>
            <a:r>
              <a:rPr lang="en-US" altLang="zh-CN" sz="1100" dirty="0" smtClean="0">
                <a:solidFill>
                  <a:srgbClr val="000000"/>
                </a:solidFill>
                <a:ea typeface="宋体" pitchFamily="2" charset="-122"/>
                <a:cs typeface="Arial" charset="0"/>
              </a:rPr>
              <a:t>2x MMC 4.5/SD 3.0/SDIO </a:t>
            </a:r>
            <a:r>
              <a:rPr lang="en-US" altLang="zh-CN" sz="1100" dirty="0">
                <a:solidFill>
                  <a:srgbClr val="000000"/>
                </a:solidFill>
                <a:ea typeface="宋体" pitchFamily="2" charset="-122"/>
                <a:cs typeface="Arial" charset="0"/>
              </a:rPr>
              <a:t>Port</a:t>
            </a:r>
            <a:endParaRPr lang="zh-CN" altLang="en-US" sz="1100" dirty="0">
              <a:solidFill>
                <a:srgbClr val="000000"/>
              </a:solidFill>
              <a:ea typeface="宋体" pitchFamily="2" charset="-122"/>
              <a:cs typeface="Arial" charset="0"/>
            </a:endParaRPr>
          </a:p>
          <a:p>
            <a:pPr marL="566738" lvl="1" indent="-225425" eaLnBrk="0" hangingPunct="0">
              <a:lnSpc>
                <a:spcPct val="85000"/>
              </a:lnSpc>
              <a:spcBef>
                <a:spcPct val="20000"/>
              </a:spcBef>
              <a:spcAft>
                <a:spcPct val="3000"/>
              </a:spcAft>
              <a:buClr>
                <a:srgbClr val="000000"/>
              </a:buClr>
              <a:buSzPct val="80000"/>
              <a:buFont typeface="Wingdings" pitchFamily="2" charset="2"/>
              <a:buChar char="§"/>
            </a:pPr>
            <a:r>
              <a:rPr lang="en-US" altLang="zh-CN" sz="1100" dirty="0" smtClean="0">
                <a:solidFill>
                  <a:srgbClr val="000000"/>
                </a:solidFill>
                <a:ea typeface="宋体" pitchFamily="2" charset="-122"/>
                <a:cs typeface="Arial" charset="0"/>
              </a:rPr>
              <a:t>2x </a:t>
            </a:r>
            <a:r>
              <a:rPr lang="en-US" altLang="zh-CN" sz="1100" dirty="0">
                <a:solidFill>
                  <a:srgbClr val="000000"/>
                </a:solidFill>
                <a:ea typeface="宋体" pitchFamily="2" charset="-122"/>
                <a:cs typeface="Arial" charset="0"/>
              </a:rPr>
              <a:t>USB 2.0 </a:t>
            </a:r>
            <a:r>
              <a:rPr lang="en-US" altLang="zh-CN" sz="1100" dirty="0" smtClean="0">
                <a:solidFill>
                  <a:srgbClr val="000000"/>
                </a:solidFill>
                <a:ea typeface="宋体" pitchFamily="2" charset="-122"/>
                <a:cs typeface="Arial" charset="0"/>
              </a:rPr>
              <a:t>OTG, HS/FS, Device or Host with PHY</a:t>
            </a:r>
            <a:endParaRPr lang="en-US" altLang="zh-CN" sz="1100" dirty="0">
              <a:solidFill>
                <a:srgbClr val="000000"/>
              </a:solidFill>
              <a:ea typeface="宋体" pitchFamily="2" charset="-122"/>
              <a:cs typeface="Arial" charset="0"/>
            </a:endParaRPr>
          </a:p>
          <a:p>
            <a:pPr marL="566738" lvl="1" indent="-225425">
              <a:lnSpc>
                <a:spcPct val="85000"/>
              </a:lnSpc>
              <a:spcBef>
                <a:spcPct val="20000"/>
              </a:spcBef>
              <a:buFont typeface="Wingdings" pitchFamily="2" charset="2"/>
              <a:buChar char="§"/>
            </a:pPr>
            <a:r>
              <a:rPr lang="en-US" altLang="zh-CN" sz="1100" dirty="0" smtClean="0">
                <a:solidFill>
                  <a:srgbClr val="000000"/>
                </a:solidFill>
                <a:ea typeface="宋体" pitchFamily="2" charset="-122"/>
                <a:cs typeface="Arial" charset="0"/>
              </a:rPr>
              <a:t>Audio </a:t>
            </a:r>
            <a:r>
              <a:rPr lang="en-US" altLang="zh-CN" sz="1100" dirty="0">
                <a:solidFill>
                  <a:srgbClr val="000000"/>
                </a:solidFill>
                <a:ea typeface="宋体" pitchFamily="2" charset="-122"/>
                <a:cs typeface="Arial" charset="0"/>
              </a:rPr>
              <a:t>Interfaces include  I2S/SSI, S/PDIF </a:t>
            </a:r>
            <a:r>
              <a:rPr lang="en-US" altLang="zh-CN" sz="1100" dirty="0" err="1">
                <a:solidFill>
                  <a:srgbClr val="000000"/>
                </a:solidFill>
                <a:ea typeface="宋体" pitchFamily="2" charset="-122"/>
                <a:cs typeface="Arial" charset="0"/>
              </a:rPr>
              <a:t>Tx</a:t>
            </a:r>
            <a:r>
              <a:rPr lang="en-US" altLang="zh-CN" sz="1100" dirty="0">
                <a:solidFill>
                  <a:srgbClr val="000000"/>
                </a:solidFill>
                <a:ea typeface="宋体" pitchFamily="2" charset="-122"/>
                <a:cs typeface="Arial" charset="0"/>
              </a:rPr>
              <a:t>/Rx</a:t>
            </a:r>
          </a:p>
          <a:p>
            <a:pPr marL="566738" lvl="1" indent="-225425">
              <a:lnSpc>
                <a:spcPct val="85000"/>
              </a:lnSpc>
              <a:spcBef>
                <a:spcPct val="20000"/>
              </a:spcBef>
              <a:buFont typeface="Wingdings" pitchFamily="2" charset="2"/>
              <a:buChar char="§"/>
            </a:pPr>
            <a:r>
              <a:rPr lang="en-US" altLang="zh-CN" sz="1100" dirty="0" smtClean="0">
                <a:solidFill>
                  <a:srgbClr val="000000"/>
                </a:solidFill>
                <a:ea typeface="宋体" pitchFamily="2" charset="-122"/>
                <a:cs typeface="Arial" charset="0"/>
              </a:rPr>
              <a:t>10/100 Ethernet with IEEE 1588 x 2</a:t>
            </a:r>
          </a:p>
          <a:p>
            <a:pPr marL="566738" lvl="1" indent="-225425">
              <a:lnSpc>
                <a:spcPct val="85000"/>
              </a:lnSpc>
              <a:spcBef>
                <a:spcPct val="20000"/>
              </a:spcBef>
              <a:buFont typeface="Wingdings" pitchFamily="2" charset="2"/>
              <a:buChar char="§"/>
            </a:pPr>
            <a:r>
              <a:rPr lang="en-US" altLang="zh-CN" sz="1100" b="1" dirty="0" smtClean="0">
                <a:solidFill>
                  <a:srgbClr val="00B050"/>
                </a:solidFill>
                <a:ea typeface="宋体" pitchFamily="2" charset="-122"/>
                <a:cs typeface="Arial" charset="0"/>
              </a:rPr>
              <a:t>Security Block: TRNG, Crypto Engine (AES with DPA, TDES/SHA/RSA), Tamper Monitor, Secure Boot, SIMV2/EVMSIM X 2, OTF DRAM Encryption, PCI4.0 pre-certification</a:t>
            </a:r>
            <a:endParaRPr lang="zh-CN" altLang="en-US" sz="1100" b="1" dirty="0" smtClean="0">
              <a:solidFill>
                <a:srgbClr val="00B050"/>
              </a:solidFill>
              <a:ea typeface="宋体" pitchFamily="2" charset="-122"/>
              <a:cs typeface="Arial" charset="0"/>
            </a:endParaRPr>
          </a:p>
          <a:p>
            <a:pPr marL="566738" lvl="1" indent="-225425">
              <a:lnSpc>
                <a:spcPct val="85000"/>
              </a:lnSpc>
              <a:spcBef>
                <a:spcPct val="20000"/>
              </a:spcBef>
              <a:buFont typeface="Wingdings" pitchFamily="2" charset="2"/>
              <a:buChar char="§"/>
            </a:pPr>
            <a:r>
              <a:rPr lang="en-US" altLang="zh-CN" sz="1100" dirty="0" smtClean="0">
                <a:solidFill>
                  <a:srgbClr val="000000"/>
                </a:solidFill>
                <a:ea typeface="宋体" pitchFamily="2" charset="-122"/>
                <a:cs typeface="Arial" charset="0"/>
              </a:rPr>
              <a:t>Partial </a:t>
            </a:r>
            <a:r>
              <a:rPr lang="en-US" altLang="zh-CN" sz="1100" dirty="0">
                <a:solidFill>
                  <a:srgbClr val="000000"/>
                </a:solidFill>
                <a:ea typeface="宋体" pitchFamily="2" charset="-122"/>
                <a:cs typeface="Arial" charset="0"/>
              </a:rPr>
              <a:t>PMU </a:t>
            </a:r>
            <a:r>
              <a:rPr lang="en-US" altLang="zh-CN" sz="1100" dirty="0" smtClean="0">
                <a:solidFill>
                  <a:srgbClr val="000000"/>
                </a:solidFill>
                <a:ea typeface="宋体" pitchFamily="2" charset="-122"/>
                <a:cs typeface="Arial" charset="0"/>
              </a:rPr>
              <a:t>Integration</a:t>
            </a:r>
            <a:endParaRPr lang="en-US" altLang="zh-CN" sz="1400" b="1" dirty="0" smtClean="0">
              <a:solidFill>
                <a:srgbClr val="00608B"/>
              </a:solidFill>
              <a:ea typeface="宋体" pitchFamily="2" charset="-122"/>
            </a:endParaRPr>
          </a:p>
          <a:p>
            <a:pPr marL="227013" indent="-227013" defTabSz="1081088">
              <a:lnSpc>
                <a:spcPct val="85000"/>
              </a:lnSpc>
              <a:spcBef>
                <a:spcPct val="20000"/>
              </a:spcBef>
              <a:spcAft>
                <a:spcPct val="3000"/>
              </a:spcAft>
              <a:buClr>
                <a:srgbClr val="00608B"/>
              </a:buClr>
              <a:buSzPct val="80000"/>
              <a:buFont typeface="Arial" charset="0"/>
              <a:buChar char="►"/>
              <a:defRPr/>
            </a:pPr>
            <a:r>
              <a:rPr lang="en-US" altLang="zh-CN" sz="1400" b="1" dirty="0" smtClean="0">
                <a:solidFill>
                  <a:srgbClr val="00608B"/>
                </a:solidFill>
                <a:ea typeface="宋体" pitchFamily="2" charset="-122"/>
              </a:rPr>
              <a:t>Enablement</a:t>
            </a:r>
          </a:p>
          <a:p>
            <a:pPr marL="346075" lvl="1" indent="-111125" defTabSz="1081088">
              <a:lnSpc>
                <a:spcPct val="85000"/>
              </a:lnSpc>
              <a:spcBef>
                <a:spcPts val="100"/>
              </a:spcBef>
              <a:spcAft>
                <a:spcPts val="200"/>
              </a:spcAft>
              <a:buClr>
                <a:prstClr val="black"/>
              </a:buClr>
              <a:buSzPct val="80000"/>
              <a:buFont typeface="Wingdings" pitchFamily="2" charset="2"/>
              <a:buChar char="§"/>
              <a:defRPr/>
            </a:pPr>
            <a:r>
              <a:rPr lang="en-US" sz="1050" kern="0" dirty="0" smtClean="0">
                <a:solidFill>
                  <a:srgbClr val="000000"/>
                </a:solidFill>
                <a:latin typeface="Arial"/>
              </a:rPr>
              <a:t>Linux BSP from </a:t>
            </a:r>
            <a:r>
              <a:rPr lang="en-US" sz="1050" kern="0" dirty="0" err="1" smtClean="0">
                <a:solidFill>
                  <a:srgbClr val="000000"/>
                </a:solidFill>
                <a:latin typeface="Arial"/>
              </a:rPr>
              <a:t>Freescale</a:t>
            </a:r>
            <a:endParaRPr lang="en-US" sz="1050" kern="0" dirty="0" smtClean="0">
              <a:solidFill>
                <a:srgbClr val="000000"/>
              </a:solidFill>
              <a:latin typeface="Arial"/>
            </a:endParaRPr>
          </a:p>
          <a:p>
            <a:pPr marL="566738" lvl="1" indent="-225425">
              <a:lnSpc>
                <a:spcPct val="85000"/>
              </a:lnSpc>
              <a:spcBef>
                <a:spcPct val="20000"/>
              </a:spcBef>
              <a:buFont typeface="Wingdings" pitchFamily="2" charset="2"/>
              <a:buChar char="§"/>
            </a:pPr>
            <a:endParaRPr lang="en-US" altLang="zh-CN" sz="1100" dirty="0">
              <a:solidFill>
                <a:srgbClr val="000000"/>
              </a:solidFill>
              <a:ea typeface="宋体" pitchFamily="2" charset="-122"/>
              <a:cs typeface="Arial" charset="0"/>
            </a:endParaRPr>
          </a:p>
        </p:txBody>
      </p:sp>
      <p:sp>
        <p:nvSpPr>
          <p:cNvPr id="230" name="Rectangle 5"/>
          <p:cNvSpPr>
            <a:spLocks noChangeArrowheads="1"/>
          </p:cNvSpPr>
          <p:nvPr/>
        </p:nvSpPr>
        <p:spPr bwMode="auto">
          <a:xfrm>
            <a:off x="4514850" y="822327"/>
            <a:ext cx="4394200" cy="5612340"/>
          </a:xfrm>
          <a:prstGeom prst="rect">
            <a:avLst/>
          </a:prstGeom>
          <a:gradFill rotWithShape="1">
            <a:gsLst>
              <a:gs pos="0">
                <a:schemeClr val="bg1"/>
              </a:gs>
              <a:gs pos="100000">
                <a:srgbClr val="F4F6F5"/>
              </a:gs>
            </a:gsLst>
            <a:lin ang="5400000" scaled="1"/>
          </a:gradFill>
          <a:ln w="19050">
            <a:solidFill>
              <a:srgbClr val="4E6172"/>
            </a:solidFill>
            <a:miter lim="800000"/>
            <a:headEnd/>
            <a:tailEnd/>
          </a:ln>
        </p:spPr>
        <p:txBody>
          <a:bodyPr wrap="none" anchor="ctr"/>
          <a:lstStyle/>
          <a:p>
            <a:endParaRPr lang="zh-CN" altLang="en-US" sz="900">
              <a:solidFill>
                <a:srgbClr val="000000"/>
              </a:solidFill>
              <a:ea typeface="宋体" pitchFamily="2" charset="-122"/>
            </a:endParaRPr>
          </a:p>
        </p:txBody>
      </p:sp>
      <p:sp>
        <p:nvSpPr>
          <p:cNvPr id="231" name="Rectangle 6"/>
          <p:cNvSpPr>
            <a:spLocks noChangeArrowheads="1"/>
          </p:cNvSpPr>
          <p:nvPr/>
        </p:nvSpPr>
        <p:spPr bwMode="auto">
          <a:xfrm>
            <a:off x="5445125" y="858841"/>
            <a:ext cx="2209800" cy="366713"/>
          </a:xfrm>
          <a:prstGeom prst="rect">
            <a:avLst/>
          </a:prstGeom>
          <a:noFill/>
          <a:ln w="9525" algn="ctr">
            <a:noFill/>
            <a:miter lim="800000"/>
            <a:headEnd/>
            <a:tailEnd/>
          </a:ln>
        </p:spPr>
        <p:txBody>
          <a:bodyPr>
            <a:spAutoFit/>
          </a:bodyPr>
          <a:lstStyle/>
          <a:p>
            <a:pPr algn="ctr"/>
            <a:r>
              <a:rPr lang="en-US" altLang="zh-CN" b="1" dirty="0" smtClean="0">
                <a:solidFill>
                  <a:srgbClr val="000000"/>
                </a:solidFill>
                <a:ea typeface="宋体" pitchFamily="2" charset="-122"/>
              </a:rPr>
              <a:t>i.MX 6UL-3</a:t>
            </a:r>
            <a:endParaRPr lang="en-US" altLang="zh-CN" b="1" dirty="0">
              <a:solidFill>
                <a:srgbClr val="000000"/>
              </a:solidFill>
              <a:ea typeface="宋体" pitchFamily="2" charset="-122"/>
            </a:endParaRPr>
          </a:p>
        </p:txBody>
      </p:sp>
      <p:sp>
        <p:nvSpPr>
          <p:cNvPr id="232" name="Rectangle 7"/>
          <p:cNvSpPr>
            <a:spLocks noChangeArrowheads="1"/>
          </p:cNvSpPr>
          <p:nvPr/>
        </p:nvSpPr>
        <p:spPr bwMode="auto">
          <a:xfrm>
            <a:off x="5646738" y="1309691"/>
            <a:ext cx="1882775" cy="1217613"/>
          </a:xfrm>
          <a:prstGeom prst="rect">
            <a:avLst/>
          </a:prstGeom>
          <a:solidFill>
            <a:srgbClr val="CFD77A"/>
          </a:solidFill>
          <a:ln w="6350" algn="ctr">
            <a:solidFill>
              <a:srgbClr val="000000"/>
            </a:solidFill>
            <a:miter lim="800000"/>
            <a:headEnd/>
            <a:tailEnd/>
          </a:ln>
        </p:spPr>
        <p:txBody>
          <a:bodyPr wrap="none" anchor="ctr"/>
          <a:lstStyle/>
          <a:p>
            <a:endParaRPr lang="zh-CN" altLang="en-US" sz="800">
              <a:solidFill>
                <a:srgbClr val="000000"/>
              </a:solidFill>
              <a:ea typeface="宋体" pitchFamily="2" charset="-122"/>
              <a:cs typeface="Arial" charset="0"/>
            </a:endParaRPr>
          </a:p>
        </p:txBody>
      </p:sp>
      <p:sp>
        <p:nvSpPr>
          <p:cNvPr id="233" name="Rectangle 8"/>
          <p:cNvSpPr>
            <a:spLocks noChangeArrowheads="1"/>
          </p:cNvSpPr>
          <p:nvPr/>
        </p:nvSpPr>
        <p:spPr bwMode="auto">
          <a:xfrm>
            <a:off x="5762625" y="1298579"/>
            <a:ext cx="1692275" cy="230187"/>
          </a:xfrm>
          <a:prstGeom prst="rect">
            <a:avLst/>
          </a:prstGeom>
          <a:noFill/>
          <a:ln w="9525">
            <a:noFill/>
            <a:miter lim="800000"/>
            <a:headEnd/>
            <a:tailEnd/>
          </a:ln>
        </p:spPr>
        <p:txBody>
          <a:bodyPr>
            <a:spAutoFit/>
          </a:bodyPr>
          <a:lstStyle/>
          <a:p>
            <a:pPr algn="ctr"/>
            <a:r>
              <a:rPr lang="en-US" altLang="zh-CN" sz="900" b="1" dirty="0" smtClean="0">
                <a:solidFill>
                  <a:srgbClr val="000000"/>
                </a:solidFill>
                <a:ea typeface="宋体" pitchFamily="2" charset="-122"/>
              </a:rPr>
              <a:t>CPU  </a:t>
            </a:r>
            <a:r>
              <a:rPr lang="en-US" altLang="zh-CN" sz="900" b="1" dirty="0">
                <a:solidFill>
                  <a:srgbClr val="000000"/>
                </a:solidFill>
                <a:ea typeface="宋体" pitchFamily="2" charset="-122"/>
              </a:rPr>
              <a:t>Platform</a:t>
            </a:r>
          </a:p>
        </p:txBody>
      </p:sp>
      <p:sp>
        <p:nvSpPr>
          <p:cNvPr id="234" name="Rectangle 10"/>
          <p:cNvSpPr>
            <a:spLocks noChangeArrowheads="1"/>
          </p:cNvSpPr>
          <p:nvPr/>
        </p:nvSpPr>
        <p:spPr bwMode="auto">
          <a:xfrm>
            <a:off x="4579938" y="1047753"/>
            <a:ext cx="1020762" cy="2117643"/>
          </a:xfrm>
          <a:prstGeom prst="rect">
            <a:avLst/>
          </a:prstGeom>
          <a:solidFill>
            <a:srgbClr val="E2E7E4"/>
          </a:solidFill>
          <a:ln w="9525">
            <a:noFill/>
            <a:miter lim="800000"/>
            <a:headEnd/>
            <a:tailEnd/>
          </a:ln>
        </p:spPr>
        <p:txBody>
          <a:bodyPr wrap="none"/>
          <a:lstStyle/>
          <a:p>
            <a:pPr algn="ctr"/>
            <a:r>
              <a:rPr lang="en-US" altLang="zh-CN" sz="900" b="1">
                <a:solidFill>
                  <a:srgbClr val="000000"/>
                </a:solidFill>
                <a:ea typeface="宋体" pitchFamily="2" charset="-122"/>
              </a:rPr>
              <a:t>System Control</a:t>
            </a:r>
          </a:p>
        </p:txBody>
      </p:sp>
      <p:sp>
        <p:nvSpPr>
          <p:cNvPr id="235" name="Rectangle 11"/>
          <p:cNvSpPr>
            <a:spLocks noChangeArrowheads="1"/>
          </p:cNvSpPr>
          <p:nvPr/>
        </p:nvSpPr>
        <p:spPr bwMode="auto">
          <a:xfrm>
            <a:off x="5719763" y="1528766"/>
            <a:ext cx="1746250" cy="244475"/>
          </a:xfrm>
          <a:prstGeom prst="rect">
            <a:avLst/>
          </a:prstGeom>
          <a:solidFill>
            <a:srgbClr val="E7EBBD"/>
          </a:solidFill>
          <a:ln w="9525">
            <a:noFill/>
            <a:miter lim="800000"/>
            <a:headEnd/>
            <a:tailEnd/>
          </a:ln>
        </p:spPr>
        <p:txBody>
          <a:bodyPr wrap="none" anchor="ctr"/>
          <a:lstStyle/>
          <a:p>
            <a:pPr algn="ctr"/>
            <a:r>
              <a:rPr lang="en-US" altLang="zh-CN" sz="900" dirty="0" smtClean="0">
                <a:solidFill>
                  <a:srgbClr val="000000"/>
                </a:solidFill>
                <a:ea typeface="宋体" pitchFamily="2" charset="-122"/>
              </a:rPr>
              <a:t>ARM Cortex-A7</a:t>
            </a:r>
            <a:endParaRPr lang="en-US" altLang="zh-CN" sz="900" dirty="0">
              <a:solidFill>
                <a:srgbClr val="000000"/>
              </a:solidFill>
              <a:ea typeface="宋体" pitchFamily="2" charset="-122"/>
            </a:endParaRPr>
          </a:p>
        </p:txBody>
      </p:sp>
      <p:sp>
        <p:nvSpPr>
          <p:cNvPr id="236" name="Rectangle 13"/>
          <p:cNvSpPr>
            <a:spLocks noChangeArrowheads="1"/>
          </p:cNvSpPr>
          <p:nvPr/>
        </p:nvSpPr>
        <p:spPr bwMode="auto">
          <a:xfrm>
            <a:off x="4579938" y="5435551"/>
            <a:ext cx="4267200" cy="965249"/>
          </a:xfrm>
          <a:prstGeom prst="rect">
            <a:avLst/>
          </a:prstGeom>
          <a:solidFill>
            <a:srgbClr val="E2E7E4"/>
          </a:solidFill>
          <a:ln w="9525">
            <a:noFill/>
            <a:miter lim="800000"/>
            <a:headEnd/>
            <a:tailEnd/>
          </a:ln>
        </p:spPr>
        <p:txBody>
          <a:bodyPr wrap="none"/>
          <a:lstStyle/>
          <a:p>
            <a:pPr algn="ctr"/>
            <a:r>
              <a:rPr lang="en-US" altLang="zh-CN" sz="900" b="1">
                <a:solidFill>
                  <a:srgbClr val="000000"/>
                </a:solidFill>
                <a:ea typeface="宋体" pitchFamily="2" charset="-122"/>
              </a:rPr>
              <a:t>Security</a:t>
            </a:r>
          </a:p>
        </p:txBody>
      </p:sp>
      <p:sp>
        <p:nvSpPr>
          <p:cNvPr id="237" name="Rectangle 21"/>
          <p:cNvSpPr>
            <a:spLocks noChangeArrowheads="1"/>
          </p:cNvSpPr>
          <p:nvPr/>
        </p:nvSpPr>
        <p:spPr bwMode="auto">
          <a:xfrm>
            <a:off x="4616450" y="1312866"/>
            <a:ext cx="925513" cy="168275"/>
          </a:xfrm>
          <a:prstGeom prst="rect">
            <a:avLst/>
          </a:prstGeom>
          <a:solidFill>
            <a:srgbClr val="A1917E"/>
          </a:solidFill>
          <a:ln w="3175" algn="ctr">
            <a:solidFill>
              <a:schemeClr val="tx1"/>
            </a:solidFill>
            <a:miter lim="800000"/>
            <a:headEnd/>
            <a:tailEnd/>
          </a:ln>
        </p:spPr>
        <p:txBody>
          <a:bodyPr wrap="none" anchor="ctr"/>
          <a:lstStyle/>
          <a:p>
            <a:pPr algn="ctr"/>
            <a:r>
              <a:rPr lang="en-US" altLang="zh-CN" sz="900">
                <a:solidFill>
                  <a:srgbClr val="000000"/>
                </a:solidFill>
                <a:ea typeface="宋体" pitchFamily="2" charset="-122"/>
              </a:rPr>
              <a:t>Secure JTAG</a:t>
            </a:r>
          </a:p>
        </p:txBody>
      </p:sp>
      <p:sp>
        <p:nvSpPr>
          <p:cNvPr id="238" name="Rectangle 23"/>
          <p:cNvSpPr>
            <a:spLocks noChangeArrowheads="1"/>
          </p:cNvSpPr>
          <p:nvPr/>
        </p:nvSpPr>
        <p:spPr bwMode="auto">
          <a:xfrm>
            <a:off x="4616450" y="1555782"/>
            <a:ext cx="925513" cy="169338"/>
          </a:xfrm>
          <a:prstGeom prst="rect">
            <a:avLst/>
          </a:prstGeom>
          <a:solidFill>
            <a:srgbClr val="A1917E"/>
          </a:solidFill>
          <a:ln w="3175" algn="ctr">
            <a:solidFill>
              <a:schemeClr val="tx1"/>
            </a:solidFill>
            <a:miter lim="800000"/>
            <a:headEnd/>
            <a:tailEnd/>
          </a:ln>
        </p:spPr>
        <p:txBody>
          <a:bodyPr wrap="none" anchor="ctr"/>
          <a:lstStyle/>
          <a:p>
            <a:pPr algn="ctr"/>
            <a:r>
              <a:rPr lang="en-US" altLang="zh-CN" sz="900">
                <a:solidFill>
                  <a:srgbClr val="000000"/>
                </a:solidFill>
                <a:ea typeface="宋体" pitchFamily="2" charset="-122"/>
              </a:rPr>
              <a:t>PLL, OSC</a:t>
            </a:r>
          </a:p>
        </p:txBody>
      </p:sp>
      <p:sp>
        <p:nvSpPr>
          <p:cNvPr id="239" name="Rectangle 24"/>
          <p:cNvSpPr>
            <a:spLocks noChangeArrowheads="1"/>
          </p:cNvSpPr>
          <p:nvPr/>
        </p:nvSpPr>
        <p:spPr bwMode="auto">
          <a:xfrm>
            <a:off x="4616450" y="1785279"/>
            <a:ext cx="925513" cy="163513"/>
          </a:xfrm>
          <a:prstGeom prst="rect">
            <a:avLst/>
          </a:prstGeom>
          <a:solidFill>
            <a:srgbClr val="A1917E"/>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RTC </a:t>
            </a:r>
            <a:r>
              <a:rPr lang="en-US" altLang="zh-CN" sz="900" dirty="0">
                <a:solidFill>
                  <a:srgbClr val="000000"/>
                </a:solidFill>
                <a:ea typeface="宋体" pitchFamily="2" charset="-122"/>
              </a:rPr>
              <a:t>&amp; Reset</a:t>
            </a:r>
          </a:p>
        </p:txBody>
      </p:sp>
      <p:sp>
        <p:nvSpPr>
          <p:cNvPr id="240" name="Rectangle 25"/>
          <p:cNvSpPr>
            <a:spLocks noChangeArrowheads="1"/>
          </p:cNvSpPr>
          <p:nvPr/>
        </p:nvSpPr>
        <p:spPr bwMode="auto">
          <a:xfrm>
            <a:off x="5719763" y="2028829"/>
            <a:ext cx="1104900" cy="201612"/>
          </a:xfrm>
          <a:prstGeom prst="rect">
            <a:avLst/>
          </a:prstGeom>
          <a:solidFill>
            <a:srgbClr val="E7EBBD"/>
          </a:solidFill>
          <a:ln w="9525">
            <a:noFill/>
            <a:miter lim="800000"/>
            <a:headEnd/>
            <a:tailEnd/>
          </a:ln>
        </p:spPr>
        <p:txBody>
          <a:bodyPr wrap="none" anchor="ctr"/>
          <a:lstStyle/>
          <a:p>
            <a:pPr algn="ctr">
              <a:lnSpc>
                <a:spcPct val="80000"/>
              </a:lnSpc>
            </a:pPr>
            <a:r>
              <a:rPr lang="en-US" altLang="zh-CN" sz="900" dirty="0">
                <a:solidFill>
                  <a:srgbClr val="000000"/>
                </a:solidFill>
                <a:ea typeface="宋体" pitchFamily="2" charset="-122"/>
              </a:rPr>
              <a:t>NEON</a:t>
            </a:r>
          </a:p>
        </p:txBody>
      </p:sp>
      <p:sp>
        <p:nvSpPr>
          <p:cNvPr id="241" name="Rectangle 27"/>
          <p:cNvSpPr>
            <a:spLocks noChangeArrowheads="1"/>
          </p:cNvSpPr>
          <p:nvPr/>
        </p:nvSpPr>
        <p:spPr bwMode="auto">
          <a:xfrm>
            <a:off x="4616450" y="2931737"/>
            <a:ext cx="925513" cy="171450"/>
          </a:xfrm>
          <a:prstGeom prst="rect">
            <a:avLst/>
          </a:prstGeom>
          <a:solidFill>
            <a:srgbClr val="A1917E"/>
          </a:solidFill>
          <a:ln w="3175" algn="ctr">
            <a:solidFill>
              <a:schemeClr val="tx1"/>
            </a:solidFill>
            <a:miter lim="800000"/>
            <a:headEnd/>
            <a:tailEnd/>
          </a:ln>
        </p:spPr>
        <p:txBody>
          <a:bodyPr wrap="none" anchor="ctr"/>
          <a:lstStyle/>
          <a:p>
            <a:pPr algn="ctr"/>
            <a:r>
              <a:rPr lang="en-US" altLang="zh-CN" sz="900" dirty="0">
                <a:solidFill>
                  <a:srgbClr val="000000"/>
                </a:solidFill>
                <a:ea typeface="宋体" pitchFamily="2" charset="-122"/>
              </a:rPr>
              <a:t>Watch Dog </a:t>
            </a:r>
            <a:r>
              <a:rPr lang="en-US" altLang="zh-CN" sz="900" dirty="0" smtClean="0">
                <a:solidFill>
                  <a:srgbClr val="000000"/>
                </a:solidFill>
                <a:ea typeface="宋体" pitchFamily="2" charset="-122"/>
              </a:rPr>
              <a:t>x3</a:t>
            </a:r>
            <a:endParaRPr lang="en-US" altLang="zh-CN" sz="900" dirty="0">
              <a:solidFill>
                <a:srgbClr val="000000"/>
              </a:solidFill>
              <a:ea typeface="宋体" pitchFamily="2" charset="-122"/>
            </a:endParaRPr>
          </a:p>
        </p:txBody>
      </p:sp>
      <p:sp>
        <p:nvSpPr>
          <p:cNvPr id="242" name="Rectangle 28"/>
          <p:cNvSpPr>
            <a:spLocks noChangeArrowheads="1"/>
          </p:cNvSpPr>
          <p:nvPr/>
        </p:nvSpPr>
        <p:spPr bwMode="auto">
          <a:xfrm>
            <a:off x="4616450" y="2480108"/>
            <a:ext cx="925513" cy="168275"/>
          </a:xfrm>
          <a:prstGeom prst="rect">
            <a:avLst/>
          </a:prstGeom>
          <a:solidFill>
            <a:srgbClr val="A1917E"/>
          </a:solidFill>
          <a:ln w="3175" algn="ctr">
            <a:solidFill>
              <a:schemeClr val="tx1"/>
            </a:solidFill>
            <a:miter lim="800000"/>
            <a:headEnd/>
            <a:tailEnd/>
          </a:ln>
        </p:spPr>
        <p:txBody>
          <a:bodyPr wrap="none" anchor="ctr"/>
          <a:lstStyle/>
          <a:p>
            <a:pPr algn="ctr"/>
            <a:r>
              <a:rPr lang="en-US" altLang="zh-CN" sz="900" dirty="0">
                <a:solidFill>
                  <a:srgbClr val="000000"/>
                </a:solidFill>
                <a:ea typeface="宋体" pitchFamily="2" charset="-122"/>
              </a:rPr>
              <a:t>Timer </a:t>
            </a:r>
            <a:r>
              <a:rPr lang="en-US" altLang="zh-CN" sz="900" dirty="0" smtClean="0">
                <a:solidFill>
                  <a:srgbClr val="000000"/>
                </a:solidFill>
                <a:ea typeface="宋体" pitchFamily="2" charset="-122"/>
              </a:rPr>
              <a:t>x4</a:t>
            </a:r>
            <a:endParaRPr lang="en-US" altLang="zh-CN" sz="900" dirty="0">
              <a:solidFill>
                <a:srgbClr val="000000"/>
              </a:solidFill>
              <a:ea typeface="宋体" pitchFamily="2" charset="-122"/>
            </a:endParaRPr>
          </a:p>
        </p:txBody>
      </p:sp>
      <p:sp>
        <p:nvSpPr>
          <p:cNvPr id="243" name="Rectangle 29"/>
          <p:cNvSpPr>
            <a:spLocks noChangeArrowheads="1"/>
          </p:cNvSpPr>
          <p:nvPr/>
        </p:nvSpPr>
        <p:spPr bwMode="auto">
          <a:xfrm>
            <a:off x="4616450" y="2708542"/>
            <a:ext cx="925513" cy="169863"/>
          </a:xfrm>
          <a:prstGeom prst="rect">
            <a:avLst/>
          </a:prstGeom>
          <a:solidFill>
            <a:srgbClr val="A1917E"/>
          </a:solidFill>
          <a:ln w="3175" algn="ctr">
            <a:solidFill>
              <a:schemeClr val="tx1"/>
            </a:solidFill>
            <a:miter lim="800000"/>
            <a:headEnd/>
            <a:tailEnd/>
          </a:ln>
        </p:spPr>
        <p:txBody>
          <a:bodyPr wrap="none" anchor="ctr"/>
          <a:lstStyle/>
          <a:p>
            <a:pPr algn="ctr"/>
            <a:r>
              <a:rPr lang="en-US" altLang="zh-CN" sz="900" dirty="0">
                <a:solidFill>
                  <a:srgbClr val="000000"/>
                </a:solidFill>
                <a:ea typeface="宋体" pitchFamily="2" charset="-122"/>
              </a:rPr>
              <a:t>PWM </a:t>
            </a:r>
            <a:r>
              <a:rPr lang="en-US" altLang="zh-CN" sz="900" dirty="0" smtClean="0">
                <a:solidFill>
                  <a:srgbClr val="000000"/>
                </a:solidFill>
                <a:ea typeface="宋体" pitchFamily="2" charset="-122"/>
              </a:rPr>
              <a:t>x8</a:t>
            </a:r>
            <a:endParaRPr lang="en-US" altLang="zh-CN" sz="900" dirty="0">
              <a:solidFill>
                <a:srgbClr val="000000"/>
              </a:solidFill>
              <a:ea typeface="宋体" pitchFamily="2" charset="-122"/>
            </a:endParaRPr>
          </a:p>
        </p:txBody>
      </p:sp>
      <p:sp>
        <p:nvSpPr>
          <p:cNvPr id="246" name="Rectangle 63"/>
          <p:cNvSpPr>
            <a:spLocks noChangeArrowheads="1"/>
          </p:cNvSpPr>
          <p:nvPr/>
        </p:nvSpPr>
        <p:spPr bwMode="auto">
          <a:xfrm>
            <a:off x="4616450" y="2007364"/>
            <a:ext cx="925513" cy="176212"/>
          </a:xfrm>
          <a:prstGeom prst="rect">
            <a:avLst/>
          </a:prstGeom>
          <a:solidFill>
            <a:srgbClr val="A1917E"/>
          </a:solidFill>
          <a:ln w="3175" algn="ctr">
            <a:solidFill>
              <a:schemeClr val="tx1"/>
            </a:solidFill>
            <a:miter lim="800000"/>
            <a:headEnd/>
            <a:tailEnd/>
          </a:ln>
        </p:spPr>
        <p:txBody>
          <a:bodyPr wrap="none" anchor="ctr"/>
          <a:lstStyle/>
          <a:p>
            <a:pPr algn="ctr"/>
            <a:r>
              <a:rPr lang="en-US" altLang="zh-CN" sz="900" dirty="0">
                <a:solidFill>
                  <a:srgbClr val="000000"/>
                </a:solidFill>
                <a:ea typeface="宋体" pitchFamily="2" charset="-122"/>
              </a:rPr>
              <a:t>Smart DMA</a:t>
            </a:r>
          </a:p>
        </p:txBody>
      </p:sp>
      <p:sp>
        <p:nvSpPr>
          <p:cNvPr id="247" name="Rectangle 67"/>
          <p:cNvSpPr>
            <a:spLocks noChangeArrowheads="1"/>
          </p:cNvSpPr>
          <p:nvPr/>
        </p:nvSpPr>
        <p:spPr bwMode="auto">
          <a:xfrm>
            <a:off x="5719763" y="2259016"/>
            <a:ext cx="1746250" cy="211138"/>
          </a:xfrm>
          <a:prstGeom prst="rect">
            <a:avLst/>
          </a:prstGeom>
          <a:solidFill>
            <a:srgbClr val="E7EBBD"/>
          </a:solidFill>
          <a:ln w="9525">
            <a:noFill/>
            <a:miter lim="800000"/>
            <a:headEnd/>
            <a:tailEnd/>
          </a:ln>
        </p:spPr>
        <p:txBody>
          <a:bodyPr wrap="none" anchor="ctr"/>
          <a:lstStyle/>
          <a:p>
            <a:pPr algn="ctr">
              <a:lnSpc>
                <a:spcPct val="80000"/>
              </a:lnSpc>
            </a:pPr>
            <a:r>
              <a:rPr lang="en-US" altLang="zh-CN" sz="900" dirty="0" smtClean="0">
                <a:solidFill>
                  <a:srgbClr val="000000"/>
                </a:solidFill>
                <a:ea typeface="宋体" pitchFamily="2" charset="-122"/>
              </a:rPr>
              <a:t>128 KB </a:t>
            </a:r>
            <a:r>
              <a:rPr lang="en-US" altLang="zh-CN" sz="900" dirty="0">
                <a:solidFill>
                  <a:srgbClr val="000000"/>
                </a:solidFill>
                <a:ea typeface="宋体" pitchFamily="2" charset="-122"/>
              </a:rPr>
              <a:t>L2-cache</a:t>
            </a:r>
          </a:p>
        </p:txBody>
      </p:sp>
      <p:sp>
        <p:nvSpPr>
          <p:cNvPr id="248" name="Rectangle 65"/>
          <p:cNvSpPr>
            <a:spLocks noChangeArrowheads="1"/>
          </p:cNvSpPr>
          <p:nvPr/>
        </p:nvSpPr>
        <p:spPr bwMode="auto">
          <a:xfrm>
            <a:off x="6611938" y="1809754"/>
            <a:ext cx="852487" cy="176212"/>
          </a:xfrm>
          <a:prstGeom prst="rect">
            <a:avLst/>
          </a:prstGeom>
          <a:solidFill>
            <a:srgbClr val="E7EBBD"/>
          </a:solidFill>
          <a:ln w="9525">
            <a:noFill/>
            <a:miter lim="800000"/>
            <a:headEnd/>
            <a:tailEnd/>
          </a:ln>
        </p:spPr>
        <p:txBody>
          <a:bodyPr wrap="none" anchor="ctr"/>
          <a:lstStyle/>
          <a:p>
            <a:pPr algn="ctr">
              <a:lnSpc>
                <a:spcPct val="80000"/>
              </a:lnSpc>
            </a:pPr>
            <a:r>
              <a:rPr lang="en-US" altLang="zh-CN" sz="900" dirty="0" smtClean="0">
                <a:solidFill>
                  <a:srgbClr val="000000"/>
                </a:solidFill>
                <a:ea typeface="宋体" pitchFamily="2" charset="-122"/>
              </a:rPr>
              <a:t>32 KB </a:t>
            </a:r>
            <a:r>
              <a:rPr lang="en-US" altLang="zh-CN" sz="900" dirty="0">
                <a:solidFill>
                  <a:srgbClr val="000000"/>
                </a:solidFill>
                <a:ea typeface="宋体" pitchFamily="2" charset="-122"/>
              </a:rPr>
              <a:t>D-cache</a:t>
            </a:r>
          </a:p>
        </p:txBody>
      </p:sp>
      <p:sp>
        <p:nvSpPr>
          <p:cNvPr id="249" name="Rectangle 20"/>
          <p:cNvSpPr>
            <a:spLocks noChangeArrowheads="1"/>
          </p:cNvSpPr>
          <p:nvPr/>
        </p:nvSpPr>
        <p:spPr bwMode="auto">
          <a:xfrm>
            <a:off x="5684838" y="2673353"/>
            <a:ext cx="1797050" cy="1320531"/>
          </a:xfrm>
          <a:prstGeom prst="rect">
            <a:avLst/>
          </a:prstGeom>
          <a:solidFill>
            <a:srgbClr val="E2E7E4"/>
          </a:solidFill>
          <a:ln w="9525">
            <a:noFill/>
            <a:miter lim="800000"/>
            <a:headEnd/>
            <a:tailEnd/>
          </a:ln>
        </p:spPr>
        <p:txBody>
          <a:bodyPr wrap="none" tIns="18288"/>
          <a:lstStyle/>
          <a:p>
            <a:pPr algn="ctr"/>
            <a:r>
              <a:rPr lang="en-US" altLang="zh-CN" sz="900" b="1" dirty="0" smtClean="0">
                <a:solidFill>
                  <a:srgbClr val="000000"/>
                </a:solidFill>
                <a:ea typeface="宋体" pitchFamily="2" charset="-122"/>
              </a:rPr>
              <a:t>Multimedia</a:t>
            </a:r>
            <a:endParaRPr lang="en-US" altLang="zh-CN" sz="900" b="1" dirty="0">
              <a:solidFill>
                <a:srgbClr val="000000"/>
              </a:solidFill>
              <a:ea typeface="宋体" pitchFamily="2" charset="-122"/>
            </a:endParaRPr>
          </a:p>
        </p:txBody>
      </p:sp>
      <p:sp>
        <p:nvSpPr>
          <p:cNvPr id="250" name="Rectangle 58"/>
          <p:cNvSpPr>
            <a:spLocks noChangeArrowheads="1"/>
          </p:cNvSpPr>
          <p:nvPr/>
        </p:nvSpPr>
        <p:spPr bwMode="auto">
          <a:xfrm>
            <a:off x="5818187" y="2874709"/>
            <a:ext cx="1514475" cy="451505"/>
          </a:xfrm>
          <a:prstGeom prst="rect">
            <a:avLst/>
          </a:prstGeom>
          <a:solidFill>
            <a:srgbClr val="A199AF"/>
          </a:solidFill>
          <a:ln w="3175" algn="ctr">
            <a:solidFill>
              <a:schemeClr val="tx1"/>
            </a:solidFill>
            <a:miter lim="800000"/>
            <a:headEnd/>
            <a:tailEnd/>
          </a:ln>
        </p:spPr>
        <p:txBody>
          <a:bodyPr wrap="none" anchor="ctr"/>
          <a:lstStyle/>
          <a:p>
            <a:pPr algn="ctr"/>
            <a:r>
              <a:rPr lang="en-US" altLang="zh-CN" sz="900" dirty="0">
                <a:solidFill>
                  <a:srgbClr val="000000"/>
                </a:solidFill>
                <a:ea typeface="宋体" pitchFamily="2" charset="-122"/>
                <a:cs typeface="Arial" charset="0"/>
              </a:rPr>
              <a:t>CSC, Combine, Rotate,</a:t>
            </a:r>
          </a:p>
          <a:p>
            <a:pPr algn="ctr"/>
            <a:r>
              <a:rPr lang="en-US" altLang="zh-CN" sz="900" dirty="0" smtClean="0">
                <a:solidFill>
                  <a:srgbClr val="000000"/>
                </a:solidFill>
                <a:ea typeface="宋体" pitchFamily="2" charset="-122"/>
                <a:cs typeface="Arial" charset="0"/>
              </a:rPr>
              <a:t>Programmable Proc. Engine</a:t>
            </a:r>
            <a:endParaRPr lang="en-US" altLang="zh-CN" sz="900" dirty="0">
              <a:solidFill>
                <a:srgbClr val="000000"/>
              </a:solidFill>
              <a:ea typeface="宋体" pitchFamily="2" charset="-122"/>
              <a:cs typeface="Arial" charset="0"/>
            </a:endParaRPr>
          </a:p>
        </p:txBody>
      </p:sp>
      <p:sp>
        <p:nvSpPr>
          <p:cNvPr id="251" name="Rectangle 9"/>
          <p:cNvSpPr>
            <a:spLocks noChangeArrowheads="1"/>
          </p:cNvSpPr>
          <p:nvPr/>
        </p:nvSpPr>
        <p:spPr bwMode="auto">
          <a:xfrm>
            <a:off x="7569200" y="1052517"/>
            <a:ext cx="1277938" cy="4322026"/>
          </a:xfrm>
          <a:prstGeom prst="rect">
            <a:avLst/>
          </a:prstGeom>
          <a:solidFill>
            <a:srgbClr val="E2E7E4"/>
          </a:solidFill>
          <a:ln w="9525" algn="ctr">
            <a:noFill/>
            <a:miter lim="800000"/>
            <a:headEnd/>
            <a:tailEnd/>
          </a:ln>
        </p:spPr>
        <p:txBody>
          <a:bodyPr wrap="none"/>
          <a:lstStyle/>
          <a:p>
            <a:pPr algn="ctr"/>
            <a:r>
              <a:rPr lang="en-US" altLang="zh-CN" sz="900" b="1">
                <a:solidFill>
                  <a:srgbClr val="000000"/>
                </a:solidFill>
                <a:ea typeface="宋体" pitchFamily="2" charset="-122"/>
              </a:rPr>
              <a:t>Connectivity</a:t>
            </a:r>
          </a:p>
        </p:txBody>
      </p:sp>
      <p:sp>
        <p:nvSpPr>
          <p:cNvPr id="252" name="Rectangle 36"/>
          <p:cNvSpPr>
            <a:spLocks noChangeArrowheads="1"/>
          </p:cNvSpPr>
          <p:nvPr/>
        </p:nvSpPr>
        <p:spPr bwMode="auto">
          <a:xfrm>
            <a:off x="7610475" y="1308104"/>
            <a:ext cx="1184275" cy="211137"/>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err="1" smtClean="0">
                <a:solidFill>
                  <a:srgbClr val="000000"/>
                </a:solidFill>
                <a:ea typeface="宋体" pitchFamily="2" charset="-122"/>
              </a:rPr>
              <a:t>eMMC</a:t>
            </a:r>
            <a:r>
              <a:rPr lang="en-US" altLang="zh-CN" sz="900" dirty="0" smtClean="0">
                <a:solidFill>
                  <a:srgbClr val="000000"/>
                </a:solidFill>
                <a:ea typeface="宋体" pitchFamily="2" charset="-122"/>
              </a:rPr>
              <a:t> 4.5 </a:t>
            </a:r>
            <a:r>
              <a:rPr lang="en-US" altLang="zh-CN" sz="900" dirty="0">
                <a:solidFill>
                  <a:srgbClr val="000000"/>
                </a:solidFill>
                <a:ea typeface="宋体" pitchFamily="2" charset="-122"/>
              </a:rPr>
              <a:t>/ SD 3.0 </a:t>
            </a:r>
            <a:r>
              <a:rPr lang="en-US" altLang="zh-CN" sz="900" dirty="0" smtClean="0">
                <a:solidFill>
                  <a:srgbClr val="000000"/>
                </a:solidFill>
                <a:ea typeface="宋体" pitchFamily="2" charset="-122"/>
              </a:rPr>
              <a:t>x2</a:t>
            </a:r>
            <a:endParaRPr lang="en-US" altLang="zh-CN" sz="900" dirty="0">
              <a:solidFill>
                <a:srgbClr val="000000"/>
              </a:solidFill>
              <a:ea typeface="宋体" pitchFamily="2" charset="-122"/>
            </a:endParaRPr>
          </a:p>
        </p:txBody>
      </p:sp>
      <p:sp>
        <p:nvSpPr>
          <p:cNvPr id="253" name="Rectangle 38"/>
          <p:cNvSpPr>
            <a:spLocks noChangeArrowheads="1"/>
          </p:cNvSpPr>
          <p:nvPr/>
        </p:nvSpPr>
        <p:spPr bwMode="auto">
          <a:xfrm>
            <a:off x="7610475" y="1880397"/>
            <a:ext cx="1184275" cy="214313"/>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UART x8</a:t>
            </a:r>
            <a:endParaRPr lang="en-US" altLang="zh-CN" sz="900" dirty="0">
              <a:solidFill>
                <a:srgbClr val="000000"/>
              </a:solidFill>
              <a:ea typeface="宋体" pitchFamily="2" charset="-122"/>
            </a:endParaRPr>
          </a:p>
        </p:txBody>
      </p:sp>
      <p:sp>
        <p:nvSpPr>
          <p:cNvPr id="254" name="Rectangle 12"/>
          <p:cNvSpPr>
            <a:spLocks noChangeArrowheads="1"/>
          </p:cNvSpPr>
          <p:nvPr/>
        </p:nvSpPr>
        <p:spPr bwMode="auto">
          <a:xfrm>
            <a:off x="4578351" y="3298996"/>
            <a:ext cx="1020762" cy="689614"/>
          </a:xfrm>
          <a:prstGeom prst="rect">
            <a:avLst/>
          </a:prstGeom>
          <a:solidFill>
            <a:srgbClr val="E2E7E4"/>
          </a:solidFill>
          <a:ln w="9525">
            <a:noFill/>
            <a:miter lim="800000"/>
            <a:headEnd/>
            <a:tailEnd/>
          </a:ln>
        </p:spPr>
        <p:txBody>
          <a:bodyPr wrap="none"/>
          <a:lstStyle/>
          <a:p>
            <a:pPr algn="ctr"/>
            <a:r>
              <a:rPr lang="en-US" altLang="zh-CN" sz="900" b="1">
                <a:solidFill>
                  <a:srgbClr val="000000"/>
                </a:solidFill>
                <a:ea typeface="宋体" pitchFamily="2" charset="-122"/>
              </a:rPr>
              <a:t>Power Mgmt</a:t>
            </a:r>
          </a:p>
        </p:txBody>
      </p:sp>
      <p:sp>
        <p:nvSpPr>
          <p:cNvPr id="255" name="Rectangle 29"/>
          <p:cNvSpPr>
            <a:spLocks noChangeArrowheads="1"/>
          </p:cNvSpPr>
          <p:nvPr/>
        </p:nvSpPr>
        <p:spPr bwMode="auto">
          <a:xfrm>
            <a:off x="4629151" y="3506958"/>
            <a:ext cx="925512" cy="173736"/>
          </a:xfrm>
          <a:prstGeom prst="rect">
            <a:avLst/>
          </a:prstGeom>
          <a:solidFill>
            <a:srgbClr val="9DA9B0"/>
          </a:solidFill>
          <a:ln w="3175" algn="ctr">
            <a:solidFill>
              <a:schemeClr val="tx1"/>
            </a:solidFill>
            <a:miter lim="800000"/>
            <a:headEnd/>
            <a:tailEnd/>
          </a:ln>
        </p:spPr>
        <p:txBody>
          <a:bodyPr wrap="none" anchor="ctr"/>
          <a:lstStyle/>
          <a:p>
            <a:pPr algn="ctr"/>
            <a:r>
              <a:rPr lang="en-US" altLang="zh-CN" sz="900">
                <a:solidFill>
                  <a:srgbClr val="000000"/>
                </a:solidFill>
                <a:ea typeface="宋体" pitchFamily="2" charset="-122"/>
              </a:rPr>
              <a:t>LDO</a:t>
            </a:r>
          </a:p>
        </p:txBody>
      </p:sp>
      <p:sp>
        <p:nvSpPr>
          <p:cNvPr id="256" name="Rectangle 63"/>
          <p:cNvSpPr>
            <a:spLocks noChangeArrowheads="1"/>
          </p:cNvSpPr>
          <p:nvPr/>
        </p:nvSpPr>
        <p:spPr bwMode="auto">
          <a:xfrm>
            <a:off x="4616450" y="2250560"/>
            <a:ext cx="925513" cy="176212"/>
          </a:xfrm>
          <a:prstGeom prst="rect">
            <a:avLst/>
          </a:prstGeom>
          <a:solidFill>
            <a:srgbClr val="A1917E"/>
          </a:solidFill>
          <a:ln w="3175" algn="ctr">
            <a:solidFill>
              <a:schemeClr val="tx1"/>
            </a:solidFill>
            <a:miter lim="800000"/>
            <a:headEnd/>
            <a:tailEnd/>
          </a:ln>
        </p:spPr>
        <p:txBody>
          <a:bodyPr wrap="none" anchor="ctr"/>
          <a:lstStyle/>
          <a:p>
            <a:pPr algn="ctr"/>
            <a:r>
              <a:rPr lang="en-US" altLang="zh-CN" sz="900">
                <a:solidFill>
                  <a:srgbClr val="000000"/>
                </a:solidFill>
                <a:ea typeface="宋体" pitchFamily="2" charset="-122"/>
              </a:rPr>
              <a:t>IOMUX</a:t>
            </a:r>
          </a:p>
        </p:txBody>
      </p:sp>
      <p:sp>
        <p:nvSpPr>
          <p:cNvPr id="257" name="Rectangle 29"/>
          <p:cNvSpPr>
            <a:spLocks noChangeArrowheads="1"/>
          </p:cNvSpPr>
          <p:nvPr/>
        </p:nvSpPr>
        <p:spPr bwMode="auto">
          <a:xfrm>
            <a:off x="4630738" y="3719683"/>
            <a:ext cx="925513" cy="195263"/>
          </a:xfrm>
          <a:prstGeom prst="rect">
            <a:avLst/>
          </a:prstGeom>
          <a:solidFill>
            <a:srgbClr val="9DA9B0"/>
          </a:solidFill>
          <a:ln w="3175" algn="ctr">
            <a:solidFill>
              <a:schemeClr val="tx1"/>
            </a:solidFill>
            <a:miter lim="800000"/>
            <a:headEnd/>
            <a:tailEnd/>
          </a:ln>
        </p:spPr>
        <p:txBody>
          <a:bodyPr wrap="none" anchor="ctr"/>
          <a:lstStyle/>
          <a:p>
            <a:pPr algn="ctr"/>
            <a:r>
              <a:rPr lang="en-US" altLang="zh-CN" sz="900" dirty="0">
                <a:solidFill>
                  <a:srgbClr val="000000"/>
                </a:solidFill>
                <a:ea typeface="宋体" pitchFamily="2" charset="-122"/>
              </a:rPr>
              <a:t>Temp Monitor</a:t>
            </a:r>
          </a:p>
        </p:txBody>
      </p:sp>
      <p:sp>
        <p:nvSpPr>
          <p:cNvPr id="258" name="Rectangle 65"/>
          <p:cNvSpPr>
            <a:spLocks noChangeArrowheads="1"/>
          </p:cNvSpPr>
          <p:nvPr/>
        </p:nvSpPr>
        <p:spPr bwMode="auto">
          <a:xfrm>
            <a:off x="6867525" y="2035179"/>
            <a:ext cx="598488" cy="201612"/>
          </a:xfrm>
          <a:prstGeom prst="rect">
            <a:avLst/>
          </a:prstGeom>
          <a:solidFill>
            <a:srgbClr val="E7EBBD"/>
          </a:solidFill>
          <a:ln w="9525">
            <a:noFill/>
            <a:miter lim="800000"/>
            <a:headEnd/>
            <a:tailEnd/>
          </a:ln>
        </p:spPr>
        <p:txBody>
          <a:bodyPr wrap="none" anchor="ctr"/>
          <a:lstStyle/>
          <a:p>
            <a:pPr algn="ctr">
              <a:lnSpc>
                <a:spcPct val="80000"/>
              </a:lnSpc>
            </a:pPr>
            <a:r>
              <a:rPr lang="en-US" altLang="zh-CN" sz="900">
                <a:solidFill>
                  <a:srgbClr val="000000"/>
                </a:solidFill>
                <a:ea typeface="宋体" pitchFamily="2" charset="-122"/>
              </a:rPr>
              <a:t>PTM</a:t>
            </a:r>
          </a:p>
        </p:txBody>
      </p:sp>
      <p:sp>
        <p:nvSpPr>
          <p:cNvPr id="259" name="Rectangle 65"/>
          <p:cNvSpPr>
            <a:spLocks noChangeArrowheads="1"/>
          </p:cNvSpPr>
          <p:nvPr/>
        </p:nvSpPr>
        <p:spPr bwMode="auto">
          <a:xfrm>
            <a:off x="5722938" y="1811341"/>
            <a:ext cx="852487" cy="176213"/>
          </a:xfrm>
          <a:prstGeom prst="rect">
            <a:avLst/>
          </a:prstGeom>
          <a:solidFill>
            <a:srgbClr val="E7EBBD"/>
          </a:solidFill>
          <a:ln w="9525">
            <a:noFill/>
            <a:miter lim="800000"/>
            <a:headEnd/>
            <a:tailEnd/>
          </a:ln>
        </p:spPr>
        <p:txBody>
          <a:bodyPr wrap="none" anchor="ctr"/>
          <a:lstStyle/>
          <a:p>
            <a:pPr algn="ctr">
              <a:lnSpc>
                <a:spcPct val="80000"/>
              </a:lnSpc>
            </a:pPr>
            <a:r>
              <a:rPr lang="en-US" altLang="zh-CN" sz="900" dirty="0" smtClean="0">
                <a:solidFill>
                  <a:srgbClr val="000000"/>
                </a:solidFill>
                <a:ea typeface="宋体" pitchFamily="2" charset="-122"/>
              </a:rPr>
              <a:t>32 KB </a:t>
            </a:r>
            <a:r>
              <a:rPr lang="en-US" altLang="zh-CN" sz="900" dirty="0">
                <a:solidFill>
                  <a:srgbClr val="000000"/>
                </a:solidFill>
                <a:ea typeface="宋体" pitchFamily="2" charset="-122"/>
              </a:rPr>
              <a:t>I-cache</a:t>
            </a:r>
          </a:p>
        </p:txBody>
      </p:sp>
      <p:sp>
        <p:nvSpPr>
          <p:cNvPr id="260" name="Rectangle 38"/>
          <p:cNvSpPr>
            <a:spLocks noChangeArrowheads="1"/>
          </p:cNvSpPr>
          <p:nvPr/>
        </p:nvSpPr>
        <p:spPr bwMode="auto">
          <a:xfrm>
            <a:off x="7610475" y="1585599"/>
            <a:ext cx="1184275" cy="214313"/>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NAND Ctrl (BCH40)</a:t>
            </a:r>
            <a:endParaRPr lang="en-US" altLang="zh-CN" sz="900" dirty="0">
              <a:solidFill>
                <a:srgbClr val="000000"/>
              </a:solidFill>
              <a:ea typeface="宋体" pitchFamily="2" charset="-122"/>
            </a:endParaRPr>
          </a:p>
        </p:txBody>
      </p:sp>
      <p:sp>
        <p:nvSpPr>
          <p:cNvPr id="261" name="Rectangle 13"/>
          <p:cNvSpPr>
            <a:spLocks noChangeArrowheads="1"/>
          </p:cNvSpPr>
          <p:nvPr/>
        </p:nvSpPr>
        <p:spPr bwMode="auto">
          <a:xfrm>
            <a:off x="5684838" y="4081477"/>
            <a:ext cx="1797050" cy="1293066"/>
          </a:xfrm>
          <a:prstGeom prst="rect">
            <a:avLst/>
          </a:prstGeom>
          <a:solidFill>
            <a:srgbClr val="E2E7E4"/>
          </a:solidFill>
          <a:ln w="9525">
            <a:noFill/>
            <a:miter lim="800000"/>
            <a:headEnd/>
            <a:tailEnd/>
          </a:ln>
        </p:spPr>
        <p:txBody>
          <a:bodyPr wrap="none"/>
          <a:lstStyle/>
          <a:p>
            <a:pPr algn="ctr"/>
            <a:r>
              <a:rPr lang="en-US" altLang="zh-CN" sz="900" b="1" dirty="0">
                <a:solidFill>
                  <a:srgbClr val="000000"/>
                </a:solidFill>
                <a:ea typeface="宋体" pitchFamily="2" charset="-122"/>
              </a:rPr>
              <a:t>External Memory</a:t>
            </a:r>
          </a:p>
        </p:txBody>
      </p:sp>
      <p:sp>
        <p:nvSpPr>
          <p:cNvPr id="262" name="Rectangle 33"/>
          <p:cNvSpPr>
            <a:spLocks noChangeArrowheads="1"/>
          </p:cNvSpPr>
          <p:nvPr/>
        </p:nvSpPr>
        <p:spPr bwMode="auto">
          <a:xfrm>
            <a:off x="5740400" y="4583034"/>
            <a:ext cx="1656760" cy="198308"/>
          </a:xfrm>
          <a:prstGeom prst="rect">
            <a:avLst/>
          </a:prstGeom>
          <a:solidFill>
            <a:srgbClr val="DAC79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Dual-Channel Quad SPI  x1</a:t>
            </a:r>
            <a:endParaRPr lang="zh-CN" altLang="en-US" sz="900" dirty="0">
              <a:solidFill>
                <a:srgbClr val="000000"/>
              </a:solidFill>
              <a:ea typeface="宋体" pitchFamily="2" charset="-122"/>
            </a:endParaRPr>
          </a:p>
        </p:txBody>
      </p:sp>
      <p:sp>
        <p:nvSpPr>
          <p:cNvPr id="263" name="Rectangle 30"/>
          <p:cNvSpPr>
            <a:spLocks noChangeArrowheads="1"/>
          </p:cNvSpPr>
          <p:nvPr/>
        </p:nvSpPr>
        <p:spPr bwMode="auto">
          <a:xfrm>
            <a:off x="4578351" y="4637137"/>
            <a:ext cx="1020762" cy="743384"/>
          </a:xfrm>
          <a:prstGeom prst="rect">
            <a:avLst/>
          </a:prstGeom>
          <a:solidFill>
            <a:srgbClr val="E2E7E4"/>
          </a:solidFill>
          <a:ln w="9525">
            <a:noFill/>
            <a:miter lim="800000"/>
            <a:headEnd/>
            <a:tailEnd/>
          </a:ln>
        </p:spPr>
        <p:txBody>
          <a:bodyPr wrap="none"/>
          <a:lstStyle/>
          <a:p>
            <a:pPr algn="ctr"/>
            <a:r>
              <a:rPr lang="en-US" altLang="zh-CN" sz="900" b="1">
                <a:solidFill>
                  <a:srgbClr val="000000"/>
                </a:solidFill>
                <a:ea typeface="宋体" pitchFamily="2" charset="-122"/>
              </a:rPr>
              <a:t>Internal Memory</a:t>
            </a:r>
          </a:p>
        </p:txBody>
      </p:sp>
      <p:sp>
        <p:nvSpPr>
          <p:cNvPr id="264" name="Rectangle 31"/>
          <p:cNvSpPr>
            <a:spLocks noChangeArrowheads="1"/>
          </p:cNvSpPr>
          <p:nvPr/>
        </p:nvSpPr>
        <p:spPr bwMode="auto">
          <a:xfrm>
            <a:off x="4610100" y="4872521"/>
            <a:ext cx="925513" cy="182436"/>
          </a:xfrm>
          <a:prstGeom prst="rect">
            <a:avLst/>
          </a:prstGeom>
          <a:solidFill>
            <a:srgbClr val="DAC79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96 KB ROM</a:t>
            </a:r>
            <a:endParaRPr lang="en-US" altLang="zh-CN" sz="900" dirty="0">
              <a:solidFill>
                <a:srgbClr val="000000"/>
              </a:solidFill>
              <a:ea typeface="宋体" pitchFamily="2" charset="-122"/>
            </a:endParaRPr>
          </a:p>
        </p:txBody>
      </p:sp>
      <p:sp>
        <p:nvSpPr>
          <p:cNvPr id="265" name="Rectangle 32"/>
          <p:cNvSpPr>
            <a:spLocks noChangeArrowheads="1"/>
          </p:cNvSpPr>
          <p:nvPr/>
        </p:nvSpPr>
        <p:spPr bwMode="auto">
          <a:xfrm>
            <a:off x="4610100" y="5132290"/>
            <a:ext cx="925513" cy="177167"/>
          </a:xfrm>
          <a:prstGeom prst="rect">
            <a:avLst/>
          </a:prstGeom>
          <a:solidFill>
            <a:srgbClr val="DAC79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128 KB RAM</a:t>
            </a:r>
            <a:endParaRPr lang="en-US" altLang="zh-CN" sz="900" dirty="0">
              <a:solidFill>
                <a:srgbClr val="000000"/>
              </a:solidFill>
              <a:ea typeface="宋体" pitchFamily="2" charset="-122"/>
            </a:endParaRPr>
          </a:p>
        </p:txBody>
      </p:sp>
      <p:sp>
        <p:nvSpPr>
          <p:cNvPr id="266" name="Rectangle 33"/>
          <p:cNvSpPr>
            <a:spLocks noChangeArrowheads="1"/>
          </p:cNvSpPr>
          <p:nvPr/>
        </p:nvSpPr>
        <p:spPr bwMode="auto">
          <a:xfrm>
            <a:off x="5740400" y="4320630"/>
            <a:ext cx="1656760" cy="195821"/>
          </a:xfrm>
          <a:prstGeom prst="rect">
            <a:avLst/>
          </a:prstGeom>
          <a:solidFill>
            <a:srgbClr val="DAC79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Parallel NOR FLASH</a:t>
            </a:r>
            <a:endParaRPr lang="zh-CN" altLang="en-US" sz="900" dirty="0">
              <a:solidFill>
                <a:srgbClr val="000000"/>
              </a:solidFill>
              <a:ea typeface="宋体" pitchFamily="2" charset="-122"/>
            </a:endParaRPr>
          </a:p>
        </p:txBody>
      </p:sp>
      <p:sp>
        <p:nvSpPr>
          <p:cNvPr id="267" name="Rectangle 33"/>
          <p:cNvSpPr>
            <a:spLocks noChangeArrowheads="1"/>
          </p:cNvSpPr>
          <p:nvPr/>
        </p:nvSpPr>
        <p:spPr bwMode="auto">
          <a:xfrm>
            <a:off x="5740400" y="4842549"/>
            <a:ext cx="1656760" cy="309527"/>
          </a:xfrm>
          <a:prstGeom prst="rect">
            <a:avLst/>
          </a:prstGeom>
          <a:solidFill>
            <a:srgbClr val="DAC79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16-bit LP-DDR2/DDR3/DDR3L</a:t>
            </a:r>
            <a:endParaRPr lang="en-US" altLang="zh-CN" sz="900" dirty="0">
              <a:solidFill>
                <a:srgbClr val="000000"/>
              </a:solidFill>
              <a:ea typeface="宋体" pitchFamily="2" charset="-122"/>
            </a:endParaRPr>
          </a:p>
        </p:txBody>
      </p:sp>
      <p:sp>
        <p:nvSpPr>
          <p:cNvPr id="268" name="Rectangle 56"/>
          <p:cNvSpPr>
            <a:spLocks noChangeArrowheads="1"/>
          </p:cNvSpPr>
          <p:nvPr/>
        </p:nvSpPr>
        <p:spPr bwMode="auto">
          <a:xfrm>
            <a:off x="5811542" y="3682344"/>
            <a:ext cx="1514475" cy="220436"/>
          </a:xfrm>
          <a:prstGeom prst="rect">
            <a:avLst/>
          </a:prstGeom>
          <a:solidFill>
            <a:srgbClr val="A199AF"/>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24-bit </a:t>
            </a:r>
            <a:r>
              <a:rPr lang="en-US" altLang="zh-CN" sz="900" dirty="0">
                <a:solidFill>
                  <a:srgbClr val="000000"/>
                </a:solidFill>
                <a:ea typeface="宋体" pitchFamily="2" charset="-122"/>
              </a:rPr>
              <a:t>Parallel </a:t>
            </a:r>
            <a:r>
              <a:rPr lang="en-US" altLang="zh-CN" sz="900" dirty="0" smtClean="0">
                <a:solidFill>
                  <a:srgbClr val="000000"/>
                </a:solidFill>
                <a:ea typeface="宋体" pitchFamily="2" charset="-122"/>
              </a:rPr>
              <a:t>LCD</a:t>
            </a:r>
            <a:endParaRPr lang="zh-CN" altLang="en-US" sz="900" dirty="0">
              <a:solidFill>
                <a:srgbClr val="000000"/>
              </a:solidFill>
              <a:ea typeface="宋体" pitchFamily="2" charset="-122"/>
            </a:endParaRPr>
          </a:p>
        </p:txBody>
      </p:sp>
      <p:sp>
        <p:nvSpPr>
          <p:cNvPr id="269" name="Rectangle 56"/>
          <p:cNvSpPr>
            <a:spLocks noChangeArrowheads="1"/>
          </p:cNvSpPr>
          <p:nvPr/>
        </p:nvSpPr>
        <p:spPr bwMode="auto">
          <a:xfrm>
            <a:off x="5811542" y="3413807"/>
            <a:ext cx="1514475" cy="173499"/>
          </a:xfrm>
          <a:prstGeom prst="rect">
            <a:avLst/>
          </a:prstGeom>
          <a:solidFill>
            <a:srgbClr val="A199AF"/>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16-bit </a:t>
            </a:r>
            <a:r>
              <a:rPr lang="en-US" altLang="zh-CN" sz="900" dirty="0">
                <a:solidFill>
                  <a:srgbClr val="000000"/>
                </a:solidFill>
                <a:ea typeface="宋体" pitchFamily="2" charset="-122"/>
              </a:rPr>
              <a:t>Parallel CSI</a:t>
            </a:r>
            <a:endParaRPr lang="zh-CN" altLang="en-US" sz="900" dirty="0">
              <a:solidFill>
                <a:srgbClr val="000000"/>
              </a:solidFill>
              <a:ea typeface="宋体" pitchFamily="2" charset="-122"/>
            </a:endParaRPr>
          </a:p>
        </p:txBody>
      </p:sp>
      <p:sp>
        <p:nvSpPr>
          <p:cNvPr id="270" name="Rectangle 39"/>
          <p:cNvSpPr>
            <a:spLocks noChangeArrowheads="1"/>
          </p:cNvSpPr>
          <p:nvPr/>
        </p:nvSpPr>
        <p:spPr bwMode="auto">
          <a:xfrm>
            <a:off x="7610475" y="2411893"/>
            <a:ext cx="1184275" cy="212725"/>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I2C x4</a:t>
            </a:r>
            <a:endParaRPr lang="en-US" altLang="zh-CN" sz="900" dirty="0">
              <a:solidFill>
                <a:srgbClr val="000000"/>
              </a:solidFill>
              <a:ea typeface="宋体" pitchFamily="2" charset="-122"/>
            </a:endParaRPr>
          </a:p>
        </p:txBody>
      </p:sp>
      <p:sp>
        <p:nvSpPr>
          <p:cNvPr id="271" name="Rectangle 42"/>
          <p:cNvSpPr>
            <a:spLocks noChangeArrowheads="1"/>
          </p:cNvSpPr>
          <p:nvPr/>
        </p:nvSpPr>
        <p:spPr bwMode="auto">
          <a:xfrm>
            <a:off x="7610475" y="3827307"/>
            <a:ext cx="1184275" cy="211138"/>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S/PDIF </a:t>
            </a:r>
            <a:r>
              <a:rPr lang="en-US" altLang="zh-CN" sz="900" dirty="0" err="1" smtClean="0">
                <a:solidFill>
                  <a:srgbClr val="000000"/>
                </a:solidFill>
                <a:ea typeface="宋体" pitchFamily="2" charset="-122"/>
              </a:rPr>
              <a:t>Tx</a:t>
            </a:r>
            <a:r>
              <a:rPr lang="en-US" altLang="zh-CN" sz="900" dirty="0" smtClean="0">
                <a:solidFill>
                  <a:srgbClr val="000000"/>
                </a:solidFill>
                <a:ea typeface="宋体" pitchFamily="2" charset="-122"/>
              </a:rPr>
              <a:t>/Rx</a:t>
            </a:r>
            <a:endParaRPr lang="en-US" altLang="zh-CN" sz="900" dirty="0">
              <a:solidFill>
                <a:srgbClr val="000000"/>
              </a:solidFill>
              <a:ea typeface="宋体" pitchFamily="2" charset="-122"/>
            </a:endParaRPr>
          </a:p>
        </p:txBody>
      </p:sp>
      <p:sp>
        <p:nvSpPr>
          <p:cNvPr id="272" name="Rectangle 43"/>
          <p:cNvSpPr>
            <a:spLocks noChangeArrowheads="1"/>
          </p:cNvSpPr>
          <p:nvPr/>
        </p:nvSpPr>
        <p:spPr bwMode="auto">
          <a:xfrm>
            <a:off x="7616825" y="3532032"/>
            <a:ext cx="1184275" cy="214313"/>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I</a:t>
            </a:r>
            <a:r>
              <a:rPr lang="en-US" altLang="zh-CN" sz="900" baseline="30000" dirty="0" smtClean="0">
                <a:solidFill>
                  <a:srgbClr val="000000"/>
                </a:solidFill>
                <a:ea typeface="宋体" pitchFamily="2" charset="-122"/>
              </a:rPr>
              <a:t>2</a:t>
            </a:r>
            <a:r>
              <a:rPr lang="en-US" altLang="zh-CN" sz="900" dirty="0" smtClean="0">
                <a:solidFill>
                  <a:srgbClr val="000000"/>
                </a:solidFill>
                <a:ea typeface="宋体" pitchFamily="2" charset="-122"/>
              </a:rPr>
              <a:t>S/SAI x3</a:t>
            </a:r>
            <a:endParaRPr lang="en-US" altLang="zh-CN" sz="900" dirty="0">
              <a:solidFill>
                <a:srgbClr val="FF0000"/>
              </a:solidFill>
              <a:ea typeface="宋体" pitchFamily="2" charset="-122"/>
            </a:endParaRPr>
          </a:p>
        </p:txBody>
      </p:sp>
      <p:sp>
        <p:nvSpPr>
          <p:cNvPr id="273" name="Rectangle 50"/>
          <p:cNvSpPr>
            <a:spLocks noChangeArrowheads="1"/>
          </p:cNvSpPr>
          <p:nvPr/>
        </p:nvSpPr>
        <p:spPr bwMode="auto">
          <a:xfrm>
            <a:off x="7616825" y="3268982"/>
            <a:ext cx="1184275" cy="193675"/>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8x8 Keypad</a:t>
            </a:r>
            <a:endParaRPr lang="en-US" altLang="zh-CN" sz="900" dirty="0">
              <a:solidFill>
                <a:srgbClr val="000000"/>
              </a:solidFill>
              <a:ea typeface="宋体" pitchFamily="2" charset="-122"/>
            </a:endParaRPr>
          </a:p>
        </p:txBody>
      </p:sp>
      <p:sp>
        <p:nvSpPr>
          <p:cNvPr id="274" name="Rectangle 46"/>
          <p:cNvSpPr>
            <a:spLocks noChangeArrowheads="1"/>
          </p:cNvSpPr>
          <p:nvPr/>
        </p:nvSpPr>
        <p:spPr bwMode="auto">
          <a:xfrm>
            <a:off x="7616825" y="2982916"/>
            <a:ext cx="1184275" cy="211137"/>
          </a:xfrm>
          <a:prstGeom prst="rect">
            <a:avLst/>
          </a:prstGeom>
          <a:solidFill>
            <a:schemeClr val="accent2"/>
          </a:solidFill>
          <a:ln w="3175" algn="ctr">
            <a:solidFill>
              <a:schemeClr val="tx1"/>
            </a:solidFill>
            <a:miter lim="800000"/>
            <a:headEnd/>
            <a:tailEnd/>
          </a:ln>
        </p:spPr>
        <p:txBody>
          <a:bodyPr wrap="none" anchor="ctr"/>
          <a:lstStyle/>
          <a:p>
            <a:pPr algn="ctr">
              <a:lnSpc>
                <a:spcPct val="80000"/>
              </a:lnSpc>
            </a:pPr>
            <a:r>
              <a:rPr lang="en-US" altLang="zh-CN" sz="900" dirty="0" smtClean="0">
                <a:solidFill>
                  <a:srgbClr val="000000"/>
                </a:solidFill>
                <a:ea typeface="宋体" pitchFamily="2" charset="-122"/>
              </a:rPr>
              <a:t>GPIO</a:t>
            </a:r>
            <a:endParaRPr lang="en-US" altLang="zh-CN" sz="900" dirty="0">
              <a:solidFill>
                <a:srgbClr val="000000"/>
              </a:solidFill>
              <a:ea typeface="宋体" pitchFamily="2" charset="-122"/>
            </a:endParaRPr>
          </a:p>
        </p:txBody>
      </p:sp>
      <p:sp>
        <p:nvSpPr>
          <p:cNvPr id="275" name="Rectangle 38"/>
          <p:cNvSpPr>
            <a:spLocks noChangeArrowheads="1"/>
          </p:cNvSpPr>
          <p:nvPr/>
        </p:nvSpPr>
        <p:spPr bwMode="auto">
          <a:xfrm>
            <a:off x="7610475" y="4681539"/>
            <a:ext cx="1184275" cy="347315"/>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10/100 ENET x2</a:t>
            </a:r>
          </a:p>
          <a:p>
            <a:pPr algn="ctr"/>
            <a:r>
              <a:rPr lang="en-US" altLang="zh-CN" sz="900" dirty="0" smtClean="0">
                <a:solidFill>
                  <a:srgbClr val="000000"/>
                </a:solidFill>
                <a:ea typeface="宋体" pitchFamily="2" charset="-122"/>
              </a:rPr>
              <a:t>with IEEE 1588</a:t>
            </a:r>
          </a:p>
        </p:txBody>
      </p:sp>
      <p:sp>
        <p:nvSpPr>
          <p:cNvPr id="276" name="Rectangle 39"/>
          <p:cNvSpPr>
            <a:spLocks noChangeArrowheads="1"/>
          </p:cNvSpPr>
          <p:nvPr/>
        </p:nvSpPr>
        <p:spPr bwMode="auto">
          <a:xfrm>
            <a:off x="7608592" y="5106807"/>
            <a:ext cx="1184275" cy="212725"/>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USB2 OTG w/ PHY x2</a:t>
            </a:r>
            <a:endParaRPr lang="en-US" altLang="zh-CN" sz="900" dirty="0">
              <a:solidFill>
                <a:srgbClr val="000000"/>
              </a:solidFill>
              <a:ea typeface="宋体" pitchFamily="2" charset="-122"/>
            </a:endParaRPr>
          </a:p>
        </p:txBody>
      </p:sp>
      <p:sp>
        <p:nvSpPr>
          <p:cNvPr id="277" name="Rectangle 47"/>
          <p:cNvSpPr>
            <a:spLocks noChangeArrowheads="1"/>
          </p:cNvSpPr>
          <p:nvPr/>
        </p:nvSpPr>
        <p:spPr bwMode="auto">
          <a:xfrm>
            <a:off x="7616825" y="4387804"/>
            <a:ext cx="1184275" cy="212725"/>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err="1" smtClean="0">
                <a:solidFill>
                  <a:srgbClr val="000000"/>
                </a:solidFill>
                <a:ea typeface="宋体" pitchFamily="2" charset="-122"/>
              </a:rPr>
              <a:t>FlexCAN</a:t>
            </a:r>
            <a:r>
              <a:rPr lang="en-US" altLang="zh-CN" sz="900" dirty="0" smtClean="0">
                <a:solidFill>
                  <a:srgbClr val="000000"/>
                </a:solidFill>
                <a:ea typeface="宋体" pitchFamily="2" charset="-122"/>
              </a:rPr>
              <a:t> x2</a:t>
            </a:r>
            <a:endParaRPr lang="en-US" altLang="zh-CN" sz="900" dirty="0">
              <a:solidFill>
                <a:srgbClr val="000000"/>
              </a:solidFill>
              <a:ea typeface="宋体" pitchFamily="2" charset="-122"/>
            </a:endParaRPr>
          </a:p>
        </p:txBody>
      </p:sp>
      <p:sp>
        <p:nvSpPr>
          <p:cNvPr id="278" name="Rectangle 50"/>
          <p:cNvSpPr>
            <a:spLocks noChangeArrowheads="1"/>
          </p:cNvSpPr>
          <p:nvPr/>
        </p:nvSpPr>
        <p:spPr bwMode="auto">
          <a:xfrm>
            <a:off x="7610475" y="4119407"/>
            <a:ext cx="1184275" cy="193675"/>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ASRC</a:t>
            </a:r>
            <a:endParaRPr lang="en-US" altLang="zh-CN" sz="900" dirty="0">
              <a:solidFill>
                <a:srgbClr val="000000"/>
              </a:solidFill>
              <a:ea typeface="宋体" pitchFamily="2" charset="-122"/>
            </a:endParaRPr>
          </a:p>
        </p:txBody>
      </p:sp>
      <p:sp>
        <p:nvSpPr>
          <p:cNvPr id="279" name="Rectangle 39"/>
          <p:cNvSpPr>
            <a:spLocks noChangeArrowheads="1"/>
          </p:cNvSpPr>
          <p:nvPr/>
        </p:nvSpPr>
        <p:spPr bwMode="auto">
          <a:xfrm>
            <a:off x="7610475" y="2694678"/>
            <a:ext cx="1184275" cy="212725"/>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SPI  x4</a:t>
            </a:r>
            <a:endParaRPr lang="en-US" altLang="zh-CN" sz="900" dirty="0">
              <a:solidFill>
                <a:srgbClr val="000000"/>
              </a:solidFill>
              <a:ea typeface="宋体" pitchFamily="2" charset="-122"/>
            </a:endParaRPr>
          </a:p>
        </p:txBody>
      </p:sp>
      <p:sp>
        <p:nvSpPr>
          <p:cNvPr id="280" name="Rectangle 38"/>
          <p:cNvSpPr>
            <a:spLocks noChangeArrowheads="1"/>
          </p:cNvSpPr>
          <p:nvPr/>
        </p:nvSpPr>
        <p:spPr bwMode="auto">
          <a:xfrm>
            <a:off x="7610475" y="2147097"/>
            <a:ext cx="1184275" cy="214313"/>
          </a:xfrm>
          <a:prstGeom prst="rect">
            <a:avLst/>
          </a:prstGeom>
          <a:solidFill>
            <a:schemeClr val="accent2"/>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SIM V2/EMVSIM x2</a:t>
            </a:r>
            <a:endParaRPr lang="en-US" altLang="zh-CN" sz="900" dirty="0">
              <a:solidFill>
                <a:srgbClr val="000000"/>
              </a:solidFill>
              <a:ea typeface="宋体" pitchFamily="2" charset="-122"/>
            </a:endParaRPr>
          </a:p>
        </p:txBody>
      </p:sp>
      <p:sp>
        <p:nvSpPr>
          <p:cNvPr id="281" name="Rectangle 14"/>
          <p:cNvSpPr>
            <a:spLocks noChangeArrowheads="1"/>
          </p:cNvSpPr>
          <p:nvPr/>
        </p:nvSpPr>
        <p:spPr bwMode="auto">
          <a:xfrm>
            <a:off x="5706897" y="5669917"/>
            <a:ext cx="925512" cy="192087"/>
          </a:xfrm>
          <a:prstGeom prst="rect">
            <a:avLst/>
          </a:prstGeom>
          <a:solidFill>
            <a:srgbClr val="4592B9"/>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RNG</a:t>
            </a:r>
            <a:endParaRPr lang="en-US" altLang="zh-CN" sz="900" dirty="0">
              <a:solidFill>
                <a:srgbClr val="000000"/>
              </a:solidFill>
              <a:ea typeface="宋体" pitchFamily="2" charset="-122"/>
            </a:endParaRPr>
          </a:p>
        </p:txBody>
      </p:sp>
      <p:sp>
        <p:nvSpPr>
          <p:cNvPr id="282" name="Rectangle 14"/>
          <p:cNvSpPr>
            <a:spLocks noChangeArrowheads="1"/>
          </p:cNvSpPr>
          <p:nvPr/>
        </p:nvSpPr>
        <p:spPr bwMode="auto">
          <a:xfrm>
            <a:off x="4619893" y="5669917"/>
            <a:ext cx="925512" cy="192087"/>
          </a:xfrm>
          <a:prstGeom prst="rect">
            <a:avLst/>
          </a:prstGeom>
          <a:solidFill>
            <a:srgbClr val="4592B9"/>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Ciphers</a:t>
            </a:r>
            <a:endParaRPr lang="en-US" altLang="zh-CN" sz="900" dirty="0">
              <a:solidFill>
                <a:srgbClr val="000000"/>
              </a:solidFill>
              <a:ea typeface="宋体" pitchFamily="2" charset="-122"/>
            </a:endParaRPr>
          </a:p>
        </p:txBody>
      </p:sp>
      <p:sp>
        <p:nvSpPr>
          <p:cNvPr id="283" name="Rectangle 14"/>
          <p:cNvSpPr>
            <a:spLocks noChangeArrowheads="1"/>
          </p:cNvSpPr>
          <p:nvPr/>
        </p:nvSpPr>
        <p:spPr bwMode="auto">
          <a:xfrm>
            <a:off x="7825631" y="5669917"/>
            <a:ext cx="925512" cy="192087"/>
          </a:xfrm>
          <a:prstGeom prst="rect">
            <a:avLst/>
          </a:prstGeom>
          <a:solidFill>
            <a:srgbClr val="4592B9"/>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Secure RTC</a:t>
            </a:r>
            <a:endParaRPr lang="en-US" altLang="zh-CN" sz="900" dirty="0">
              <a:solidFill>
                <a:srgbClr val="000000"/>
              </a:solidFill>
              <a:ea typeface="宋体" pitchFamily="2" charset="-122"/>
            </a:endParaRPr>
          </a:p>
        </p:txBody>
      </p:sp>
      <p:sp>
        <p:nvSpPr>
          <p:cNvPr id="284" name="Rectangle 18"/>
          <p:cNvSpPr>
            <a:spLocks noChangeArrowheads="1"/>
          </p:cNvSpPr>
          <p:nvPr/>
        </p:nvSpPr>
        <p:spPr bwMode="auto">
          <a:xfrm>
            <a:off x="6802091" y="5669917"/>
            <a:ext cx="881099" cy="170157"/>
          </a:xfrm>
          <a:prstGeom prst="rect">
            <a:avLst/>
          </a:prstGeom>
          <a:solidFill>
            <a:srgbClr val="4592B9"/>
          </a:solidFill>
          <a:ln w="3175" algn="ctr">
            <a:solidFill>
              <a:schemeClr val="tx1"/>
            </a:solidFill>
            <a:miter lim="800000"/>
            <a:headEnd/>
            <a:tailEnd/>
          </a:ln>
        </p:spPr>
        <p:txBody>
          <a:bodyPr wrap="none" anchor="ctr"/>
          <a:lstStyle/>
          <a:p>
            <a:pPr algn="ctr"/>
            <a:r>
              <a:rPr lang="en-US" altLang="zh-CN" sz="900" dirty="0" err="1" smtClean="0">
                <a:solidFill>
                  <a:srgbClr val="000000"/>
                </a:solidFill>
                <a:ea typeface="宋体" pitchFamily="2" charset="-122"/>
              </a:rPr>
              <a:t>eFuse</a:t>
            </a:r>
            <a:endParaRPr lang="en-US" altLang="zh-CN" sz="900" dirty="0">
              <a:solidFill>
                <a:srgbClr val="000000"/>
              </a:solidFill>
              <a:ea typeface="宋体" pitchFamily="2" charset="-122"/>
            </a:endParaRPr>
          </a:p>
        </p:txBody>
      </p:sp>
      <p:sp>
        <p:nvSpPr>
          <p:cNvPr id="285" name="Rectangle 14"/>
          <p:cNvSpPr>
            <a:spLocks noChangeArrowheads="1"/>
          </p:cNvSpPr>
          <p:nvPr/>
        </p:nvSpPr>
        <p:spPr bwMode="auto">
          <a:xfrm>
            <a:off x="5703183" y="5914731"/>
            <a:ext cx="925512" cy="409869"/>
          </a:xfrm>
          <a:prstGeom prst="rect">
            <a:avLst/>
          </a:prstGeom>
          <a:solidFill>
            <a:srgbClr val="4592B9"/>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10 Tamper </a:t>
            </a:r>
            <a:br>
              <a:rPr lang="en-US" altLang="zh-CN" sz="900" dirty="0" smtClean="0">
                <a:solidFill>
                  <a:srgbClr val="000000"/>
                </a:solidFill>
                <a:ea typeface="宋体" pitchFamily="2" charset="-122"/>
              </a:rPr>
            </a:br>
            <a:r>
              <a:rPr lang="en-US" altLang="zh-CN" sz="900" dirty="0" smtClean="0">
                <a:solidFill>
                  <a:srgbClr val="000000"/>
                </a:solidFill>
                <a:ea typeface="宋体" pitchFamily="2" charset="-122"/>
              </a:rPr>
              <a:t>Pins</a:t>
            </a:r>
            <a:endParaRPr lang="en-US" altLang="zh-CN" sz="900" dirty="0">
              <a:solidFill>
                <a:srgbClr val="000000"/>
              </a:solidFill>
              <a:ea typeface="宋体" pitchFamily="2" charset="-122"/>
            </a:endParaRPr>
          </a:p>
        </p:txBody>
      </p:sp>
      <p:sp>
        <p:nvSpPr>
          <p:cNvPr id="286" name="Rectangle 14"/>
          <p:cNvSpPr>
            <a:spLocks noChangeArrowheads="1"/>
          </p:cNvSpPr>
          <p:nvPr/>
        </p:nvSpPr>
        <p:spPr bwMode="auto">
          <a:xfrm>
            <a:off x="4616179" y="5914731"/>
            <a:ext cx="925512" cy="401402"/>
          </a:xfrm>
          <a:prstGeom prst="rect">
            <a:avLst/>
          </a:prstGeom>
          <a:solidFill>
            <a:srgbClr val="4592B9"/>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OTF DRAM</a:t>
            </a:r>
            <a:br>
              <a:rPr lang="en-US" altLang="zh-CN" sz="900" dirty="0" smtClean="0">
                <a:solidFill>
                  <a:srgbClr val="000000"/>
                </a:solidFill>
                <a:ea typeface="宋体" pitchFamily="2" charset="-122"/>
              </a:rPr>
            </a:br>
            <a:r>
              <a:rPr lang="en-US" altLang="zh-CN" sz="900" dirty="0" smtClean="0">
                <a:solidFill>
                  <a:srgbClr val="000000"/>
                </a:solidFill>
                <a:ea typeface="宋体" pitchFamily="2" charset="-122"/>
              </a:rPr>
              <a:t>Encryption</a:t>
            </a:r>
            <a:endParaRPr lang="en-US" altLang="zh-CN" sz="900" dirty="0">
              <a:solidFill>
                <a:srgbClr val="000000"/>
              </a:solidFill>
              <a:ea typeface="宋体" pitchFamily="2" charset="-122"/>
            </a:endParaRPr>
          </a:p>
        </p:txBody>
      </p:sp>
      <p:sp>
        <p:nvSpPr>
          <p:cNvPr id="287" name="Rectangle 14"/>
          <p:cNvSpPr>
            <a:spLocks noChangeArrowheads="1"/>
          </p:cNvSpPr>
          <p:nvPr/>
        </p:nvSpPr>
        <p:spPr bwMode="auto">
          <a:xfrm>
            <a:off x="7821917" y="5914731"/>
            <a:ext cx="925512" cy="401402"/>
          </a:xfrm>
          <a:prstGeom prst="rect">
            <a:avLst/>
          </a:prstGeom>
          <a:solidFill>
            <a:srgbClr val="4592B9"/>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32KB Secure </a:t>
            </a:r>
            <a:br>
              <a:rPr lang="en-US" altLang="zh-CN" sz="900" dirty="0" smtClean="0">
                <a:solidFill>
                  <a:srgbClr val="000000"/>
                </a:solidFill>
                <a:ea typeface="宋体" pitchFamily="2" charset="-122"/>
              </a:rPr>
            </a:br>
            <a:r>
              <a:rPr lang="en-US" altLang="zh-CN" sz="900" dirty="0" smtClean="0">
                <a:solidFill>
                  <a:srgbClr val="000000"/>
                </a:solidFill>
                <a:ea typeface="宋体" pitchFamily="2" charset="-122"/>
              </a:rPr>
              <a:t>Storage</a:t>
            </a:r>
            <a:endParaRPr lang="en-US" altLang="zh-CN" sz="900" dirty="0">
              <a:solidFill>
                <a:srgbClr val="000000"/>
              </a:solidFill>
              <a:ea typeface="宋体" pitchFamily="2" charset="-122"/>
            </a:endParaRPr>
          </a:p>
        </p:txBody>
      </p:sp>
      <p:sp>
        <p:nvSpPr>
          <p:cNvPr id="288" name="Rectangle 18"/>
          <p:cNvSpPr>
            <a:spLocks noChangeArrowheads="1"/>
          </p:cNvSpPr>
          <p:nvPr/>
        </p:nvSpPr>
        <p:spPr bwMode="auto">
          <a:xfrm>
            <a:off x="6798377" y="5914731"/>
            <a:ext cx="881099" cy="401402"/>
          </a:xfrm>
          <a:prstGeom prst="rect">
            <a:avLst/>
          </a:prstGeom>
          <a:solidFill>
            <a:srgbClr val="4592B9"/>
          </a:solidFill>
          <a:ln w="3175" algn="ctr">
            <a:solidFill>
              <a:schemeClr val="tx1"/>
            </a:solidFill>
            <a:miter lim="800000"/>
            <a:headEnd/>
            <a:tailEnd/>
          </a:ln>
        </p:spPr>
        <p:txBody>
          <a:bodyPr wrap="none" anchor="ctr"/>
          <a:lstStyle/>
          <a:p>
            <a:pPr algn="ctr"/>
            <a:r>
              <a:rPr lang="en-US" altLang="zh-CN" sz="900" dirty="0" smtClean="0">
                <a:solidFill>
                  <a:srgbClr val="000000"/>
                </a:solidFill>
                <a:ea typeface="宋体" pitchFamily="2" charset="-122"/>
              </a:rPr>
              <a:t>RSA4096</a:t>
            </a:r>
            <a:br>
              <a:rPr lang="en-US" altLang="zh-CN" sz="900" dirty="0" smtClean="0">
                <a:solidFill>
                  <a:srgbClr val="000000"/>
                </a:solidFill>
                <a:ea typeface="宋体" pitchFamily="2" charset="-122"/>
              </a:rPr>
            </a:br>
            <a:r>
              <a:rPr lang="en-US" altLang="zh-CN" sz="900" dirty="0" smtClean="0">
                <a:solidFill>
                  <a:srgbClr val="000000"/>
                </a:solidFill>
                <a:ea typeface="宋体" pitchFamily="2" charset="-122"/>
              </a:rPr>
              <a:t>DPA protection</a:t>
            </a:r>
            <a:endParaRPr lang="en-US" altLang="zh-CN" sz="900" dirty="0">
              <a:solidFill>
                <a:srgbClr val="000000"/>
              </a:solidFill>
              <a:ea typeface="宋体" pitchFamily="2" charset="-122"/>
            </a:endParaRPr>
          </a:p>
        </p:txBody>
      </p:sp>
      <p:sp>
        <p:nvSpPr>
          <p:cNvPr id="63" name="Rectangle 30"/>
          <p:cNvSpPr>
            <a:spLocks noChangeArrowheads="1"/>
          </p:cNvSpPr>
          <p:nvPr/>
        </p:nvSpPr>
        <p:spPr bwMode="auto">
          <a:xfrm>
            <a:off x="4578486" y="4032795"/>
            <a:ext cx="1020762" cy="569080"/>
          </a:xfrm>
          <a:prstGeom prst="rect">
            <a:avLst/>
          </a:prstGeom>
          <a:solidFill>
            <a:srgbClr val="E2E7E4"/>
          </a:solidFill>
          <a:ln w="9525">
            <a:noFill/>
            <a:miter lim="800000"/>
            <a:headEnd/>
            <a:tailEnd/>
          </a:ln>
        </p:spPr>
        <p:txBody>
          <a:bodyPr wrap="none"/>
          <a:lstStyle/>
          <a:p>
            <a:pPr algn="ctr"/>
            <a:r>
              <a:rPr lang="en-US" altLang="zh-CN" sz="900" b="1" dirty="0" smtClean="0">
                <a:ea typeface="宋体" pitchFamily="2" charset="-122"/>
              </a:rPr>
              <a:t>ADC</a:t>
            </a:r>
            <a:endParaRPr lang="en-US" altLang="zh-CN" sz="900" b="1" dirty="0">
              <a:ea typeface="宋体" pitchFamily="2" charset="-122"/>
            </a:endParaRPr>
          </a:p>
        </p:txBody>
      </p:sp>
      <p:sp>
        <p:nvSpPr>
          <p:cNvPr id="64" name="Rectangle 31"/>
          <p:cNvSpPr>
            <a:spLocks noChangeArrowheads="1"/>
          </p:cNvSpPr>
          <p:nvPr/>
        </p:nvSpPr>
        <p:spPr bwMode="auto">
          <a:xfrm>
            <a:off x="4614998" y="4229911"/>
            <a:ext cx="925513" cy="294631"/>
          </a:xfrm>
          <a:prstGeom prst="rect">
            <a:avLst/>
          </a:prstGeom>
          <a:solidFill>
            <a:srgbClr val="9DA9B0"/>
          </a:solidFill>
          <a:ln w="3175" algn="ctr">
            <a:solidFill>
              <a:schemeClr val="tx1"/>
            </a:solidFill>
            <a:miter lim="800000"/>
            <a:headEnd/>
            <a:tailEnd/>
          </a:ln>
        </p:spPr>
        <p:txBody>
          <a:bodyPr wrap="none" anchor="ctr"/>
          <a:lstStyle/>
          <a:p>
            <a:pPr algn="ctr"/>
            <a:r>
              <a:rPr lang="en-US" altLang="zh-CN" sz="900" dirty="0" smtClean="0">
                <a:ea typeface="宋体" pitchFamily="2" charset="-122"/>
              </a:rPr>
              <a:t>ADC x2 (10-ch) </a:t>
            </a:r>
          </a:p>
          <a:p>
            <a:pPr algn="ctr"/>
            <a:r>
              <a:rPr lang="en-US" altLang="zh-CN" sz="900" dirty="0" smtClean="0">
                <a:ea typeface="宋体" pitchFamily="2" charset="-122"/>
              </a:rPr>
              <a:t>w/ touch ctrl</a:t>
            </a:r>
            <a:endParaRPr lang="en-US" altLang="zh-CN" sz="900" dirty="0">
              <a:ea typeface="宋体" pitchFamily="2" charset="-122"/>
            </a:endParaRPr>
          </a:p>
        </p:txBody>
      </p:sp>
    </p:spTree>
    <p:extLst>
      <p:ext uri="{BB962C8B-B14F-4D97-AF65-F5344CB8AC3E}">
        <p14:creationId xmlns:p14="http://schemas.microsoft.com/office/powerpoint/2010/main" val="184674852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Broadcom / Murata details</a:t>
            </a:r>
            <a:endParaRPr lang="en-US" dirty="0"/>
          </a:p>
        </p:txBody>
      </p:sp>
    </p:spTree>
    <p:extLst>
      <p:ext uri="{BB962C8B-B14F-4D97-AF65-F5344CB8AC3E}">
        <p14:creationId xmlns:p14="http://schemas.microsoft.com/office/powerpoint/2010/main" val="83044149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5109" y="1783945"/>
            <a:ext cx="8349916"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3 companies partnering to deliver world-class solutions for connected products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6990" y="2528654"/>
            <a:ext cx="1017270" cy="794742"/>
          </a:xfrm>
          <a:prstGeom prst="rect">
            <a:avLst/>
          </a:prstGeom>
        </p:spPr>
      </p:pic>
      <p:sp>
        <p:nvSpPr>
          <p:cNvPr id="7" name="TextBox 6"/>
          <p:cNvSpPr txBox="1"/>
          <p:nvPr/>
        </p:nvSpPr>
        <p:spPr>
          <a:xfrm>
            <a:off x="3061852" y="2528653"/>
            <a:ext cx="296876" cy="323165"/>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a:t>
            </a:r>
          </a:p>
        </p:txBody>
      </p:sp>
      <p:sp>
        <p:nvSpPr>
          <p:cNvPr id="8" name="TextBox 7"/>
          <p:cNvSpPr txBox="1"/>
          <p:nvPr/>
        </p:nvSpPr>
        <p:spPr>
          <a:xfrm>
            <a:off x="4684912" y="2561649"/>
            <a:ext cx="296876" cy="323165"/>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20" y="2436007"/>
            <a:ext cx="854393" cy="854393"/>
          </a:xfrm>
          <a:prstGeom prst="rect">
            <a:avLst/>
          </a:prstGeom>
        </p:spPr>
      </p:pic>
      <p:sp>
        <p:nvSpPr>
          <p:cNvPr id="10" name="TextBox 9"/>
          <p:cNvSpPr txBox="1"/>
          <p:nvPr/>
        </p:nvSpPr>
        <p:spPr>
          <a:xfrm>
            <a:off x="1404502" y="3290401"/>
            <a:ext cx="1697355" cy="1015663"/>
          </a:xfrm>
          <a:prstGeom prst="rect">
            <a:avLst/>
          </a:prstGeom>
          <a:noFill/>
        </p:spPr>
        <p:txBody>
          <a:bodyPr wrap="square" rtlCol="0">
            <a:spAutoFit/>
          </a:bodyPr>
          <a:lstStyle/>
          <a:p>
            <a:pPr algn="ctr"/>
            <a:r>
              <a:rPr lang="en-US" sz="1500" dirty="0">
                <a:latin typeface="Arial" panose="020B0604020202020204" pitchFamily="34" charset="0"/>
                <a:cs typeface="Arial" panose="020B0604020202020204" pitchFamily="34" charset="0"/>
              </a:rPr>
              <a:t>Leading Micro-processor </a:t>
            </a:r>
          </a:p>
          <a:p>
            <a:pPr algn="ctr"/>
            <a:r>
              <a:rPr lang="en-US" sz="1500" dirty="0">
                <a:latin typeface="Arial" panose="020B0604020202020204" pitchFamily="34" charset="0"/>
                <a:cs typeface="Arial" panose="020B0604020202020204" pitchFamily="34" charset="0"/>
              </a:rPr>
              <a:t>Solutions with i.MX products</a:t>
            </a:r>
          </a:p>
        </p:txBody>
      </p:sp>
      <p:sp>
        <p:nvSpPr>
          <p:cNvPr id="11" name="TextBox 10"/>
          <p:cNvSpPr txBox="1"/>
          <p:nvPr/>
        </p:nvSpPr>
        <p:spPr>
          <a:xfrm>
            <a:off x="3299417" y="3290400"/>
            <a:ext cx="1697355" cy="784830"/>
          </a:xfrm>
          <a:prstGeom prst="rect">
            <a:avLst/>
          </a:prstGeom>
          <a:noFill/>
        </p:spPr>
        <p:txBody>
          <a:bodyPr wrap="square" rtlCol="0">
            <a:spAutoFit/>
          </a:bodyPr>
          <a:lstStyle/>
          <a:p>
            <a:pPr algn="ctr"/>
            <a:r>
              <a:rPr lang="en-US" sz="1500" dirty="0">
                <a:latin typeface="Arial" panose="020B0604020202020204" pitchFamily="34" charset="0"/>
                <a:cs typeface="Arial" panose="020B0604020202020204" pitchFamily="34" charset="0"/>
              </a:rPr>
              <a:t>#1 market share for </a:t>
            </a:r>
            <a:r>
              <a:rPr lang="en-US" sz="1500" dirty="0" err="1">
                <a:latin typeface="Arial" panose="020B0604020202020204" pitchFamily="34" charset="0"/>
                <a:cs typeface="Arial" panose="020B0604020202020204" pitchFamily="34" charset="0"/>
              </a:rPr>
              <a:t>WiFi</a:t>
            </a:r>
            <a:r>
              <a:rPr lang="en-US" sz="1500" dirty="0">
                <a:latin typeface="Arial" panose="020B0604020202020204" pitchFamily="34" charset="0"/>
                <a:cs typeface="Arial" panose="020B0604020202020204" pitchFamily="34" charset="0"/>
              </a:rPr>
              <a:t> &amp; </a:t>
            </a:r>
          </a:p>
          <a:p>
            <a:pPr algn="ctr"/>
            <a:r>
              <a:rPr lang="en-US" sz="1500" dirty="0">
                <a:latin typeface="Arial" panose="020B0604020202020204" pitchFamily="34" charset="0"/>
                <a:cs typeface="Arial" panose="020B0604020202020204" pitchFamily="34" charset="0"/>
              </a:rPr>
              <a:t>Bluetooth IC </a:t>
            </a:r>
          </a:p>
        </p:txBody>
      </p:sp>
      <p:sp>
        <p:nvSpPr>
          <p:cNvPr id="12" name="TextBox 11"/>
          <p:cNvSpPr txBox="1"/>
          <p:nvPr/>
        </p:nvSpPr>
        <p:spPr>
          <a:xfrm>
            <a:off x="5065352" y="3269927"/>
            <a:ext cx="1697355" cy="1015663"/>
          </a:xfrm>
          <a:prstGeom prst="rect">
            <a:avLst/>
          </a:prstGeom>
          <a:noFill/>
        </p:spPr>
        <p:txBody>
          <a:bodyPr wrap="square" rtlCol="0">
            <a:spAutoFit/>
          </a:bodyPr>
          <a:lstStyle/>
          <a:p>
            <a:pPr algn="ctr"/>
            <a:r>
              <a:rPr lang="en-US" sz="1500" dirty="0">
                <a:latin typeface="Arial" panose="020B0604020202020204" pitchFamily="34" charset="0"/>
                <a:cs typeface="Arial" panose="020B0604020202020204" pitchFamily="34" charset="0"/>
              </a:rPr>
              <a:t>#1 market share for </a:t>
            </a:r>
            <a:r>
              <a:rPr lang="en-US" sz="1500" dirty="0" err="1">
                <a:latin typeface="Arial" panose="020B0604020202020204" pitchFamily="34" charset="0"/>
                <a:cs typeface="Arial" panose="020B0604020202020204" pitchFamily="34" charset="0"/>
              </a:rPr>
              <a:t>WiFi</a:t>
            </a:r>
            <a:r>
              <a:rPr lang="en-US" sz="1500" dirty="0">
                <a:latin typeface="Arial" panose="020B0604020202020204" pitchFamily="34" charset="0"/>
                <a:cs typeface="Arial" panose="020B0604020202020204" pitchFamily="34" charset="0"/>
              </a:rPr>
              <a:t> &amp; </a:t>
            </a:r>
          </a:p>
          <a:p>
            <a:pPr algn="ctr"/>
            <a:r>
              <a:rPr lang="en-US" sz="1500" dirty="0">
                <a:latin typeface="Arial" panose="020B0604020202020204" pitchFamily="34" charset="0"/>
                <a:cs typeface="Arial" panose="020B0604020202020204" pitchFamily="34" charset="0"/>
              </a:rPr>
              <a:t>Bluetooth modules</a:t>
            </a:r>
          </a:p>
        </p:txBody>
      </p:sp>
      <p:sp>
        <p:nvSpPr>
          <p:cNvPr id="13" name="TextBox 12"/>
          <p:cNvSpPr txBox="1"/>
          <p:nvPr/>
        </p:nvSpPr>
        <p:spPr>
          <a:xfrm>
            <a:off x="759522" y="4635823"/>
            <a:ext cx="7552766" cy="784830"/>
          </a:xfrm>
          <a:prstGeom prst="rect">
            <a:avLst/>
          </a:prstGeom>
          <a:noFill/>
        </p:spPr>
        <p:txBody>
          <a:bodyPr wrap="square" rtlCol="0">
            <a:spAutoFit/>
          </a:bodyPr>
          <a:lstStyle/>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Out-of-box processor and wireless connectivity for Linux and Android based systems</a:t>
            </a:r>
          </a:p>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Wi-Fi (802.11bgn, </a:t>
            </a:r>
            <a:r>
              <a:rPr lang="en-US" sz="1500" dirty="0" err="1">
                <a:latin typeface="Arial" panose="020B0604020202020204" pitchFamily="34" charset="0"/>
                <a:cs typeface="Arial" panose="020B0604020202020204" pitchFamily="34" charset="0"/>
              </a:rPr>
              <a:t>abgn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abgn</a:t>
            </a:r>
            <a:r>
              <a:rPr lang="en-US" sz="1500" dirty="0">
                <a:latin typeface="Arial" panose="020B0604020202020204" pitchFamily="34" charset="0"/>
                <a:cs typeface="Arial" panose="020B0604020202020204" pitchFamily="34" charset="0"/>
              </a:rPr>
              <a:t>/ac) &amp; Bluetooth Smart Ready Options</a:t>
            </a:r>
          </a:p>
        </p:txBody>
      </p:sp>
      <p:sp>
        <p:nvSpPr>
          <p:cNvPr id="14" name="Title 1"/>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i.MX </a:t>
            </a:r>
            <a:r>
              <a:rPr lang="en-US" sz="2400" dirty="0" err="1">
                <a:latin typeface="Arial" panose="020B0604020202020204" pitchFamily="34" charset="0"/>
                <a:cs typeface="Arial" panose="020B0604020202020204" pitchFamily="34" charset="0"/>
              </a:rPr>
              <a:t>WiFi</a:t>
            </a:r>
            <a:r>
              <a:rPr lang="en-US" sz="2400" dirty="0">
                <a:latin typeface="Arial" panose="020B0604020202020204" pitchFamily="34" charset="0"/>
                <a:cs typeface="Arial" panose="020B0604020202020204" pitchFamily="34" charset="0"/>
              </a:rPr>
              <a:t> &amp; Bluetooth Strategy </a:t>
            </a:r>
          </a:p>
        </p:txBody>
      </p:sp>
      <p:sp>
        <p:nvSpPr>
          <p:cNvPr id="2" name="Text Placeholder 1"/>
          <p:cNvSpPr>
            <a:spLocks noGrp="1"/>
          </p:cNvSpPr>
          <p:nvPr>
            <p:ph type="body" sz="quarter" idx="10"/>
          </p:nvPr>
        </p:nvSpPr>
        <p:spPr/>
        <p:txBody>
          <a:bodyPr/>
          <a:lstStyle/>
          <a:p>
            <a:endParaRPr lang="en-US" dirty="0"/>
          </a:p>
        </p:txBody>
      </p:sp>
      <p:grpSp>
        <p:nvGrpSpPr>
          <p:cNvPr id="16" name="Group 15"/>
          <p:cNvGrpSpPr/>
          <p:nvPr/>
        </p:nvGrpSpPr>
        <p:grpSpPr>
          <a:xfrm>
            <a:off x="1744178" y="2619447"/>
            <a:ext cx="935162" cy="336844"/>
            <a:chOff x="271463" y="2852738"/>
            <a:chExt cx="3190876" cy="1149350"/>
          </a:xfrm>
        </p:grpSpPr>
        <p:sp>
          <p:nvSpPr>
            <p:cNvPr id="17"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5651692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cott Kerr\Documents\Freescale\Freescale i.MX6 Reference Platforms\Freescale_SD_BCM_Adapter\Final\Photos\20150408_135634_resiz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4398" y="2156043"/>
            <a:ext cx="6021287" cy="29173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a:stCxn id="11" idx="0"/>
          </p:cNvCxnSpPr>
          <p:nvPr/>
        </p:nvCxnSpPr>
        <p:spPr>
          <a:xfrm flipH="1" flipV="1">
            <a:off x="4322579" y="4344958"/>
            <a:ext cx="2101341" cy="85873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052756" y="5203696"/>
            <a:ext cx="4742328" cy="646331"/>
          </a:xfrm>
          <a:prstGeom prst="rect">
            <a:avLst/>
          </a:prstGeom>
          <a:noFill/>
        </p:spPr>
        <p:txBody>
          <a:bodyPr wrap="square" rtlCol="0">
            <a:spAutoFit/>
          </a:bodyPr>
          <a:lstStyle/>
          <a:p>
            <a:r>
              <a:rPr lang="en-US" sz="1200" dirty="0">
                <a:solidFill>
                  <a:srgbClr val="FF0000"/>
                </a:solidFill>
              </a:rPr>
              <a:t>Murata Custom Interconnect for Freescale</a:t>
            </a:r>
          </a:p>
          <a:p>
            <a:r>
              <a:rPr lang="en-US" sz="1200" dirty="0">
                <a:solidFill>
                  <a:srgbClr val="FF0000"/>
                </a:solidFill>
              </a:rPr>
              <a:t>SDIO to 60PIN Adapter  =&gt; Provides Wi-Fi SDIO/BT UART connection</a:t>
            </a:r>
          </a:p>
        </p:txBody>
      </p:sp>
      <p:cxnSp>
        <p:nvCxnSpPr>
          <p:cNvPr id="13" name="Straight Arrow Connector 12"/>
          <p:cNvCxnSpPr>
            <a:stCxn id="18" idx="0"/>
          </p:cNvCxnSpPr>
          <p:nvPr/>
        </p:nvCxnSpPr>
        <p:spPr>
          <a:xfrm flipV="1">
            <a:off x="3348181" y="4185087"/>
            <a:ext cx="197706" cy="126312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391470" y="5448215"/>
            <a:ext cx="1913421" cy="461665"/>
          </a:xfrm>
          <a:prstGeom prst="rect">
            <a:avLst/>
          </a:prstGeom>
          <a:noFill/>
        </p:spPr>
        <p:txBody>
          <a:bodyPr wrap="square" rtlCol="0">
            <a:spAutoFit/>
          </a:bodyPr>
          <a:lstStyle/>
          <a:p>
            <a:pPr algn="ctr"/>
            <a:r>
              <a:rPr lang="en-US" sz="1200" dirty="0">
                <a:solidFill>
                  <a:srgbClr val="FF0000"/>
                </a:solidFill>
              </a:rPr>
              <a:t>Murata Type ZP EVB (BCM4339)</a:t>
            </a:r>
          </a:p>
        </p:txBody>
      </p:sp>
      <p:sp>
        <p:nvSpPr>
          <p:cNvPr id="20" name="TextBox 19"/>
          <p:cNvSpPr txBox="1"/>
          <p:nvPr/>
        </p:nvSpPr>
        <p:spPr>
          <a:xfrm>
            <a:off x="1338244" y="4966608"/>
            <a:ext cx="1913421" cy="461665"/>
          </a:xfrm>
          <a:prstGeom prst="rect">
            <a:avLst/>
          </a:prstGeom>
          <a:noFill/>
        </p:spPr>
        <p:txBody>
          <a:bodyPr wrap="square" rtlCol="0">
            <a:spAutoFit/>
          </a:bodyPr>
          <a:lstStyle/>
          <a:p>
            <a:pPr algn="ctr"/>
            <a:r>
              <a:rPr lang="en-US" sz="1200" dirty="0">
                <a:solidFill>
                  <a:srgbClr val="FF0000"/>
                </a:solidFill>
              </a:rPr>
              <a:t>2.4/5.0 GHz Antenna</a:t>
            </a:r>
          </a:p>
          <a:p>
            <a:pPr algn="ctr"/>
            <a:r>
              <a:rPr lang="en-US" sz="1200" dirty="0">
                <a:solidFill>
                  <a:srgbClr val="FF0000"/>
                </a:solidFill>
              </a:rPr>
              <a:t>(Dual-Band)</a:t>
            </a:r>
          </a:p>
        </p:txBody>
      </p:sp>
      <p:cxnSp>
        <p:nvCxnSpPr>
          <p:cNvPr id="21" name="Straight Arrow Connector 20"/>
          <p:cNvCxnSpPr>
            <a:stCxn id="20" idx="0"/>
          </p:cNvCxnSpPr>
          <p:nvPr/>
        </p:nvCxnSpPr>
        <p:spPr>
          <a:xfrm flipH="1" flipV="1">
            <a:off x="2249743" y="4029356"/>
            <a:ext cx="45212" cy="93725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rot="5400000">
            <a:off x="3278634" y="2675697"/>
            <a:ext cx="246310" cy="180036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p:cNvSpPr/>
          <p:nvPr/>
        </p:nvSpPr>
        <p:spPr>
          <a:xfrm rot="5400000">
            <a:off x="5215889" y="1294817"/>
            <a:ext cx="218649" cy="172245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4734018" y="1754815"/>
            <a:ext cx="1689902" cy="646331"/>
          </a:xfrm>
          <a:prstGeom prst="rect">
            <a:avLst/>
          </a:prstGeom>
          <a:noFill/>
        </p:spPr>
        <p:txBody>
          <a:bodyPr wrap="square" rtlCol="0">
            <a:spAutoFit/>
          </a:bodyPr>
          <a:lstStyle/>
          <a:p>
            <a:r>
              <a:rPr lang="en-US" dirty="0">
                <a:solidFill>
                  <a:srgbClr val="FF0000"/>
                </a:solidFill>
              </a:rPr>
              <a:t>i.MX6SX Sabre </a:t>
            </a:r>
            <a:r>
              <a:rPr lang="en-US" dirty="0" err="1">
                <a:solidFill>
                  <a:srgbClr val="FF0000"/>
                </a:solidFill>
              </a:rPr>
              <a:t>SoloX</a:t>
            </a:r>
            <a:endParaRPr lang="en-US" dirty="0">
              <a:solidFill>
                <a:srgbClr val="FF0000"/>
              </a:solidFill>
            </a:endParaRPr>
          </a:p>
        </p:txBody>
      </p:sp>
      <p:sp>
        <p:nvSpPr>
          <p:cNvPr id="23" name="TextBox 22"/>
          <p:cNvSpPr txBox="1"/>
          <p:nvPr/>
        </p:nvSpPr>
        <p:spPr>
          <a:xfrm>
            <a:off x="2664274" y="2470922"/>
            <a:ext cx="1475030" cy="1754326"/>
          </a:xfrm>
          <a:prstGeom prst="rect">
            <a:avLst/>
          </a:prstGeom>
          <a:noFill/>
        </p:spPr>
        <p:txBody>
          <a:bodyPr wrap="square" rtlCol="0">
            <a:spAutoFit/>
          </a:bodyPr>
          <a:lstStyle/>
          <a:p>
            <a:pPr algn="ctr"/>
            <a:r>
              <a:rPr lang="en-US" dirty="0">
                <a:solidFill>
                  <a:srgbClr val="FF0000"/>
                </a:solidFill>
              </a:rPr>
              <a:t>Murata i.MX </a:t>
            </a:r>
            <a:r>
              <a:rPr lang="en-US" dirty="0" err="1">
                <a:solidFill>
                  <a:srgbClr val="FF0000"/>
                </a:solidFill>
              </a:rPr>
              <a:t>InterConnect</a:t>
            </a:r>
            <a:endParaRPr lang="en-US" dirty="0">
              <a:solidFill>
                <a:srgbClr val="FF0000"/>
              </a:solidFill>
            </a:endParaRPr>
          </a:p>
          <a:p>
            <a:pPr algn="ctr"/>
            <a:r>
              <a:rPr lang="en-US" dirty="0">
                <a:solidFill>
                  <a:srgbClr val="FF0000"/>
                </a:solidFill>
              </a:rPr>
              <a:t>+</a:t>
            </a:r>
          </a:p>
          <a:p>
            <a:pPr algn="ctr"/>
            <a:r>
              <a:rPr lang="en-US" dirty="0">
                <a:solidFill>
                  <a:srgbClr val="FF0000"/>
                </a:solidFill>
              </a:rPr>
              <a:t>Type ZP EVB</a:t>
            </a:r>
          </a:p>
        </p:txBody>
      </p:sp>
      <p:sp>
        <p:nvSpPr>
          <p:cNvPr id="16" name="Title 1"/>
          <p:cNvSpPr txBox="1">
            <a:spLocks/>
          </p:cNvSpPr>
          <p:nvPr/>
        </p:nvSpPr>
        <p:spPr>
          <a:xfrm>
            <a:off x="243575" y="966976"/>
            <a:ext cx="7228036" cy="52956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Murata Kit Interconnect with Freescale EVK’s </a:t>
            </a:r>
          </a:p>
        </p:txBody>
      </p:sp>
    </p:spTree>
    <p:extLst>
      <p:ext uri="{BB962C8B-B14F-4D97-AF65-F5344CB8AC3E}">
        <p14:creationId xmlns:p14="http://schemas.microsoft.com/office/powerpoint/2010/main" val="53006175"/>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28" y="838903"/>
            <a:ext cx="7886700" cy="994172"/>
          </a:xfrm>
        </p:spPr>
        <p:txBody>
          <a:bodyPr>
            <a:normAutofit/>
          </a:bodyPr>
          <a:lstStyle/>
          <a:p>
            <a:r>
              <a:rPr lang="en-US" sz="2400" dirty="0">
                <a:latin typeface="Arial" panose="020B0604020202020204" pitchFamily="34" charset="0"/>
                <a:cs typeface="Arial" panose="020B0604020202020204" pitchFamily="34" charset="0"/>
              </a:rPr>
              <a:t>i.MX6 Platforms + Murata Wi-Fi/BT Dev Kits </a:t>
            </a:r>
          </a:p>
        </p:txBody>
      </p:sp>
      <p:pic>
        <p:nvPicPr>
          <p:cNvPr id="1026" name="Picture 2" descr="C:\Users\Scott Kerr\Documents\Freescale\Freescale i.MX6 Reference Platforms\Supporting_Documentation\Photos\Modified_Freescale_Kit_Definition\DSC0048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1" y="1754815"/>
            <a:ext cx="3000112" cy="132193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cott Kerr\Documents\Freescale\Freescale i.MX6 Reference Platforms\Supporting_Documentation\Photos\Modified_Freescale_Kit_Definition\DSC0049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7446" y="1734772"/>
            <a:ext cx="2646294" cy="1335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cott Kerr\Documents\Freescale\Freescale i.MX6 Reference Platforms\Supporting_Documentation\Photos\Modified_Freescale_Kit_Definition\DSC0048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9652" y="4023067"/>
            <a:ext cx="2668187" cy="1521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Scott Kerr\Documents\Freescale\Freescale i.MX6 Reference Platforms\Supporting_Documentation\Photos\Modified_Freescale_Kit_Definition\DSC004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6157" y="3699030"/>
            <a:ext cx="1680934" cy="192466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a:stCxn id="11" idx="0"/>
          </p:cNvCxnSpPr>
          <p:nvPr/>
        </p:nvCxnSpPr>
        <p:spPr>
          <a:xfrm flipV="1">
            <a:off x="2303747" y="2656497"/>
            <a:ext cx="214374" cy="57069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39650" y="3227189"/>
            <a:ext cx="1728194" cy="415498"/>
          </a:xfrm>
          <a:prstGeom prst="rect">
            <a:avLst/>
          </a:prstGeom>
          <a:noFill/>
        </p:spPr>
        <p:txBody>
          <a:bodyPr wrap="square" rtlCol="0">
            <a:spAutoFit/>
          </a:bodyPr>
          <a:lstStyle/>
          <a:p>
            <a:pPr algn="ctr"/>
            <a:r>
              <a:rPr lang="en-US" sz="1050" dirty="0">
                <a:solidFill>
                  <a:srgbClr val="FF0000"/>
                </a:solidFill>
              </a:rPr>
              <a:t>i.MX 6SoloX + </a:t>
            </a:r>
          </a:p>
          <a:p>
            <a:pPr algn="ctr"/>
            <a:r>
              <a:rPr lang="en-US" sz="1050" dirty="0" err="1">
                <a:solidFill>
                  <a:srgbClr val="FF0000"/>
                </a:solidFill>
              </a:rPr>
              <a:t>Ver</a:t>
            </a:r>
            <a:r>
              <a:rPr lang="en-US" sz="1050" dirty="0">
                <a:solidFill>
                  <a:srgbClr val="FF0000"/>
                </a:solidFill>
              </a:rPr>
              <a:t> 1.0 &amp; SD Card Ext</a:t>
            </a:r>
          </a:p>
        </p:txBody>
      </p:sp>
      <p:cxnSp>
        <p:nvCxnSpPr>
          <p:cNvPr id="15" name="Straight Arrow Connector 14"/>
          <p:cNvCxnSpPr>
            <a:stCxn id="16" idx="0"/>
          </p:cNvCxnSpPr>
          <p:nvPr/>
        </p:nvCxnSpPr>
        <p:spPr>
          <a:xfrm flipH="1" flipV="1">
            <a:off x="6706809" y="2443493"/>
            <a:ext cx="109814" cy="783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952526" y="3227189"/>
            <a:ext cx="1728194" cy="415498"/>
          </a:xfrm>
          <a:prstGeom prst="rect">
            <a:avLst/>
          </a:prstGeom>
          <a:noFill/>
        </p:spPr>
        <p:txBody>
          <a:bodyPr wrap="square" rtlCol="0">
            <a:spAutoFit/>
          </a:bodyPr>
          <a:lstStyle/>
          <a:p>
            <a:pPr algn="ctr"/>
            <a:r>
              <a:rPr lang="en-US" sz="1050" dirty="0">
                <a:solidFill>
                  <a:srgbClr val="FF0000"/>
                </a:solidFill>
              </a:rPr>
              <a:t>i.MX 6SoloLite + </a:t>
            </a:r>
          </a:p>
          <a:p>
            <a:pPr algn="ctr"/>
            <a:r>
              <a:rPr lang="en-US" sz="1050" dirty="0" err="1">
                <a:solidFill>
                  <a:srgbClr val="FF0000"/>
                </a:solidFill>
              </a:rPr>
              <a:t>Ver</a:t>
            </a:r>
            <a:r>
              <a:rPr lang="en-US" sz="1050" dirty="0">
                <a:solidFill>
                  <a:srgbClr val="FF0000"/>
                </a:solidFill>
              </a:rPr>
              <a:t> 1.0 &amp; SD Card Ext</a:t>
            </a:r>
          </a:p>
        </p:txBody>
      </p:sp>
      <p:sp>
        <p:nvSpPr>
          <p:cNvPr id="26" name="TextBox 25"/>
          <p:cNvSpPr txBox="1"/>
          <p:nvPr/>
        </p:nvSpPr>
        <p:spPr>
          <a:xfrm>
            <a:off x="4148679" y="5314034"/>
            <a:ext cx="1589795" cy="415498"/>
          </a:xfrm>
          <a:prstGeom prst="rect">
            <a:avLst/>
          </a:prstGeom>
          <a:noFill/>
        </p:spPr>
        <p:txBody>
          <a:bodyPr wrap="square" rtlCol="0">
            <a:spAutoFit/>
          </a:bodyPr>
          <a:lstStyle/>
          <a:p>
            <a:pPr algn="ctr"/>
            <a:r>
              <a:rPr lang="en-US" sz="1050" dirty="0">
                <a:solidFill>
                  <a:srgbClr val="FF0000"/>
                </a:solidFill>
              </a:rPr>
              <a:t>i.MX 6UltraLite + </a:t>
            </a:r>
            <a:r>
              <a:rPr lang="en-US" sz="1050" dirty="0" err="1">
                <a:solidFill>
                  <a:srgbClr val="FF0000"/>
                </a:solidFill>
              </a:rPr>
              <a:t>Ver</a:t>
            </a:r>
            <a:r>
              <a:rPr lang="en-US" sz="1050" dirty="0">
                <a:solidFill>
                  <a:srgbClr val="FF0000"/>
                </a:solidFill>
              </a:rPr>
              <a:t> 2.0</a:t>
            </a:r>
          </a:p>
        </p:txBody>
      </p:sp>
      <p:cxnSp>
        <p:nvCxnSpPr>
          <p:cNvPr id="27" name="Straight Arrow Connector 26"/>
          <p:cNvCxnSpPr>
            <a:stCxn id="26" idx="0"/>
          </p:cNvCxnSpPr>
          <p:nvPr/>
        </p:nvCxnSpPr>
        <p:spPr>
          <a:xfrm flipH="1" flipV="1">
            <a:off x="3046071" y="4661364"/>
            <a:ext cx="1897506" cy="65267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107839" y="3699030"/>
            <a:ext cx="1906903" cy="577081"/>
          </a:xfrm>
          <a:prstGeom prst="rect">
            <a:avLst/>
          </a:prstGeom>
          <a:noFill/>
        </p:spPr>
        <p:txBody>
          <a:bodyPr wrap="square" rtlCol="0">
            <a:spAutoFit/>
          </a:bodyPr>
          <a:lstStyle/>
          <a:p>
            <a:pPr algn="ctr"/>
            <a:r>
              <a:rPr lang="en-US" sz="1050" dirty="0">
                <a:solidFill>
                  <a:srgbClr val="FF0000"/>
                </a:solidFill>
              </a:rPr>
              <a:t>i.MX 6Quad SABRE + </a:t>
            </a:r>
            <a:r>
              <a:rPr lang="en-US" sz="1050" dirty="0" err="1">
                <a:solidFill>
                  <a:srgbClr val="FF0000"/>
                </a:solidFill>
              </a:rPr>
              <a:t>Ver</a:t>
            </a:r>
            <a:r>
              <a:rPr lang="en-US" sz="1050" dirty="0">
                <a:solidFill>
                  <a:srgbClr val="FF0000"/>
                </a:solidFill>
              </a:rPr>
              <a:t> 2.0</a:t>
            </a:r>
          </a:p>
          <a:p>
            <a:pPr algn="ctr"/>
            <a:r>
              <a:rPr lang="en-US" sz="1050" dirty="0">
                <a:solidFill>
                  <a:srgbClr val="FF0000"/>
                </a:solidFill>
              </a:rPr>
              <a:t>=&gt; ONLY Modified Board</a:t>
            </a:r>
          </a:p>
        </p:txBody>
      </p:sp>
      <p:cxnSp>
        <p:nvCxnSpPr>
          <p:cNvPr id="30" name="Straight Arrow Connector 29"/>
          <p:cNvCxnSpPr>
            <a:stCxn id="29" idx="2"/>
          </p:cNvCxnSpPr>
          <p:nvPr/>
        </p:nvCxnSpPr>
        <p:spPr>
          <a:xfrm>
            <a:off x="5061291" y="4276111"/>
            <a:ext cx="2263214" cy="38525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80096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nvPr>
        </p:nvGraphicFramePr>
        <p:xfrm>
          <a:off x="1339424" y="1497884"/>
          <a:ext cx="5108969" cy="2118212"/>
        </p:xfrm>
        <a:graphic>
          <a:graphicData uri="http://schemas.openxmlformats.org/drawingml/2006/table">
            <a:tbl>
              <a:tblPr firstRow="1" bandRow="1">
                <a:tableStyleId>{5C22544A-7EE6-4342-B048-85BDC9FD1C3A}</a:tableStyleId>
              </a:tblPr>
              <a:tblGrid>
                <a:gridCol w="968430"/>
                <a:gridCol w="1081075"/>
                <a:gridCol w="1029932"/>
                <a:gridCol w="918102"/>
                <a:gridCol w="1111430"/>
              </a:tblGrid>
              <a:tr h="731635">
                <a:tc>
                  <a:txBody>
                    <a:bodyPr/>
                    <a:lstStyle/>
                    <a:p>
                      <a:pPr algn="ctr"/>
                      <a:r>
                        <a:rPr lang="en-US" sz="1100" dirty="0" smtClean="0">
                          <a:latin typeface="Arial" panose="020B0604020202020204" pitchFamily="34" charset="0"/>
                          <a:cs typeface="Arial" panose="020B0604020202020204" pitchFamily="34" charset="0"/>
                        </a:rPr>
                        <a:t>Type ZP</a:t>
                      </a:r>
                      <a:endParaRPr lang="en-US" sz="1100" dirty="0">
                        <a:latin typeface="Arial" panose="020B0604020202020204" pitchFamily="34" charset="0"/>
                        <a:cs typeface="Arial" panose="020B0604020202020204" pitchFamily="34" charset="0"/>
                      </a:endParaRPr>
                    </a:p>
                  </a:txBody>
                  <a:tcPr marL="68580" marR="68580" marT="34290" marB="34290">
                    <a:solidFill>
                      <a:srgbClr val="C00000"/>
                    </a:solidFill>
                  </a:tcPr>
                </a:tc>
                <a:tc>
                  <a:txBody>
                    <a:bodyPr/>
                    <a:lstStyle/>
                    <a:p>
                      <a:pPr algn="ctr"/>
                      <a:r>
                        <a:rPr lang="en-US" sz="1100" dirty="0" smtClean="0">
                          <a:latin typeface="Arial" panose="020B0604020202020204" pitchFamily="34" charset="0"/>
                          <a:cs typeface="Arial" panose="020B0604020202020204" pitchFamily="34" charset="0"/>
                        </a:rPr>
                        <a:t>Type 1BW</a:t>
                      </a:r>
                      <a:endParaRPr lang="en-US" sz="1100" dirty="0">
                        <a:latin typeface="Arial" panose="020B0604020202020204" pitchFamily="34" charset="0"/>
                        <a:cs typeface="Arial" panose="020B0604020202020204" pitchFamily="34" charset="0"/>
                      </a:endParaRPr>
                    </a:p>
                  </a:txBody>
                  <a:tcPr marL="68580" marR="68580" marT="34290" marB="34290">
                    <a:solidFill>
                      <a:srgbClr val="C00000"/>
                    </a:solidFill>
                  </a:tcPr>
                </a:tc>
                <a:tc>
                  <a:txBody>
                    <a:bodyPr/>
                    <a:lstStyle/>
                    <a:p>
                      <a:pPr algn="ctr"/>
                      <a:r>
                        <a:rPr lang="en-US" sz="1100" dirty="0" smtClean="0">
                          <a:latin typeface="Arial" panose="020B0604020202020204" pitchFamily="34" charset="0"/>
                          <a:cs typeface="Arial" panose="020B0604020202020204" pitchFamily="34" charset="0"/>
                        </a:rPr>
                        <a:t>Type 1DX</a:t>
                      </a:r>
                      <a:endParaRPr lang="en-US" sz="1100" dirty="0">
                        <a:latin typeface="Arial" panose="020B0604020202020204" pitchFamily="34" charset="0"/>
                        <a:cs typeface="Arial" panose="020B0604020202020204" pitchFamily="34" charset="0"/>
                      </a:endParaRPr>
                    </a:p>
                  </a:txBody>
                  <a:tcPr marL="68580" marR="68580" marT="34290" marB="34290">
                    <a:solidFill>
                      <a:srgbClr val="C00000"/>
                    </a:solidFill>
                  </a:tcPr>
                </a:tc>
                <a:tc>
                  <a:txBody>
                    <a:bodyPr/>
                    <a:lstStyle/>
                    <a:p>
                      <a:pPr algn="ctr"/>
                      <a:r>
                        <a:rPr lang="en-US" sz="1100" dirty="0" smtClean="0">
                          <a:latin typeface="Arial" panose="020B0604020202020204" pitchFamily="34" charset="0"/>
                          <a:cs typeface="Arial" panose="020B0604020202020204" pitchFamily="34" charset="0"/>
                        </a:rPr>
                        <a:t>Type</a:t>
                      </a:r>
                      <a:r>
                        <a:rPr lang="en-US" sz="1100" baseline="0" dirty="0" smtClean="0">
                          <a:latin typeface="Arial" panose="020B0604020202020204" pitchFamily="34" charset="0"/>
                          <a:cs typeface="Arial" panose="020B0604020202020204" pitchFamily="34" charset="0"/>
                        </a:rPr>
                        <a:t> 1FX</a:t>
                      </a:r>
                    </a:p>
                    <a:p>
                      <a:pPr algn="ctr"/>
                      <a:endParaRPr lang="en-US" sz="1100" dirty="0">
                        <a:latin typeface="Arial" panose="020B0604020202020204" pitchFamily="34" charset="0"/>
                        <a:cs typeface="Arial" panose="020B0604020202020204" pitchFamily="34" charset="0"/>
                      </a:endParaRPr>
                    </a:p>
                  </a:txBody>
                  <a:tcPr marL="68580" marR="68580" marT="34290" marB="34290">
                    <a:solidFill>
                      <a:srgbClr val="C00000"/>
                    </a:solidFill>
                  </a:tcPr>
                </a:tc>
                <a:tc>
                  <a:txBody>
                    <a:bodyPr/>
                    <a:lstStyle/>
                    <a:p>
                      <a:pPr algn="ctr"/>
                      <a:r>
                        <a:rPr lang="en-US" sz="1100" dirty="0" smtClean="0">
                          <a:latin typeface="Arial" panose="020B0604020202020204" pitchFamily="34" charset="0"/>
                          <a:cs typeface="Arial" panose="020B0604020202020204" pitchFamily="34" charset="0"/>
                        </a:rPr>
                        <a:t>SN8000</a:t>
                      </a:r>
                    </a:p>
                    <a:p>
                      <a:pPr algn="ctr"/>
                      <a:r>
                        <a:rPr lang="en-US" sz="1100" dirty="0" smtClean="0">
                          <a:latin typeface="Arial" panose="020B0604020202020204" pitchFamily="34" charset="0"/>
                          <a:cs typeface="Arial" panose="020B0604020202020204" pitchFamily="34" charset="0"/>
                        </a:rPr>
                        <a:t>FCC/CE/IC</a:t>
                      </a:r>
                    </a:p>
                    <a:p>
                      <a:pPr algn="ctr"/>
                      <a:r>
                        <a:rPr lang="en-US" sz="1100" dirty="0" smtClean="0">
                          <a:latin typeface="Arial" panose="020B0604020202020204" pitchFamily="34" charset="0"/>
                          <a:cs typeface="Arial" panose="020B0604020202020204" pitchFamily="34" charset="0"/>
                        </a:rPr>
                        <a:t>CERTIFIED</a:t>
                      </a:r>
                    </a:p>
                  </a:txBody>
                  <a:tcPr marL="68580" marR="68580" marT="34290" marB="34290">
                    <a:solidFill>
                      <a:srgbClr val="C00000"/>
                    </a:solidFill>
                  </a:tcPr>
                </a:tc>
              </a:tr>
              <a:tr h="275936">
                <a:tc>
                  <a:txBody>
                    <a:bodyPr/>
                    <a:lstStyle/>
                    <a:p>
                      <a:pPr algn="ctr"/>
                      <a:r>
                        <a:rPr lang="en-US" sz="1100" dirty="0" smtClean="0">
                          <a:latin typeface="Arial" panose="020B0604020202020204" pitchFamily="34" charset="0"/>
                          <a:cs typeface="Arial" panose="020B0604020202020204" pitchFamily="34" charset="0"/>
                        </a:rPr>
                        <a:t>BCM4339</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BCM43340</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BCM4343W</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BCM43364</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BCM43362</a:t>
                      </a:r>
                      <a:endParaRPr lang="en-US" sz="1100" dirty="0">
                        <a:latin typeface="Arial" panose="020B0604020202020204" pitchFamily="34" charset="0"/>
                        <a:cs typeface="Arial" panose="020B0604020202020204" pitchFamily="34" charset="0"/>
                      </a:endParaRPr>
                    </a:p>
                  </a:txBody>
                  <a:tcPr marL="68580" marR="68580" marT="34290" marB="34290"/>
                </a:tc>
              </a:tr>
              <a:tr h="401982">
                <a:tc>
                  <a:txBody>
                    <a:bodyPr/>
                    <a:lstStyle/>
                    <a:p>
                      <a:pPr algn="ctr"/>
                      <a:r>
                        <a:rPr lang="en-US" sz="1100" dirty="0" smtClean="0">
                          <a:latin typeface="Arial" panose="020B0604020202020204" pitchFamily="34" charset="0"/>
                          <a:cs typeface="Arial" panose="020B0604020202020204" pitchFamily="34" charset="0"/>
                        </a:rPr>
                        <a:t>802.11a/b/g/n/ac BT/BLE</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802.11a/b/g/n</a:t>
                      </a:r>
                    </a:p>
                    <a:p>
                      <a:pPr algn="ctr"/>
                      <a:r>
                        <a:rPr lang="en-US" sz="1100" dirty="0" smtClean="0">
                          <a:latin typeface="Arial" panose="020B0604020202020204" pitchFamily="34" charset="0"/>
                          <a:cs typeface="Arial" panose="020B0604020202020204" pitchFamily="34" charset="0"/>
                        </a:rPr>
                        <a:t>BT/BLE</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802.11b/g/n</a:t>
                      </a:r>
                    </a:p>
                    <a:p>
                      <a:pPr algn="ctr"/>
                      <a:r>
                        <a:rPr lang="en-US" sz="1100" dirty="0" smtClean="0">
                          <a:latin typeface="Arial" panose="020B0604020202020204" pitchFamily="34" charset="0"/>
                          <a:cs typeface="Arial" panose="020B0604020202020204" pitchFamily="34" charset="0"/>
                        </a:rPr>
                        <a:t>BT/BLE</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802.11b/g/n</a:t>
                      </a:r>
                    </a:p>
                    <a:p>
                      <a:pPr algn="ctr"/>
                      <a:r>
                        <a:rPr lang="en-US" sz="1100" dirty="0" smtClean="0">
                          <a:latin typeface="Arial" panose="020B0604020202020204" pitchFamily="34" charset="0"/>
                          <a:cs typeface="Arial" panose="020B0604020202020204" pitchFamily="34" charset="0"/>
                        </a:rPr>
                        <a:t>(Wi-Fi</a:t>
                      </a:r>
                      <a:r>
                        <a:rPr lang="en-US" sz="1100" baseline="0" dirty="0" smtClean="0">
                          <a:latin typeface="Arial" panose="020B0604020202020204" pitchFamily="34" charset="0"/>
                          <a:cs typeface="Arial" panose="020B0604020202020204" pitchFamily="34" charset="0"/>
                        </a:rPr>
                        <a:t> Only)</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802.11b/g/n</a:t>
                      </a:r>
                      <a:r>
                        <a:rPr lang="en-US" sz="1100" baseline="0" dirty="0" smtClean="0">
                          <a:latin typeface="Arial" panose="020B0604020202020204" pitchFamily="34" charset="0"/>
                          <a:cs typeface="Arial" panose="020B0604020202020204" pitchFamily="34" charset="0"/>
                        </a:rPr>
                        <a:t> </a:t>
                      </a:r>
                    </a:p>
                    <a:p>
                      <a:pPr algn="ctr"/>
                      <a:r>
                        <a:rPr lang="en-US" sz="1100" baseline="0" dirty="0" smtClean="0">
                          <a:latin typeface="Arial" panose="020B0604020202020204" pitchFamily="34" charset="0"/>
                          <a:cs typeface="Arial" panose="020B0604020202020204" pitchFamily="34" charset="0"/>
                        </a:rPr>
                        <a:t>(Wi-Fi Only)</a:t>
                      </a:r>
                      <a:endParaRPr lang="en-US" sz="1100" dirty="0">
                        <a:latin typeface="Arial" panose="020B0604020202020204" pitchFamily="34" charset="0"/>
                        <a:cs typeface="Arial" panose="020B0604020202020204" pitchFamily="34" charset="0"/>
                      </a:endParaRPr>
                    </a:p>
                  </a:txBody>
                  <a:tcPr marL="68580" marR="68580" marT="34290" marB="34290"/>
                </a:tc>
              </a:tr>
              <a:tr h="708660">
                <a:tc>
                  <a:txBody>
                    <a:bodyPr/>
                    <a:lstStyle/>
                    <a:p>
                      <a:pPr algn="ctr"/>
                      <a:r>
                        <a:rPr lang="en-US" sz="1100" dirty="0" smtClean="0">
                          <a:latin typeface="Arial" panose="020B0604020202020204" pitchFamily="34" charset="0"/>
                          <a:cs typeface="Arial" panose="020B0604020202020204" pitchFamily="34" charset="0"/>
                        </a:rPr>
                        <a:t>7.8 x 7.4mm</a:t>
                      </a:r>
                    </a:p>
                    <a:p>
                      <a:pPr algn="ctr"/>
                      <a:r>
                        <a:rPr lang="en-US" sz="1100" dirty="0" smtClean="0">
                          <a:latin typeface="Arial" panose="020B0604020202020204" pitchFamily="34" charset="0"/>
                          <a:cs typeface="Arial" panose="020B0604020202020204" pitchFamily="34" charset="0"/>
                        </a:rPr>
                        <a:t>H: 1.0mm</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8.0</a:t>
                      </a:r>
                      <a:r>
                        <a:rPr lang="en-US" sz="1100" baseline="0"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x 7.5mm</a:t>
                      </a:r>
                    </a:p>
                    <a:p>
                      <a:pPr algn="ctr"/>
                      <a:r>
                        <a:rPr lang="en-US" sz="1100" dirty="0" smtClean="0">
                          <a:latin typeface="Arial" panose="020B0604020202020204" pitchFamily="34" charset="0"/>
                          <a:cs typeface="Arial" panose="020B0604020202020204" pitchFamily="34" charset="0"/>
                        </a:rPr>
                        <a:t>H: 1.1mm</a:t>
                      </a:r>
                      <a:endParaRPr lang="en-US" sz="1100" dirty="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6.95</a:t>
                      </a:r>
                      <a:r>
                        <a:rPr lang="en-US" sz="1100" baseline="0" dirty="0" smtClean="0">
                          <a:latin typeface="Arial" panose="020B0604020202020204" pitchFamily="34" charset="0"/>
                          <a:cs typeface="Arial" panose="020B0604020202020204" pitchFamily="34" charset="0"/>
                        </a:rPr>
                        <a:t> x 5.15mm</a:t>
                      </a:r>
                    </a:p>
                    <a:p>
                      <a:pPr algn="ctr"/>
                      <a:r>
                        <a:rPr lang="en-US" sz="1100" baseline="0" dirty="0" smtClean="0">
                          <a:latin typeface="Arial" panose="020B0604020202020204" pitchFamily="34" charset="0"/>
                          <a:cs typeface="Arial" panose="020B0604020202020204" pitchFamily="34" charset="0"/>
                        </a:rPr>
                        <a:t>H: 1.1mm</a:t>
                      </a:r>
                      <a:endParaRPr lang="en-US" sz="1100" dirty="0" smtClean="0">
                        <a:latin typeface="Arial" panose="020B0604020202020204" pitchFamily="34" charset="0"/>
                        <a:cs typeface="Arial" panose="020B060402020202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6.95 x 5.15mm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H: 1.1mm</a:t>
                      </a:r>
                    </a:p>
                    <a:p>
                      <a:pPr algn="ctr"/>
                      <a:endParaRPr lang="en-US" sz="1100" dirty="0" smtClean="0">
                        <a:latin typeface="Arial" panose="020B0604020202020204" pitchFamily="34" charset="0"/>
                        <a:cs typeface="Arial" panose="020B0604020202020204" pitchFamily="34" charset="0"/>
                      </a:endParaRPr>
                    </a:p>
                  </a:txBody>
                  <a:tcPr marL="68580" marR="68580" marT="34290" marB="34290"/>
                </a:tc>
                <a:tc>
                  <a:txBody>
                    <a:bodyPr/>
                    <a:lstStyle/>
                    <a:p>
                      <a:pPr algn="ctr"/>
                      <a:r>
                        <a:rPr lang="en-US" sz="1100" dirty="0" smtClean="0">
                          <a:latin typeface="Arial" panose="020B0604020202020204" pitchFamily="34" charset="0"/>
                          <a:cs typeface="Arial" panose="020B0604020202020204" pitchFamily="34" charset="0"/>
                        </a:rPr>
                        <a:t>24</a:t>
                      </a:r>
                      <a:r>
                        <a:rPr lang="en-US" sz="1100" baseline="0" dirty="0" smtClean="0">
                          <a:latin typeface="Arial" panose="020B0604020202020204" pitchFamily="34" charset="0"/>
                          <a:cs typeface="Arial" panose="020B0604020202020204" pitchFamily="34" charset="0"/>
                        </a:rPr>
                        <a:t> x 11.4mm</a:t>
                      </a:r>
                    </a:p>
                    <a:p>
                      <a:pPr algn="ctr"/>
                      <a:r>
                        <a:rPr lang="en-US" sz="1100" baseline="0" dirty="0" smtClean="0">
                          <a:latin typeface="Arial" panose="020B0604020202020204" pitchFamily="34" charset="0"/>
                          <a:cs typeface="Arial" panose="020B0604020202020204" pitchFamily="34" charset="0"/>
                        </a:rPr>
                        <a:t>H: 1.9mm</a:t>
                      </a:r>
                      <a:endParaRPr lang="en-US" sz="1100" dirty="0">
                        <a:latin typeface="Arial" panose="020B0604020202020204" pitchFamily="34" charset="0"/>
                        <a:cs typeface="Arial" panose="020B0604020202020204" pitchFamily="34" charset="0"/>
                      </a:endParaRPr>
                    </a:p>
                  </a:txBody>
                  <a:tcPr marL="68580" marR="68580" marT="34290" marB="34290"/>
                </a:tc>
              </a:tr>
            </a:tbl>
          </a:graphicData>
        </a:graphic>
      </p:graphicFrame>
      <p:pic>
        <p:nvPicPr>
          <p:cNvPr id="1026" name="Picture 2" descr="C:\Users\Scott Kerr\Documents\Freescale\Freescale i.MX6 Reference Platforms\Freescale_SD_BCM_Adapter\Final\Photos\i.MX6Q_Sabre_Smart_SN8000\20150506_181138_resized_v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721" y="3853407"/>
            <a:ext cx="888814" cy="12603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Scott Kerr\Documents\Freescale\Freescale i.MX6 Reference Platforms\Freescale_SD_BCM_Adapter\Final\Photos\Product Quick Start Photos\Type_ZP_EV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882034" y="4332582"/>
            <a:ext cx="1795226" cy="88044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cott Kerr\Documents\Freescale\Freescale i.MX6 Reference Platforms\Freescale_SD_BCM_Adapter\Final\Photos\Product Quick Start Photos\Type_1BW_EV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1873528" y="4369012"/>
            <a:ext cx="1899020" cy="911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cott Kerr\Documents\Freescale\Freescale i.MX6 Reference Platforms\Freescale_SD_BCM_Adapter\Final\Photos\Product Quick Start Photos\Type_1DX_EV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2967805" y="4311125"/>
            <a:ext cx="1865504" cy="9233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224643" y="1064419"/>
            <a:ext cx="8747266" cy="49053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latin typeface="Arial" panose="020B0604020202020204" pitchFamily="34" charset="0"/>
                <a:cs typeface="Arial" panose="020B0604020202020204" pitchFamily="34" charset="0"/>
              </a:rPr>
              <a:t>Murata Development Kits</a:t>
            </a:r>
          </a:p>
        </p:txBody>
      </p:sp>
    </p:spTree>
    <p:extLst>
      <p:ext uri="{BB962C8B-B14F-4D97-AF65-F5344CB8AC3E}">
        <p14:creationId xmlns:p14="http://schemas.microsoft.com/office/powerpoint/2010/main" val="1700698100"/>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42210" y="1003860"/>
            <a:ext cx="7218948" cy="4996891"/>
          </a:xfrm>
          <a:prstGeom prst="rect">
            <a:avLst/>
          </a:prstGeom>
        </p:spPr>
      </p:pic>
    </p:spTree>
    <p:extLst>
      <p:ext uri="{BB962C8B-B14F-4D97-AF65-F5344CB8AC3E}">
        <p14:creationId xmlns:p14="http://schemas.microsoft.com/office/powerpoint/2010/main" val="3305482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Freescale Strategy and Vision</a:t>
            </a:r>
            <a:endParaRPr lang="en-US" dirty="0"/>
          </a:p>
        </p:txBody>
      </p:sp>
      <p:sp>
        <p:nvSpPr>
          <p:cNvPr id="12" name="Text Placeholder 11"/>
          <p:cNvSpPr>
            <a:spLocks noGrp="1"/>
          </p:cNvSpPr>
          <p:nvPr>
            <p:ph type="body" sz="quarter" idx="10"/>
          </p:nvPr>
        </p:nvSpPr>
        <p:spPr>
          <a:xfrm>
            <a:off x="224642" y="1074189"/>
            <a:ext cx="8747266" cy="5065354"/>
          </a:xfrm>
        </p:spPr>
        <p:txBody>
          <a:bodyPr>
            <a:normAutofit/>
          </a:bodyPr>
          <a:lstStyle/>
          <a:p>
            <a:r>
              <a:rPr lang="en-US" sz="2000" b="1" dirty="0" smtClean="0">
                <a:solidFill>
                  <a:schemeClr val="accent2"/>
                </a:solidFill>
              </a:rPr>
              <a:t>Differentiate through Software</a:t>
            </a:r>
          </a:p>
          <a:p>
            <a:pPr lvl="1"/>
            <a:r>
              <a:rPr lang="en-US" sz="1800" dirty="0" smtClean="0"/>
              <a:t>Deliver all our software integrated in the </a:t>
            </a:r>
            <a:r>
              <a:rPr lang="en-US" sz="1800" dirty="0" err="1" smtClean="0"/>
              <a:t>Kinetis</a:t>
            </a:r>
            <a:r>
              <a:rPr lang="en-US" sz="1800" dirty="0" smtClean="0"/>
              <a:t> environment</a:t>
            </a:r>
          </a:p>
          <a:p>
            <a:pPr lvl="1"/>
            <a:r>
              <a:rPr lang="en-US" sz="1800" dirty="0" smtClean="0"/>
              <a:t>Deliver all our software packaged with </a:t>
            </a:r>
            <a:r>
              <a:rPr lang="en-US" sz="1800" dirty="0" err="1" smtClean="0"/>
              <a:t>FreeRTOS</a:t>
            </a:r>
            <a:r>
              <a:rPr lang="en-US" sz="1800" dirty="0" smtClean="0"/>
              <a:t> and MQX</a:t>
            </a:r>
          </a:p>
          <a:p>
            <a:pPr lvl="1"/>
            <a:r>
              <a:rPr lang="en-US" sz="1800" dirty="0" smtClean="0"/>
              <a:t>Optimize our PHY/MAC, network &amp; transport layers</a:t>
            </a:r>
          </a:p>
          <a:p>
            <a:endParaRPr lang="en-US" sz="2000" dirty="0" smtClean="0"/>
          </a:p>
          <a:p>
            <a:r>
              <a:rPr lang="en-US" sz="2000" b="1" dirty="0" smtClean="0">
                <a:solidFill>
                  <a:schemeClr val="accent2"/>
                </a:solidFill>
              </a:rPr>
              <a:t>Deliver Compelling </a:t>
            </a:r>
            <a:r>
              <a:rPr lang="en-US" sz="2000" b="1" dirty="0" err="1" smtClean="0">
                <a:solidFill>
                  <a:schemeClr val="accent2"/>
                </a:solidFill>
              </a:rPr>
              <a:t>SoC</a:t>
            </a:r>
            <a:r>
              <a:rPr lang="en-US" sz="2000" b="1" dirty="0" smtClean="0">
                <a:solidFill>
                  <a:schemeClr val="accent2"/>
                </a:solidFill>
              </a:rPr>
              <a:t> based Solutions</a:t>
            </a:r>
          </a:p>
          <a:p>
            <a:pPr lvl="1"/>
            <a:r>
              <a:rPr lang="en-US" sz="1800" dirty="0" smtClean="0"/>
              <a:t>Implement complete convergence between our MCU and Connectivity products</a:t>
            </a:r>
            <a:endParaRPr lang="en-US" sz="1800" dirty="0"/>
          </a:p>
          <a:p>
            <a:pPr lvl="1"/>
            <a:r>
              <a:rPr lang="en-US" sz="1800" dirty="0" smtClean="0"/>
              <a:t>Deliver solutions for 2.4GHz and sub-1GHz, Narrow-Band and </a:t>
            </a:r>
            <a:r>
              <a:rPr lang="en-US" sz="1800" dirty="0" err="1" smtClean="0"/>
              <a:t>WiFi</a:t>
            </a:r>
            <a:endParaRPr lang="en-US" sz="1800" dirty="0" smtClean="0"/>
          </a:p>
          <a:p>
            <a:pPr lvl="1"/>
            <a:r>
              <a:rPr lang="en-US" sz="1800" dirty="0" smtClean="0"/>
              <a:t>Focus on multi-protocol devices</a:t>
            </a:r>
          </a:p>
          <a:p>
            <a:pPr lvl="1"/>
            <a:endParaRPr lang="en-US" sz="1600" dirty="0" smtClean="0"/>
          </a:p>
          <a:p>
            <a:r>
              <a:rPr lang="en-US" sz="2000" b="1" dirty="0" smtClean="0">
                <a:solidFill>
                  <a:schemeClr val="accent2"/>
                </a:solidFill>
              </a:rPr>
              <a:t>Provide a Complete Development </a:t>
            </a:r>
            <a:r>
              <a:rPr lang="en-US" sz="2000" b="1" dirty="0">
                <a:solidFill>
                  <a:schemeClr val="accent2"/>
                </a:solidFill>
              </a:rPr>
              <a:t>E</a:t>
            </a:r>
            <a:r>
              <a:rPr lang="en-US" sz="2000" b="1" dirty="0" smtClean="0">
                <a:solidFill>
                  <a:schemeClr val="accent2"/>
                </a:solidFill>
              </a:rPr>
              <a:t>nvironment</a:t>
            </a:r>
          </a:p>
          <a:p>
            <a:pPr lvl="1"/>
            <a:r>
              <a:rPr lang="en-US" sz="1800" dirty="0" smtClean="0"/>
              <a:t>Re-use our MCU experience to deliver outstanding support</a:t>
            </a:r>
            <a:endParaRPr lang="en-US" sz="1800" dirty="0"/>
          </a:p>
          <a:p>
            <a:pPr lvl="1"/>
            <a:r>
              <a:rPr lang="en-US" sz="1800" dirty="0" smtClean="0"/>
              <a:t>Create best-in-class connectivity tools and ref. designs</a:t>
            </a:r>
          </a:p>
          <a:p>
            <a:pPr lvl="1"/>
            <a:r>
              <a:rPr lang="en-US" sz="1800" dirty="0" smtClean="0"/>
              <a:t>Work with partners when Freescale does not have the best offer</a:t>
            </a:r>
            <a:endParaRPr lang="en-US" sz="1800" dirty="0"/>
          </a:p>
        </p:txBody>
      </p:sp>
    </p:spTree>
    <p:extLst>
      <p:ext uri="{BB962C8B-B14F-4D97-AF65-F5344CB8AC3E}">
        <p14:creationId xmlns:p14="http://schemas.microsoft.com/office/powerpoint/2010/main" val="1207347310"/>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00786" y="1788058"/>
          <a:ext cx="7712354" cy="3619043"/>
        </p:xfrm>
        <a:graphic>
          <a:graphicData uri="http://schemas.openxmlformats.org/drawingml/2006/table">
            <a:tbl>
              <a:tblPr/>
              <a:tblGrid>
                <a:gridCol w="1569884"/>
                <a:gridCol w="971831"/>
                <a:gridCol w="965599"/>
                <a:gridCol w="1051260"/>
                <a:gridCol w="1051260"/>
                <a:gridCol w="1051260"/>
                <a:gridCol w="1051260"/>
              </a:tblGrid>
              <a:tr h="404328">
                <a:tc>
                  <a:txBody>
                    <a:bodyPr/>
                    <a:lstStyle/>
                    <a:p>
                      <a:pPr algn="ctr" fontAlgn="ctr"/>
                      <a:r>
                        <a:rPr lang="en-US" sz="1200" b="1" dirty="0">
                          <a:effectLst/>
                          <a:latin typeface="Arial" panose="020B0604020202020204" pitchFamily="34" charset="0"/>
                          <a:cs typeface="Arial" panose="020B0604020202020204" pitchFamily="34" charset="0"/>
                        </a:rPr>
                        <a:t>Reference Board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fontAlgn="ctr"/>
                      <a:r>
                        <a:rPr lang="en-US" sz="1200" b="1" dirty="0">
                          <a:effectLst/>
                          <a:latin typeface="Arial" panose="020B0604020202020204" pitchFamily="34" charset="0"/>
                          <a:cs typeface="Arial" panose="020B0604020202020204" pitchFamily="34" charset="0"/>
                        </a:rPr>
                        <a:t>SN8000</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fontAlgn="ctr"/>
                      <a:r>
                        <a:rPr lang="en-US" sz="1200" b="1" dirty="0">
                          <a:effectLst/>
                          <a:latin typeface="Arial" panose="020B0604020202020204" pitchFamily="34" charset="0"/>
                          <a:cs typeface="Arial" panose="020B0604020202020204" pitchFamily="34" charset="0"/>
                        </a:rPr>
                        <a:t>ZX</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fontAlgn="ctr"/>
                      <a:r>
                        <a:rPr lang="en-US" sz="1200" b="1" dirty="0">
                          <a:effectLst/>
                          <a:latin typeface="Arial" panose="020B0604020202020204" pitchFamily="34" charset="0"/>
                          <a:cs typeface="Arial" panose="020B0604020202020204" pitchFamily="34" charset="0"/>
                        </a:rPr>
                        <a:t>1FX</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fontAlgn="ctr"/>
                      <a:r>
                        <a:rPr lang="en-US" sz="1200" b="1" dirty="0">
                          <a:effectLst/>
                          <a:latin typeface="Arial" panose="020B0604020202020204" pitchFamily="34" charset="0"/>
                          <a:cs typeface="Arial" panose="020B0604020202020204" pitchFamily="34" charset="0"/>
                        </a:rPr>
                        <a:t>1BW</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fontAlgn="ctr"/>
                      <a:r>
                        <a:rPr lang="en-US" sz="1200" b="1" dirty="0">
                          <a:effectLst/>
                          <a:latin typeface="Arial" panose="020B0604020202020204" pitchFamily="34" charset="0"/>
                          <a:cs typeface="Arial" panose="020B0604020202020204" pitchFamily="34" charset="0"/>
                        </a:rPr>
                        <a:t>1DX</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85000"/>
                      </a:schemeClr>
                    </a:solidFill>
                  </a:tcPr>
                </a:tc>
                <a:tc>
                  <a:txBody>
                    <a:bodyPr/>
                    <a:lstStyle/>
                    <a:p>
                      <a:pPr algn="ctr" fontAlgn="ctr"/>
                      <a:r>
                        <a:rPr lang="en-US" sz="1200" b="1" dirty="0">
                          <a:effectLst/>
                          <a:latin typeface="Arial" panose="020B0604020202020204" pitchFamily="34" charset="0"/>
                          <a:cs typeface="Arial" panose="020B0604020202020204" pitchFamily="34" charset="0"/>
                        </a:rPr>
                        <a:t>ZP</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85000"/>
                      </a:schemeClr>
                    </a:solidFill>
                  </a:tcPr>
                </a:tc>
              </a:tr>
              <a:tr h="889520">
                <a:tc>
                  <a:txBody>
                    <a:bodyPr/>
                    <a:lstStyle/>
                    <a:p>
                      <a:pPr algn="ctr" fontAlgn="ctr"/>
                      <a:r>
                        <a:rPr lang="en-US" sz="1200" b="1" u="none" dirty="0" smtClean="0">
                          <a:solidFill>
                            <a:srgbClr val="333333"/>
                          </a:solidFill>
                          <a:effectLst/>
                          <a:latin typeface="Arial" panose="020B0604020202020204" pitchFamily="34" charset="0"/>
                          <a:cs typeface="Arial" panose="020B0604020202020204" pitchFamily="34" charset="0"/>
                        </a:rPr>
                        <a:t>i.MX6 SABRE board for Smart Devices </a:t>
                      </a:r>
                      <a:endParaRPr lang="en-US" sz="1200" b="1" u="none"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 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 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smtClean="0">
                          <a:effectLst/>
                          <a:latin typeface="Arial" panose="020B0604020202020204" pitchFamily="34" charset="0"/>
                          <a:cs typeface="Arial" panose="020B0604020202020204" pitchFamily="34" charset="0"/>
                        </a:rPr>
                        <a:t>Supported</a:t>
                      </a:r>
                      <a:endParaRPr lang="en-US" sz="1200"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 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 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 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525626">
                <a:tc>
                  <a:txBody>
                    <a:bodyPr/>
                    <a:lstStyle/>
                    <a:p>
                      <a:pPr algn="ctr" fontAlgn="ctr"/>
                      <a:r>
                        <a:rPr lang="en-US" sz="1200" b="1" u="none" dirty="0" smtClean="0">
                          <a:effectLst/>
                          <a:latin typeface="Arial" panose="020B0604020202020204" pitchFamily="34" charset="0"/>
                          <a:cs typeface="Arial" panose="020B0604020202020204" pitchFamily="34" charset="0"/>
                        </a:rPr>
                        <a:t>i.MX</a:t>
                      </a:r>
                      <a:r>
                        <a:rPr lang="en-US" sz="1200" b="1" u="none" baseline="0" dirty="0" smtClean="0">
                          <a:effectLst/>
                          <a:latin typeface="Arial" panose="020B0604020202020204" pitchFamily="34" charset="0"/>
                          <a:cs typeface="Arial" panose="020B0604020202020204" pitchFamily="34" charset="0"/>
                        </a:rPr>
                        <a:t> 6 Solo Lite EVK </a:t>
                      </a:r>
                      <a:endParaRPr lang="en-US" sz="1200" b="1" u="none"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dirty="0" smtClean="0">
                          <a:effectLst/>
                          <a:latin typeface="Arial" panose="020B0604020202020204" pitchFamily="34" charset="0"/>
                          <a:cs typeface="Arial" panose="020B0604020202020204" pitchFamily="34" charset="0"/>
                        </a:rPr>
                        <a:t>Supported </a:t>
                      </a:r>
                      <a:endParaRPr lang="en-US" sz="1200"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a:effectLst/>
                          <a:latin typeface="Arial" panose="020B0604020202020204" pitchFamily="34" charset="0"/>
                          <a:cs typeface="Arial" panose="020B0604020202020204" pitchFamily="34" charset="0"/>
                        </a:rPr>
                        <a:t>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r>
              <a:tr h="586587">
                <a:tc>
                  <a:txBody>
                    <a:bodyPr/>
                    <a:lstStyle/>
                    <a:p>
                      <a:pPr algn="ctr" fontAlgn="ctr"/>
                      <a:r>
                        <a:rPr lang="en-US" sz="1200" b="1" u="none" dirty="0" smtClean="0">
                          <a:solidFill>
                            <a:srgbClr val="333333"/>
                          </a:solidFill>
                          <a:effectLst/>
                          <a:latin typeface="Arial" panose="020B0604020202020204" pitchFamily="34" charset="0"/>
                          <a:cs typeface="Arial" panose="020B0604020202020204" pitchFamily="34" charset="0"/>
                        </a:rPr>
                        <a:t>i.MX6 SABRE Platform for Smart Devices </a:t>
                      </a:r>
                      <a:endParaRPr lang="en-US" sz="1200" b="1" u="none"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 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smtClean="0">
                          <a:effectLst/>
                          <a:latin typeface="Arial" panose="020B0604020202020204" pitchFamily="34" charset="0"/>
                          <a:cs typeface="Arial" panose="020B0604020202020204" pitchFamily="34" charset="0"/>
                        </a:rPr>
                        <a:t>Supported </a:t>
                      </a:r>
                      <a:endParaRPr lang="en-US" sz="1200"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 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44761">
                <a:tc>
                  <a:txBody>
                    <a:bodyPr/>
                    <a:lstStyle/>
                    <a:p>
                      <a:pPr algn="ctr" fontAlgn="ctr"/>
                      <a:r>
                        <a:rPr lang="en-US" sz="1200" b="1" u="none" dirty="0">
                          <a:effectLst/>
                          <a:latin typeface="Arial" panose="020B0604020202020204" pitchFamily="34" charset="0"/>
                          <a:cs typeface="Arial" panose="020B0604020202020204" pitchFamily="34" charset="0"/>
                        </a:rPr>
                        <a:t> </a:t>
                      </a:r>
                      <a:r>
                        <a:rPr lang="en-US" sz="1200" b="1" u="none" dirty="0" smtClean="0">
                          <a:solidFill>
                            <a:srgbClr val="333333"/>
                          </a:solidFill>
                          <a:effectLst/>
                          <a:latin typeface="Arial" panose="020B0604020202020204" pitchFamily="34" charset="0"/>
                          <a:cs typeface="Arial" panose="020B0604020202020204" pitchFamily="34" charset="0"/>
                        </a:rPr>
                        <a:t>i.MX6 SABRE for Automotive </a:t>
                      </a:r>
                      <a:endParaRPr lang="en-US" sz="1200" b="1" u="none"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smtClean="0">
                          <a:effectLst/>
                          <a:latin typeface="Arial" panose="020B0604020202020204" pitchFamily="34" charset="0"/>
                          <a:cs typeface="Arial" panose="020B0604020202020204" pitchFamily="34" charset="0"/>
                        </a:rPr>
                        <a:t>Supported </a:t>
                      </a:r>
                      <a:endParaRPr lang="en-US" sz="1200"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200" dirty="0">
                          <a:effectLst/>
                          <a:latin typeface="Arial" panose="020B0604020202020204" pitchFamily="34" charset="0"/>
                          <a:cs typeface="Arial" panose="020B0604020202020204" pitchFamily="34" charset="0"/>
                        </a:rPr>
                        <a:t> 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768222">
                <a:tc>
                  <a:txBody>
                    <a:bodyPr/>
                    <a:lstStyle/>
                    <a:p>
                      <a:pPr algn="ctr" fontAlgn="ctr"/>
                      <a:r>
                        <a:rPr lang="en-US" sz="1200" b="1" u="none" dirty="0">
                          <a:effectLst/>
                          <a:latin typeface="Arial" panose="020B0604020202020204" pitchFamily="34" charset="0"/>
                          <a:cs typeface="Arial" panose="020B0604020202020204" pitchFamily="34" charset="0"/>
                        </a:rPr>
                        <a:t> </a:t>
                      </a:r>
                      <a:r>
                        <a:rPr lang="en-US" sz="1200" b="1" u="none" dirty="0" smtClean="0">
                          <a:solidFill>
                            <a:srgbClr val="333333"/>
                          </a:solidFill>
                          <a:effectLst/>
                          <a:latin typeface="Arial" panose="020B0604020202020204" pitchFamily="34" charset="0"/>
                          <a:cs typeface="Arial" panose="020B0604020202020204" pitchFamily="34" charset="0"/>
                        </a:rPr>
                        <a:t>i.MX6</a:t>
                      </a:r>
                      <a:r>
                        <a:rPr lang="en-US" sz="1200" b="1" u="none" baseline="0" dirty="0" smtClean="0">
                          <a:solidFill>
                            <a:srgbClr val="333333"/>
                          </a:solidFill>
                          <a:effectLst/>
                          <a:latin typeface="Arial" panose="020B0604020202020204" pitchFamily="34" charset="0"/>
                          <a:cs typeface="Arial" panose="020B0604020202020204" pitchFamily="34" charset="0"/>
                        </a:rPr>
                        <a:t> UL EVK </a:t>
                      </a:r>
                      <a:endParaRPr lang="en-US" sz="1200" b="1" u="none"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dirty="0" smtClean="0">
                          <a:effectLst/>
                          <a:latin typeface="Arial" panose="020B0604020202020204" pitchFamily="34" charset="0"/>
                          <a:cs typeface="Arial" panose="020B0604020202020204" pitchFamily="34" charset="0"/>
                        </a:rPr>
                        <a:t>Supported </a:t>
                      </a:r>
                      <a:endParaRPr lang="en-US" sz="1200" dirty="0">
                        <a:effectLst/>
                        <a:latin typeface="Arial" panose="020B0604020202020204" pitchFamily="34" charset="0"/>
                        <a:cs typeface="Arial" panose="020B0604020202020204" pitchFamily="34" charset="0"/>
                      </a:endParaRP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dirty="0">
                          <a:effectLst/>
                          <a:latin typeface="Arial" panose="020B0604020202020204" pitchFamily="34" charset="0"/>
                          <a:cs typeface="Arial" panose="020B0604020202020204" pitchFamily="34" charset="0"/>
                        </a:rPr>
                        <a:t>Supported</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200" dirty="0">
                          <a:effectLst/>
                          <a:latin typeface="Arial" panose="020B0604020202020204" pitchFamily="34" charset="0"/>
                          <a:cs typeface="Arial" panose="020B0604020202020204" pitchFamily="34" charset="0"/>
                        </a:rPr>
                        <a:t> Supported </a:t>
                      </a:r>
                    </a:p>
                  </a:txBody>
                  <a:tcPr marL="37948" marR="37948" marT="18974" marB="18974"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r>
            </a:tbl>
          </a:graphicData>
        </a:graphic>
      </p:graphicFrame>
      <p:sp>
        <p:nvSpPr>
          <p:cNvPr id="7" name="Rectangle 2"/>
          <p:cNvSpPr>
            <a:spLocks noChangeArrowheads="1"/>
          </p:cNvSpPr>
          <p:nvPr/>
        </p:nvSpPr>
        <p:spPr bwMode="auto">
          <a:xfrm>
            <a:off x="156490" y="1001757"/>
            <a:ext cx="7457727"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800" eaLnBrk="0" hangingPunct="0"/>
            <a:r>
              <a:rPr lang="en-US" altLang="en-US" sz="2400" dirty="0">
                <a:solidFill>
                  <a:srgbClr val="333333"/>
                </a:solidFill>
                <a:latin typeface="Arial" panose="020B0604020202020204" pitchFamily="34" charset="0"/>
                <a:cs typeface="Arial" panose="020B0604020202020204" pitchFamily="34" charset="0"/>
              </a:rPr>
              <a:t>Supported Freescale Boards &amp;  Murata Modules</a:t>
            </a:r>
            <a:r>
              <a:rPr lang="en-US" altLang="en-US" sz="1350" dirty="0">
                <a:latin typeface="Arial" panose="020B0604020202020204" pitchFamily="34" charset="0"/>
              </a:rPr>
              <a:t/>
            </a:r>
            <a:br>
              <a:rPr lang="en-US" altLang="en-US" sz="1350" dirty="0">
                <a:latin typeface="Arial" panose="020B0604020202020204" pitchFamily="34" charset="0"/>
              </a:rPr>
            </a:br>
            <a:endParaRPr lang="en-US" altLang="en-US" sz="1350" dirty="0">
              <a:latin typeface="Arial" panose="020B0604020202020204" pitchFamily="34" charset="0"/>
            </a:endParaRPr>
          </a:p>
        </p:txBody>
      </p:sp>
    </p:spTree>
    <p:extLst>
      <p:ext uri="{BB962C8B-B14F-4D97-AF65-F5344CB8AC3E}">
        <p14:creationId xmlns:p14="http://schemas.microsoft.com/office/powerpoint/2010/main" val="2335357457"/>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latin typeface="Arial" panose="020B0604020202020204" pitchFamily="34" charset="0"/>
                <a:cs typeface="Arial" panose="020B0604020202020204" pitchFamily="34" charset="0"/>
              </a:rPr>
              <a:t>Murata Development Kits Details &amp; Availability </a:t>
            </a:r>
          </a:p>
        </p:txBody>
      </p:sp>
      <p:graphicFrame>
        <p:nvGraphicFramePr>
          <p:cNvPr id="4" name="Table 3"/>
          <p:cNvGraphicFramePr>
            <a:graphicFrameLocks noGrp="1"/>
          </p:cNvGraphicFramePr>
          <p:nvPr>
            <p:extLst/>
          </p:nvPr>
        </p:nvGraphicFramePr>
        <p:xfrm>
          <a:off x="224643" y="2249177"/>
          <a:ext cx="8169872" cy="1840130"/>
        </p:xfrm>
        <a:graphic>
          <a:graphicData uri="http://schemas.openxmlformats.org/drawingml/2006/table">
            <a:tbl>
              <a:tblPr/>
              <a:tblGrid>
                <a:gridCol w="1315399"/>
                <a:gridCol w="1293395"/>
                <a:gridCol w="1419726"/>
                <a:gridCol w="1215190"/>
                <a:gridCol w="1106906"/>
                <a:gridCol w="613610"/>
                <a:gridCol w="865236"/>
                <a:gridCol w="340411"/>
              </a:tblGrid>
              <a:tr h="231744">
                <a:tc>
                  <a:txBody>
                    <a:bodyPr/>
                    <a:lstStyle/>
                    <a:p>
                      <a:pPr algn="ctr" fontAlgn="ctr"/>
                      <a:r>
                        <a:rPr lang="en-US" sz="1400" b="1" dirty="0">
                          <a:solidFill>
                            <a:schemeClr val="bg1"/>
                          </a:solidFill>
                          <a:effectLst/>
                          <a:latin typeface="Arial" panose="020B0604020202020204" pitchFamily="34" charset="0"/>
                          <a:cs typeface="Arial" panose="020B0604020202020204" pitchFamily="34" charset="0"/>
                        </a:rPr>
                        <a:t>Part</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algn="ctr" fontAlgn="ctr"/>
                      <a:r>
                        <a:rPr lang="en-US" sz="1400" b="1" dirty="0" smtClean="0">
                          <a:solidFill>
                            <a:schemeClr val="bg1"/>
                          </a:solidFill>
                          <a:effectLst/>
                          <a:latin typeface="Arial" panose="020B0604020202020204" pitchFamily="34" charset="0"/>
                          <a:cs typeface="Arial" panose="020B0604020202020204" pitchFamily="34" charset="0"/>
                        </a:rPr>
                        <a:t>Chipset </a:t>
                      </a:r>
                      <a:endParaRPr lang="en-US" sz="1400" b="1" dirty="0">
                        <a:solidFill>
                          <a:schemeClr val="bg1"/>
                        </a:solidFill>
                        <a:effectLst/>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algn="ctr" fontAlgn="ctr"/>
                      <a:r>
                        <a:rPr lang="en-US" sz="1400" b="1" dirty="0" smtClean="0">
                          <a:solidFill>
                            <a:schemeClr val="bg1"/>
                          </a:solidFill>
                          <a:effectLst/>
                          <a:latin typeface="Arial" panose="020B0604020202020204" pitchFamily="34" charset="0"/>
                          <a:cs typeface="Arial" panose="020B0604020202020204" pitchFamily="34" charset="0"/>
                        </a:rPr>
                        <a:t>WLAN </a:t>
                      </a:r>
                      <a:endParaRPr lang="en-US" sz="1400" b="1" dirty="0">
                        <a:solidFill>
                          <a:schemeClr val="bg1"/>
                        </a:solidFill>
                        <a:effectLst/>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algn="ctr" fontAlgn="ctr"/>
                      <a:r>
                        <a:rPr lang="en-US" sz="1400" b="1" dirty="0">
                          <a:solidFill>
                            <a:schemeClr val="bg1"/>
                          </a:solidFill>
                          <a:effectLst/>
                          <a:latin typeface="Arial" panose="020B0604020202020204" pitchFamily="34" charset="0"/>
                          <a:cs typeface="Arial" panose="020B0604020202020204" pitchFamily="34" charset="0"/>
                        </a:rPr>
                        <a:t>BT</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algn="ctr"/>
                      <a:r>
                        <a:rPr lang="en-US" sz="1000" b="1" dirty="0" smtClean="0">
                          <a:solidFill>
                            <a:schemeClr val="bg1"/>
                          </a:solidFill>
                          <a:latin typeface="Arial" panose="020B0604020202020204" pitchFamily="34" charset="0"/>
                          <a:cs typeface="Arial" panose="020B0604020202020204" pitchFamily="34" charset="0"/>
                        </a:rPr>
                        <a:t>Mouser</a:t>
                      </a:r>
                      <a:endParaRPr lang="en-US" sz="1000" b="1" dirty="0">
                        <a:solidFill>
                          <a:schemeClr val="bg1"/>
                        </a:solidFill>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algn="ctr"/>
                      <a:r>
                        <a:rPr lang="en-US" sz="1000" b="1" dirty="0" smtClean="0">
                          <a:solidFill>
                            <a:schemeClr val="bg1"/>
                          </a:solidFill>
                          <a:latin typeface="Arial" panose="020B0604020202020204" pitchFamily="34" charset="0"/>
                          <a:cs typeface="Arial" panose="020B0604020202020204" pitchFamily="34" charset="0"/>
                        </a:rPr>
                        <a:t>Arrow </a:t>
                      </a:r>
                      <a:endParaRPr lang="en-US" sz="1000" b="1" dirty="0">
                        <a:solidFill>
                          <a:schemeClr val="bg1"/>
                        </a:solidFill>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algn="ctr"/>
                      <a:r>
                        <a:rPr lang="en-US" sz="1000" b="1" dirty="0" smtClean="0">
                          <a:solidFill>
                            <a:schemeClr val="bg1"/>
                          </a:solidFill>
                          <a:latin typeface="Arial" panose="020B0604020202020204" pitchFamily="34" charset="0"/>
                          <a:cs typeface="Arial" panose="020B0604020202020204" pitchFamily="34" charset="0"/>
                        </a:rPr>
                        <a:t>Avnet </a:t>
                      </a:r>
                      <a:endParaRPr lang="en-US" sz="1000" b="1" dirty="0">
                        <a:solidFill>
                          <a:schemeClr val="bg1"/>
                        </a:solidFill>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endParaRPr lang="en-US" sz="1000" b="1" dirty="0">
                        <a:solidFill>
                          <a:schemeClr val="bg1"/>
                        </a:solidFill>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r>
              <a:tr h="262394">
                <a:tc>
                  <a:txBody>
                    <a:bodyPr/>
                    <a:lstStyle/>
                    <a:p>
                      <a:pPr algn="ctr" fontAlgn="ctr"/>
                      <a:r>
                        <a:rPr lang="en-US" sz="1400" u="none" dirty="0" smtClean="0">
                          <a:solidFill>
                            <a:srgbClr val="333333"/>
                          </a:solidFill>
                          <a:effectLst/>
                          <a:latin typeface="Arial" panose="020B0604020202020204" pitchFamily="34" charset="0"/>
                          <a:cs typeface="Arial" panose="020B0604020202020204" pitchFamily="34" charset="0"/>
                        </a:rPr>
                        <a:t>Type ZP</a:t>
                      </a:r>
                      <a:endParaRPr lang="en-US" sz="1400" u="none" dirty="0">
                        <a:effectLst/>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400" dirty="0">
                          <a:effectLst/>
                          <a:latin typeface="Arial" panose="020B0604020202020204" pitchFamily="34" charset="0"/>
                          <a:cs typeface="Arial" panose="020B0604020202020204" pitchFamily="34" charset="0"/>
                        </a:rPr>
                        <a:t>BCM4339</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400" dirty="0">
                          <a:effectLst/>
                          <a:latin typeface="Arial" panose="020B0604020202020204" pitchFamily="34" charset="0"/>
                          <a:cs typeface="Arial" panose="020B0604020202020204" pitchFamily="34" charset="0"/>
                        </a:rPr>
                        <a:t>802.11b/g/n.ac</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400" dirty="0">
                          <a:effectLst/>
                          <a:latin typeface="Arial" panose="020B0604020202020204" pitchFamily="34" charset="0"/>
                          <a:cs typeface="Arial" panose="020B0604020202020204" pitchFamily="34" charset="0"/>
                        </a:rPr>
                        <a:t>v4.0+EDR</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000" dirty="0" smtClean="0">
                          <a:hlinkClick r:id="rId2"/>
                        </a:rPr>
                        <a:t>ZP </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000" dirty="0" smtClean="0"/>
                        <a:t>  </a:t>
                      </a:r>
                      <a:r>
                        <a:rPr lang="en-US" sz="1000" dirty="0" smtClean="0">
                          <a:hlinkClick r:id="rId3"/>
                        </a:rPr>
                        <a:t>ZP </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000" dirty="0" smtClean="0">
                          <a:hlinkClick r:id="rId4"/>
                        </a:rPr>
                        <a:t>ZP </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62394">
                <a:tc>
                  <a:txBody>
                    <a:bodyPr/>
                    <a:lstStyle/>
                    <a:p>
                      <a:pPr algn="ctr" fontAlgn="ctr"/>
                      <a:r>
                        <a:rPr lang="en-US" sz="1400" u="none" dirty="0" smtClean="0">
                          <a:solidFill>
                            <a:srgbClr val="333333"/>
                          </a:solidFill>
                          <a:effectLst/>
                          <a:latin typeface="Arial" panose="020B0604020202020204" pitchFamily="34" charset="0"/>
                          <a:cs typeface="Arial" panose="020B0604020202020204" pitchFamily="34" charset="0"/>
                        </a:rPr>
                        <a:t>Type 1BW</a:t>
                      </a:r>
                      <a:endParaRPr lang="en-US" sz="1400" u="none" dirty="0">
                        <a:effectLst/>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400" dirty="0">
                          <a:effectLst/>
                          <a:latin typeface="Arial" panose="020B0604020202020204" pitchFamily="34" charset="0"/>
                          <a:cs typeface="Arial" panose="020B0604020202020204" pitchFamily="34" charset="0"/>
                        </a:rPr>
                        <a:t>BCM43340</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400" dirty="0">
                          <a:effectLst/>
                          <a:latin typeface="Arial" panose="020B0604020202020204" pitchFamily="34" charset="0"/>
                          <a:cs typeface="Arial" panose="020B0604020202020204" pitchFamily="34" charset="0"/>
                        </a:rPr>
                        <a:t>802.11a/b/g/n</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400" dirty="0">
                          <a:effectLst/>
                          <a:latin typeface="Arial" panose="020B0604020202020204" pitchFamily="34" charset="0"/>
                          <a:cs typeface="Arial" panose="020B0604020202020204" pitchFamily="34" charset="0"/>
                        </a:rPr>
                        <a:t>v4.0+EDR</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a:r>
                        <a:rPr lang="en-US" sz="1000" dirty="0" smtClean="0">
                          <a:hlinkClick r:id="rId5"/>
                        </a:rPr>
                        <a:t>1BW</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a:r>
                        <a:rPr lang="en-US" sz="1000" dirty="0" smtClean="0">
                          <a:hlinkClick r:id="rId6"/>
                        </a:rPr>
                        <a:t>1BW</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a:r>
                        <a:rPr lang="en-US" sz="1000" dirty="0" smtClean="0">
                          <a:hlinkClick r:id="rId7"/>
                        </a:rPr>
                        <a:t>1BW</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r>
              <a:tr h="262394">
                <a:tc>
                  <a:txBody>
                    <a:bodyPr/>
                    <a:lstStyle/>
                    <a:p>
                      <a:pPr algn="ctr" fontAlgn="ctr"/>
                      <a:r>
                        <a:rPr lang="en-US" sz="1400" u="none" dirty="0">
                          <a:effectLst/>
                          <a:latin typeface="Arial" panose="020B0604020202020204" pitchFamily="34" charset="0"/>
                          <a:cs typeface="Arial" panose="020B0604020202020204" pitchFamily="34" charset="0"/>
                        </a:rPr>
                        <a:t>Type 1DX</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400" dirty="0">
                          <a:effectLst/>
                          <a:latin typeface="Arial" panose="020B0604020202020204" pitchFamily="34" charset="0"/>
                          <a:cs typeface="Arial" panose="020B0604020202020204" pitchFamily="34" charset="0"/>
                        </a:rPr>
                        <a:t>BCM4343W</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400" dirty="0">
                          <a:effectLst/>
                          <a:latin typeface="Arial" panose="020B0604020202020204" pitchFamily="34" charset="0"/>
                          <a:cs typeface="Arial" panose="020B0604020202020204" pitchFamily="34" charset="0"/>
                        </a:rPr>
                        <a:t>802.11b/g/n</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ctr"/>
                      <a:r>
                        <a:rPr lang="en-US" sz="1400" dirty="0">
                          <a:effectLst/>
                          <a:latin typeface="Arial" panose="020B0604020202020204" pitchFamily="34" charset="0"/>
                          <a:cs typeface="Arial" panose="020B0604020202020204" pitchFamily="34" charset="0"/>
                        </a:rPr>
                        <a:t>v4.1</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000" dirty="0" smtClean="0">
                          <a:hlinkClick r:id="rId8"/>
                        </a:rPr>
                        <a:t>1DX</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000" dirty="0" smtClean="0">
                          <a:hlinkClick r:id="rId9"/>
                        </a:rPr>
                        <a:t>1DX</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000" dirty="0" smtClean="0">
                          <a:hlinkClick r:id="rId10"/>
                        </a:rPr>
                        <a:t>1DX</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58586">
                <a:tc>
                  <a:txBody>
                    <a:bodyPr/>
                    <a:lstStyle/>
                    <a:p>
                      <a:pPr algn="ctr" fontAlgn="ctr"/>
                      <a:r>
                        <a:rPr lang="en-US" sz="1200" b="1" dirty="0">
                          <a:solidFill>
                            <a:srgbClr val="F1F1F1"/>
                          </a:solidFill>
                          <a:effectLst/>
                          <a:latin typeface="Arial" panose="020B0604020202020204" pitchFamily="34" charset="0"/>
                          <a:cs typeface="Arial" panose="020B0604020202020204" pitchFamily="34" charset="0"/>
                        </a:rPr>
                        <a:t>Certified </a:t>
                      </a:r>
                      <a:r>
                        <a:rPr lang="en-US" sz="1200" b="1" dirty="0" smtClean="0">
                          <a:solidFill>
                            <a:srgbClr val="F1F1F1"/>
                          </a:solidFill>
                          <a:effectLst/>
                          <a:latin typeface="Arial" panose="020B0604020202020204" pitchFamily="34" charset="0"/>
                          <a:cs typeface="Arial" panose="020B0604020202020204" pitchFamily="34" charset="0"/>
                        </a:rPr>
                        <a:t>Module</a:t>
                      </a:r>
                      <a:endParaRPr lang="en-US" sz="1200" b="1" dirty="0">
                        <a:solidFill>
                          <a:srgbClr val="F1F1F1"/>
                        </a:solidFill>
                        <a:effectLst/>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pPr algn="ctr" fontAlgn="ctr"/>
                      <a:endParaRPr lang="en-US" sz="1200" b="1" dirty="0">
                        <a:solidFill>
                          <a:srgbClr val="F1F1F1"/>
                        </a:solidFill>
                        <a:effectLst/>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a:txBody>
                    <a:bodyPr/>
                    <a:lstStyle/>
                    <a:p>
                      <a:endParaRPr lang="en-US" sz="100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gridSpan="5">
                  <a:txBody>
                    <a:bodyPr/>
                    <a:lstStyle/>
                    <a:p>
                      <a:pPr algn="ctr" fontAlgn="ctr"/>
                      <a:endParaRPr lang="en-US" sz="1200" b="1" dirty="0">
                        <a:solidFill>
                          <a:srgbClr val="F1F1F1"/>
                        </a:solidFill>
                        <a:effectLst/>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62618">
                <a:tc>
                  <a:txBody>
                    <a:bodyPr/>
                    <a:lstStyle/>
                    <a:p>
                      <a:pPr algn="ctr" fontAlgn="ctr"/>
                      <a:r>
                        <a:rPr lang="en-US" sz="1400" u="none" dirty="0" smtClean="0">
                          <a:solidFill>
                            <a:srgbClr val="333333"/>
                          </a:solidFill>
                          <a:effectLst/>
                          <a:latin typeface="Arial" panose="020B0604020202020204" pitchFamily="34" charset="0"/>
                          <a:cs typeface="Arial" panose="020B0604020202020204" pitchFamily="34" charset="0"/>
                        </a:rPr>
                        <a:t>SN8000</a:t>
                      </a:r>
                      <a:endParaRPr lang="en-US" sz="1400" u="none" dirty="0">
                        <a:effectLst/>
                        <a:latin typeface="Arial" panose="020B0604020202020204" pitchFamily="34" charset="0"/>
                        <a:cs typeface="Arial" panose="020B0604020202020204" pitchFamily="34" charset="0"/>
                      </a:endParaRP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dirty="0" smtClean="0">
                          <a:effectLst/>
                          <a:latin typeface="Arial" panose="020B0604020202020204" pitchFamily="34" charset="0"/>
                          <a:cs typeface="Arial" panose="020B0604020202020204" pitchFamily="34" charset="0"/>
                        </a:rPr>
                        <a:t>BCM43362</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400" dirty="0" smtClean="0">
                          <a:effectLst/>
                          <a:latin typeface="Arial" panose="020B0604020202020204" pitchFamily="34" charset="0"/>
                          <a:cs typeface="Arial" panose="020B0604020202020204" pitchFamily="34" charset="0"/>
                        </a:rPr>
                        <a:t>802.11b/g/n</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fontAlgn="ctr"/>
                      <a:r>
                        <a:rPr lang="en-US" sz="1400" dirty="0">
                          <a:effectLst/>
                          <a:latin typeface="Arial" panose="020B0604020202020204" pitchFamily="34" charset="0"/>
                          <a:cs typeface="Arial" panose="020B0604020202020204" pitchFamily="34" charset="0"/>
                        </a:rPr>
                        <a:t>No</a:t>
                      </a:r>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ctr"/>
                      <a:r>
                        <a:rPr lang="en-US" sz="1000" dirty="0" smtClean="0">
                          <a:hlinkClick r:id="rId11"/>
                        </a:rPr>
                        <a:t>SN8000</a:t>
                      </a:r>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endParaRPr lang="en-US" sz="100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endParaRPr lang="en-US" sz="1000" dirty="0"/>
                    </a:p>
                  </a:txBody>
                  <a:tcPr marL="26004" marR="26004" marT="13002" marB="13002"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r>
            </a:tbl>
          </a:graphicData>
        </a:graphic>
      </p:graphicFrame>
      <p:sp>
        <p:nvSpPr>
          <p:cNvPr id="3" name="Rectangle 2"/>
          <p:cNvSpPr/>
          <p:nvPr/>
        </p:nvSpPr>
        <p:spPr>
          <a:xfrm>
            <a:off x="224644" y="1554957"/>
            <a:ext cx="8305746" cy="323165"/>
          </a:xfrm>
          <a:prstGeom prst="rect">
            <a:avLst/>
          </a:prstGeom>
        </p:spPr>
        <p:txBody>
          <a:bodyPr wrap="square">
            <a:spAutoFit/>
          </a:bodyPr>
          <a:lstStyle/>
          <a:p>
            <a:pPr marL="214313" indent="-214313">
              <a:buFont typeface="Arial" panose="020B0604020202020204" pitchFamily="34" charset="0"/>
              <a:buChar char="•"/>
            </a:pPr>
            <a:r>
              <a:rPr lang="en-US" sz="1500" b="1" dirty="0">
                <a:latin typeface="Arial" panose="020B0604020202020204" pitchFamily="34" charset="0"/>
                <a:cs typeface="Arial" panose="020B0604020202020204" pitchFamily="34" charset="0"/>
              </a:rPr>
              <a:t>The Murata modules are orderable now at </a:t>
            </a:r>
            <a:r>
              <a:rPr lang="en-US" sz="1500" b="1" dirty="0">
                <a:latin typeface="Arial" panose="020B0604020202020204" pitchFamily="34" charset="0"/>
                <a:cs typeface="Arial" panose="020B0604020202020204" pitchFamily="34" charset="0"/>
                <a:hlinkClick r:id="rId12"/>
              </a:rPr>
              <a:t>Mouser</a:t>
            </a:r>
            <a:r>
              <a:rPr lang="en-US" sz="1500" b="1" dirty="0">
                <a:latin typeface="Arial" panose="020B0604020202020204" pitchFamily="34" charset="0"/>
                <a:cs typeface="Arial" panose="020B0604020202020204" pitchFamily="34" charset="0"/>
              </a:rPr>
              <a:t>, Arrow and Avnet  </a:t>
            </a:r>
          </a:p>
        </p:txBody>
      </p:sp>
      <p:sp>
        <p:nvSpPr>
          <p:cNvPr id="5" name="TextBox 4"/>
          <p:cNvSpPr txBox="1"/>
          <p:nvPr/>
        </p:nvSpPr>
        <p:spPr>
          <a:xfrm>
            <a:off x="372979" y="4370471"/>
            <a:ext cx="6521116" cy="646331"/>
          </a:xfrm>
          <a:prstGeom prst="rect">
            <a:avLst/>
          </a:prstGeom>
          <a:noFill/>
        </p:spPr>
        <p:txBody>
          <a:bodyPr wrap="square" rtlCol="0">
            <a:spAutoFit/>
          </a:bodyPr>
          <a:lstStyle/>
          <a:p>
            <a:r>
              <a:rPr lang="en-US" dirty="0" smtClean="0"/>
              <a:t>1FX Dev kits are currently in development and will be available in February 2016 </a:t>
            </a:r>
            <a:endParaRPr lang="en-US" dirty="0"/>
          </a:p>
        </p:txBody>
      </p:sp>
    </p:spTree>
    <p:extLst>
      <p:ext uri="{BB962C8B-B14F-4D97-AF65-F5344CB8AC3E}">
        <p14:creationId xmlns:p14="http://schemas.microsoft.com/office/powerpoint/2010/main" val="3332815142"/>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575" y="966976"/>
            <a:ext cx="7228036" cy="529568"/>
          </a:xfrm>
        </p:spPr>
        <p:txBody>
          <a:bodyPr/>
          <a:lstStyle/>
          <a:p>
            <a:r>
              <a:rPr lang="en-US" sz="2700" dirty="0">
                <a:latin typeface="Arial" panose="020B0604020202020204" pitchFamily="34" charset="0"/>
                <a:cs typeface="Arial" panose="020B0604020202020204" pitchFamily="34" charset="0"/>
              </a:rPr>
              <a:t>Software, Support </a:t>
            </a:r>
          </a:p>
        </p:txBody>
      </p:sp>
      <p:sp>
        <p:nvSpPr>
          <p:cNvPr id="3" name="TextBox 2"/>
          <p:cNvSpPr txBox="1"/>
          <p:nvPr/>
        </p:nvSpPr>
        <p:spPr>
          <a:xfrm>
            <a:off x="87164" y="1496544"/>
            <a:ext cx="8900426" cy="5816977"/>
          </a:xfrm>
          <a:prstGeom prst="rect">
            <a:avLst/>
          </a:prstGeom>
          <a:noFill/>
        </p:spPr>
        <p:txBody>
          <a:bodyPr wrap="square" rtlCol="0">
            <a:spAutoFit/>
          </a:bodyPr>
          <a:lstStyle/>
          <a:p>
            <a:pPr marL="214313" indent="-214313">
              <a:buFont typeface="Arial" panose="020B0604020202020204" pitchFamily="34" charset="0"/>
              <a:buChar char="•"/>
            </a:pPr>
            <a:r>
              <a:rPr lang="en-US" sz="1500" dirty="0">
                <a:latin typeface="Arial" panose="020B0604020202020204" pitchFamily="34" charset="0"/>
                <a:cs typeface="Arial" panose="020B0604020202020204" pitchFamily="34" charset="0"/>
              </a:rPr>
              <a:t>The current Linux and Android BSP’s </a:t>
            </a:r>
            <a:r>
              <a:rPr lang="en-US" sz="1500" dirty="0">
                <a:latin typeface="Arial" panose="020B0604020202020204" pitchFamily="34" charset="0"/>
                <a:cs typeface="Arial" panose="020B0604020202020204" pitchFamily="34" charset="0"/>
                <a:hlinkClick r:id="rId2"/>
              </a:rPr>
              <a:t>3.14.52</a:t>
            </a:r>
            <a:r>
              <a:rPr lang="en-US" sz="1500" dirty="0">
                <a:latin typeface="Arial" panose="020B0604020202020204" pitchFamily="34" charset="0"/>
                <a:cs typeface="Arial" panose="020B0604020202020204" pitchFamily="34" charset="0"/>
              </a:rPr>
              <a:t> and </a:t>
            </a:r>
            <a:r>
              <a:rPr lang="en-US" sz="1500" dirty="0">
                <a:latin typeface="Arial" panose="020B0604020202020204" pitchFamily="34" charset="0"/>
                <a:ea typeface="ＭＳ Ｐゴシック" charset="-128"/>
                <a:cs typeface="Arial" panose="020B0604020202020204" pitchFamily="34" charset="0"/>
                <a:hlinkClick r:id="rId2"/>
              </a:rPr>
              <a:t>L5.1.1</a:t>
            </a:r>
            <a:r>
              <a:rPr lang="en-US" sz="1500" dirty="0">
                <a:latin typeface="Arial" panose="020B0604020202020204" pitchFamily="34" charset="0"/>
                <a:ea typeface="ＭＳ Ｐゴシック" charset="-128"/>
                <a:cs typeface="Arial" panose="020B0604020202020204" pitchFamily="34" charset="0"/>
              </a:rPr>
              <a:t> </a:t>
            </a:r>
            <a:r>
              <a:rPr lang="en-US" sz="1500" dirty="0">
                <a:latin typeface="Arial" panose="020B0604020202020204" pitchFamily="34" charset="0"/>
                <a:cs typeface="Arial" panose="020B0604020202020204" pitchFamily="34" charset="0"/>
              </a:rPr>
              <a:t>have native support for all Murata modules based on Broadcom chipsets </a:t>
            </a:r>
          </a:p>
          <a:p>
            <a:pPr marL="214313" indent="-214313">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500" dirty="0">
                <a:latin typeface="Arial" panose="020B0604020202020204" pitchFamily="34" charset="0"/>
                <a:cs typeface="Arial" panose="020B0604020202020204" pitchFamily="34" charset="0"/>
              </a:rPr>
              <a:t>The Broadcom firmware is not included in the Linux 3.14.52 BSP but can be downloaded separately </a:t>
            </a:r>
            <a:r>
              <a:rPr lang="en-US" sz="1500" dirty="0">
                <a:latin typeface="Arial" panose="020B0604020202020204" pitchFamily="34" charset="0"/>
                <a:cs typeface="Arial" panose="020B0604020202020204" pitchFamily="34" charset="0"/>
                <a:hlinkClick r:id="rId3"/>
              </a:rPr>
              <a:t>here </a:t>
            </a:r>
            <a:r>
              <a:rPr lang="en-US" sz="1500" dirty="0">
                <a:latin typeface="Arial" panose="020B0604020202020204" pitchFamily="34" charset="0"/>
                <a:cs typeface="Arial" panose="020B0604020202020204" pitchFamily="34" charset="0"/>
              </a:rPr>
              <a:t>- build instructions are included </a:t>
            </a:r>
          </a:p>
          <a:p>
            <a:endParaRPr lang="en-US" sz="1500" b="1" dirty="0">
              <a:latin typeface="Arial" panose="020B0604020202020204" pitchFamily="34" charset="0"/>
              <a:cs typeface="Arial" panose="020B0604020202020204" pitchFamily="34" charset="0"/>
            </a:endParaRPr>
          </a:p>
          <a:p>
            <a:r>
              <a:rPr lang="en-US" sz="1500" b="1" dirty="0">
                <a:latin typeface="Arial" panose="020B0604020202020204" pitchFamily="34" charset="0"/>
                <a:cs typeface="Arial" panose="020B0604020202020204" pitchFamily="34" charset="0"/>
              </a:rPr>
              <a:t>Freescale FAE/Technical support: </a:t>
            </a:r>
          </a:p>
          <a:p>
            <a:endParaRPr lang="en-US" sz="15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500" dirty="0">
                <a:latin typeface="Arial" panose="020B0604020202020204" pitchFamily="34" charset="0"/>
                <a:cs typeface="Arial" panose="020B0604020202020204" pitchFamily="34" charset="0"/>
              </a:rPr>
              <a:t>Patch files and all documentation are posted on Freescale Community Murata/i.MX at: </a:t>
            </a:r>
            <a:r>
              <a:rPr lang="en-US" sz="1500" dirty="0">
                <a:latin typeface="Arial" panose="020B0604020202020204" pitchFamily="34" charset="0"/>
                <a:cs typeface="Arial" panose="020B0604020202020204" pitchFamily="34" charset="0"/>
                <a:hlinkClick r:id="rId4"/>
              </a:rPr>
              <a:t>https://community.freescale.com/groups/murata-imx</a:t>
            </a:r>
            <a:r>
              <a:rPr lang="en-US" sz="1500" dirty="0">
                <a:latin typeface="Arial" panose="020B0604020202020204" pitchFamily="34" charset="0"/>
                <a:cs typeface="Arial" panose="020B0604020202020204" pitchFamily="34" charset="0"/>
              </a:rPr>
              <a:t> -users have to join the community and request access as this is currently a private space.  </a:t>
            </a:r>
          </a:p>
          <a:p>
            <a:pPr marL="214313" indent="-214313">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500" dirty="0">
                <a:latin typeface="Arial" panose="020B0604020202020204" pitchFamily="34" charset="0"/>
                <a:cs typeface="Arial" panose="020B0604020202020204" pitchFamily="34" charset="0"/>
              </a:rPr>
              <a:t>Broadcom documentation is posted at: </a:t>
            </a:r>
            <a:r>
              <a:rPr lang="en-US" sz="1500" u="sng" dirty="0">
                <a:latin typeface="Arial" panose="020B0604020202020204" pitchFamily="34" charset="0"/>
                <a:cs typeface="Arial" panose="020B0604020202020204" pitchFamily="34" charset="0"/>
                <a:hlinkClick r:id="rId5"/>
              </a:rPr>
              <a:t>http://community.broadcom.com/groups/freescalemuratabroadcom-imx-support-portal</a:t>
            </a:r>
            <a:r>
              <a:rPr lang="en-US" sz="1500" u="sng" dirty="0">
                <a:latin typeface="Arial" panose="020B0604020202020204" pitchFamily="34" charset="0"/>
                <a:cs typeface="Arial" panose="020B0604020202020204" pitchFamily="34" charset="0"/>
              </a:rPr>
              <a:t> </a:t>
            </a:r>
          </a:p>
          <a:p>
            <a:pPr marL="557213" lvl="1" indent="-214313">
              <a:buFont typeface="Arial" panose="020B0604020202020204" pitchFamily="34" charset="0"/>
              <a:buChar char="•"/>
            </a:pPr>
            <a:r>
              <a:rPr lang="en-US" dirty="0" smtClean="0"/>
              <a:t>To gain access:</a:t>
            </a:r>
          </a:p>
          <a:p>
            <a:r>
              <a:rPr lang="en-US" dirty="0" smtClean="0"/>
              <a:t>1) Register </a:t>
            </a:r>
            <a:r>
              <a:rPr lang="en-US" dirty="0"/>
              <a:t>on the main community here: </a:t>
            </a:r>
            <a:r>
              <a:rPr lang="en-US" u="sng" dirty="0">
                <a:hlinkClick r:id="rId6"/>
              </a:rPr>
              <a:t>http://community.broadcom.com/login.jspa?registerOnly=true</a:t>
            </a:r>
            <a:endParaRPr lang="en-US" dirty="0"/>
          </a:p>
          <a:p>
            <a:pPr lvl="0"/>
            <a:r>
              <a:rPr lang="en-US" dirty="0" smtClean="0"/>
              <a:t>2) Email your </a:t>
            </a:r>
            <a:r>
              <a:rPr lang="en-US" dirty="0"/>
              <a:t>User </a:t>
            </a:r>
            <a:r>
              <a:rPr lang="en-US" dirty="0" smtClean="0"/>
              <a:t>ID</a:t>
            </a:r>
            <a:r>
              <a:rPr lang="en-US" dirty="0"/>
              <a:t> </a:t>
            </a:r>
            <a:r>
              <a:rPr lang="en-US" dirty="0" smtClean="0"/>
              <a:t>to </a:t>
            </a:r>
            <a:r>
              <a:rPr lang="en-US" dirty="0" smtClean="0">
                <a:hlinkClick r:id="rId7"/>
              </a:rPr>
              <a:t>skerr@murata.com</a:t>
            </a:r>
            <a:r>
              <a:rPr lang="en-US" dirty="0" smtClean="0"/>
              <a:t> – he will grant access </a:t>
            </a:r>
            <a:endParaRPr lang="en-US" dirty="0"/>
          </a:p>
          <a:p>
            <a:endParaRPr lang="en-US" sz="1500" b="1"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500" dirty="0">
                <a:latin typeface="Arial" panose="020B0604020202020204" pitchFamily="34" charset="0"/>
                <a:cs typeface="Arial" panose="020B0604020202020204" pitchFamily="34" charset="0"/>
              </a:rPr>
              <a:t>Questions can also be asked at: </a:t>
            </a:r>
            <a:r>
              <a:rPr lang="en-US" sz="1500" dirty="0">
                <a:latin typeface="Arial" panose="020B0604020202020204" pitchFamily="34" charset="0"/>
                <a:cs typeface="Arial" panose="020B0604020202020204" pitchFamily="34" charset="0"/>
                <a:hlinkClick r:id="rId8"/>
              </a:rPr>
              <a:t>imxFAQ@murata.com</a:t>
            </a:r>
            <a:r>
              <a:rPr lang="en-US" sz="1500" dirty="0">
                <a:latin typeface="Arial" panose="020B0604020202020204" pitchFamily="34" charset="0"/>
                <a:cs typeface="Arial" panose="020B0604020202020204" pitchFamily="34" charset="0"/>
              </a:rPr>
              <a:t> – this is monitored by Murata </a:t>
            </a:r>
          </a:p>
          <a:p>
            <a:pPr marL="214313" indent="-214313">
              <a:buFont typeface="Arial" panose="020B0604020202020204" pitchFamily="34" charset="0"/>
              <a:buChar char="•"/>
            </a:pPr>
            <a:r>
              <a:rPr lang="en-US" sz="1500" dirty="0">
                <a:latin typeface="Arial" panose="020B0604020202020204" pitchFamily="34" charset="0"/>
                <a:cs typeface="Arial" panose="020B0604020202020204" pitchFamily="34" charset="0"/>
              </a:rPr>
              <a:t>Murata also have a dedicated landing page : </a:t>
            </a:r>
            <a:r>
              <a:rPr lang="en-US" sz="1500" dirty="0">
                <a:latin typeface="Arial" panose="020B0604020202020204" pitchFamily="34" charset="0"/>
                <a:cs typeface="Arial" panose="020B0604020202020204" pitchFamily="34" charset="0"/>
                <a:hlinkClick r:id="rId9"/>
              </a:rPr>
              <a:t>i.MX/Murata</a:t>
            </a:r>
            <a:endParaRPr lang="en-US" sz="15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27439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11" y="965351"/>
            <a:ext cx="6379838" cy="529568"/>
          </a:xfrm>
        </p:spPr>
        <p:txBody>
          <a:bodyPr/>
          <a:lstStyle/>
          <a:p>
            <a:r>
              <a:rPr lang="en-US" sz="2700" dirty="0">
                <a:latin typeface="Arial" panose="020B0604020202020204" pitchFamily="34" charset="0"/>
                <a:cs typeface="Arial" panose="020B0604020202020204" pitchFamily="34" charset="0"/>
              </a:rPr>
              <a:t>Murata Sales Contacts </a:t>
            </a:r>
          </a:p>
        </p:txBody>
      </p:sp>
      <p:graphicFrame>
        <p:nvGraphicFramePr>
          <p:cNvPr id="3" name="Table 2"/>
          <p:cNvGraphicFramePr>
            <a:graphicFrameLocks noGrp="1"/>
          </p:cNvGraphicFramePr>
          <p:nvPr>
            <p:extLst/>
          </p:nvPr>
        </p:nvGraphicFramePr>
        <p:xfrm>
          <a:off x="156411" y="1494919"/>
          <a:ext cx="8807116" cy="4162931"/>
        </p:xfrm>
        <a:graphic>
          <a:graphicData uri="http://schemas.openxmlformats.org/drawingml/2006/table">
            <a:tbl>
              <a:tblPr>
                <a:tableStyleId>{5C22544A-7EE6-4342-B048-85BDC9FD1C3A}</a:tableStyleId>
              </a:tblPr>
              <a:tblGrid>
                <a:gridCol w="749542"/>
                <a:gridCol w="806326"/>
                <a:gridCol w="1158383"/>
                <a:gridCol w="1286146"/>
                <a:gridCol w="1828428"/>
                <a:gridCol w="1419586"/>
                <a:gridCol w="1558706"/>
              </a:tblGrid>
              <a:tr h="372904">
                <a:tc>
                  <a:txBody>
                    <a:bodyPr/>
                    <a:lstStyle/>
                    <a:p>
                      <a:pPr algn="ctr" fontAlgn="b"/>
                      <a:r>
                        <a:rPr lang="en-US" sz="1200" b="1" u="none" strike="noStrike" dirty="0">
                          <a:effectLst/>
                        </a:rPr>
                        <a:t>COUNTRY</a:t>
                      </a:r>
                      <a:endParaRPr lang="en-US" sz="1200" b="1"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200" b="1" u="none" strike="noStrike">
                          <a:effectLst/>
                        </a:rPr>
                        <a:t>CITY/AREA</a:t>
                      </a:r>
                      <a:endParaRPr lang="en-US" sz="1200" b="1"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1200" b="1" u="none" strike="noStrike" dirty="0">
                          <a:effectLst/>
                        </a:rPr>
                        <a:t>MANAGER</a:t>
                      </a:r>
                      <a:endParaRPr lang="en-US" sz="1200" b="1"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200" b="1" u="none" strike="noStrike" dirty="0">
                          <a:effectLst/>
                        </a:rPr>
                        <a:t>PRIMARY CONTACT</a:t>
                      </a:r>
                      <a:endParaRPr lang="en-US" sz="1200" b="1"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200" b="1" u="none" strike="noStrike" dirty="0">
                          <a:effectLst/>
                        </a:rPr>
                        <a:t>EMAIL</a:t>
                      </a:r>
                      <a:endParaRPr lang="en-US" sz="1200" b="1"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200" b="1" u="none" strike="noStrike" dirty="0">
                          <a:effectLst/>
                        </a:rPr>
                        <a:t>MOBILE</a:t>
                      </a:r>
                      <a:endParaRPr lang="en-US" sz="1200" b="1"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1200" b="1" u="none" strike="noStrike" dirty="0">
                          <a:effectLst/>
                        </a:rPr>
                        <a:t>OFFICE</a:t>
                      </a:r>
                      <a:endParaRPr lang="en-US" sz="1200" b="1" i="0" u="none" strike="noStrike" dirty="0">
                        <a:solidFill>
                          <a:srgbClr val="000000"/>
                        </a:solidFill>
                        <a:effectLst/>
                        <a:latin typeface="Calibri" panose="020F0502020204030204" pitchFamily="34" charset="0"/>
                      </a:endParaRPr>
                    </a:p>
                  </a:txBody>
                  <a:tcPr marL="7144" marR="7144" marT="7144" marB="0" anchor="b"/>
                </a:tc>
              </a:tr>
              <a:tr h="228106">
                <a:tc>
                  <a:txBody>
                    <a:bodyPr/>
                    <a:lstStyle/>
                    <a:p>
                      <a:pPr algn="l" fontAlgn="b"/>
                      <a:r>
                        <a:rPr lang="en-US" sz="900" u="none" strike="noStrike" dirty="0">
                          <a:effectLst/>
                          <a:latin typeface="+mn-lt"/>
                        </a:rPr>
                        <a:t>USA</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San Jose</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Mehul Udani</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dirty="0">
                          <a:effectLst/>
                          <a:latin typeface="+mn-lt"/>
                        </a:rPr>
                        <a:t>Keith Koyama</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2"/>
                        </a:rPr>
                        <a:t>kkoyama@murata.com</a:t>
                      </a:r>
                      <a:endParaRPr lang="en-US" sz="900" b="0" i="0" u="sng" strike="noStrike">
                        <a:solidFill>
                          <a:srgbClr val="0000FF"/>
                        </a:solidFill>
                        <a:effectLst/>
                        <a:latin typeface="+mn-lt"/>
                      </a:endParaRPr>
                    </a:p>
                  </a:txBody>
                  <a:tcPr marL="7144" marR="7144" marT="7144" marB="0" anchor="b"/>
                </a:tc>
                <a:tc>
                  <a:txBody>
                    <a:bodyPr/>
                    <a:lstStyle/>
                    <a:p>
                      <a:pPr algn="l" fontAlgn="b"/>
                      <a:r>
                        <a:rPr lang="en-US" sz="900" u="none" strike="noStrike">
                          <a:effectLst/>
                          <a:latin typeface="+mn-lt"/>
                        </a:rPr>
                        <a:t>*1 (408) 893-2358</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*1 (408) 392-1397</a:t>
                      </a:r>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USA</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dirty="0">
                          <a:effectLst/>
                          <a:latin typeface="+mn-lt"/>
                        </a:rPr>
                        <a:t>Dallas</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Mehul Udani</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Tony Garcia</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3"/>
                        </a:rPr>
                        <a:t>tgarcia@murata.com</a:t>
                      </a:r>
                      <a:endParaRPr lang="en-US" sz="900" b="0" i="0" u="sng" strike="noStrike">
                        <a:solidFill>
                          <a:srgbClr val="0000FF"/>
                        </a:solidFill>
                        <a:effectLst/>
                        <a:latin typeface="+mn-lt"/>
                      </a:endParaRPr>
                    </a:p>
                  </a:txBody>
                  <a:tcPr marL="7144" marR="7144" marT="7144" marB="0" anchor="b"/>
                </a:tc>
                <a:tc>
                  <a:txBody>
                    <a:bodyPr/>
                    <a:lstStyle/>
                    <a:p>
                      <a:pPr algn="l" fontAlgn="b"/>
                      <a:r>
                        <a:rPr lang="en-US" sz="900" u="none" strike="noStrike">
                          <a:effectLst/>
                          <a:latin typeface="+mn-lt"/>
                        </a:rPr>
                        <a:t>*1 (214) 662-1391</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*1 (972) 248-2043</a:t>
                      </a:r>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USA</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dirty="0">
                          <a:effectLst/>
                          <a:latin typeface="+mn-lt"/>
                        </a:rPr>
                        <a:t>Dallas</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none" strike="noStrike" dirty="0">
                          <a:effectLst/>
                          <a:latin typeface="+mn-lt"/>
                        </a:rPr>
                        <a:t>Mehul Udani</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Wilson Lee</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4"/>
                        </a:rPr>
                        <a:t>wlee@murata.com</a:t>
                      </a:r>
                      <a:endParaRPr lang="en-US" sz="900" b="0" i="0" u="sng" strike="noStrike">
                        <a:solidFill>
                          <a:srgbClr val="0000FF"/>
                        </a:solidFill>
                        <a:effectLst/>
                        <a:latin typeface="+mn-lt"/>
                      </a:endParaRPr>
                    </a:p>
                  </a:txBody>
                  <a:tcPr marL="7144" marR="7144" marT="7144" marB="0" anchor="b"/>
                </a:tc>
                <a:tc>
                  <a:txBody>
                    <a:bodyPr/>
                    <a:lstStyle/>
                    <a:p>
                      <a:pPr algn="l" fontAlgn="b"/>
                      <a:r>
                        <a:rPr lang="en-US" sz="900" u="none" strike="noStrike">
                          <a:effectLst/>
                          <a:latin typeface="+mn-lt"/>
                        </a:rPr>
                        <a:t>*1 (972) 854-2328</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*1 (972) 931-7463</a:t>
                      </a:r>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USA</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Atlanta</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Mehul Udani</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Steve Kim</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5"/>
                        </a:rPr>
                        <a:t>skim@murata.com</a:t>
                      </a:r>
                      <a:endParaRPr lang="en-US" sz="900" b="0" i="0" u="sng" strike="noStrike">
                        <a:solidFill>
                          <a:srgbClr val="0000FF"/>
                        </a:solidFill>
                        <a:effectLst/>
                        <a:latin typeface="+mn-lt"/>
                      </a:endParaRPr>
                    </a:p>
                  </a:txBody>
                  <a:tcPr marL="7144" marR="7144" marT="7144" marB="0" anchor="b"/>
                </a:tc>
                <a:tc>
                  <a:txBody>
                    <a:bodyPr/>
                    <a:lstStyle/>
                    <a:p>
                      <a:pPr algn="l" fontAlgn="b"/>
                      <a:r>
                        <a:rPr lang="en-US" sz="900" u="none" strike="noStrike">
                          <a:effectLst/>
                          <a:latin typeface="+mn-lt"/>
                        </a:rPr>
                        <a:t>*1 (678) 848-8930</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*1 (770) 319-5149</a:t>
                      </a:r>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USA</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Distribution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dirty="0">
                          <a:effectLst/>
                          <a:latin typeface="+mn-lt"/>
                        </a:rPr>
                        <a:t>Mehul Udani</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Ghouse Mohiuddin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6"/>
                        </a:rPr>
                        <a:t>ghouse.mohiuddin@murata.com</a:t>
                      </a:r>
                      <a:endParaRPr lang="en-US" sz="900" b="0" i="0" u="sng" strike="noStrike">
                        <a:solidFill>
                          <a:srgbClr val="0000FF"/>
                        </a:solidFill>
                        <a:effectLst/>
                        <a:latin typeface="+mn-lt"/>
                      </a:endParaRPr>
                    </a:p>
                  </a:txBody>
                  <a:tcPr marL="7144" marR="7144" marT="7144" marB="0" anchor="b"/>
                </a:tc>
                <a:tc>
                  <a:txBody>
                    <a:bodyPr/>
                    <a:lstStyle/>
                    <a:p>
                      <a:pPr algn="l" fontAlgn="b"/>
                      <a:r>
                        <a:rPr lang="en-US" sz="900" u="none" strike="noStrike">
                          <a:effectLst/>
                          <a:latin typeface="+mn-lt"/>
                        </a:rPr>
                        <a:t>*1 (214) 478-8037</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*1 (972) 789-3824</a:t>
                      </a:r>
                      <a:endParaRPr lang="en-US" sz="900" b="0" i="0" u="none" strike="noStrike">
                        <a:solidFill>
                          <a:srgbClr val="000000"/>
                        </a:solidFill>
                        <a:effectLst/>
                        <a:latin typeface="+mn-lt"/>
                      </a:endParaRPr>
                    </a:p>
                  </a:txBody>
                  <a:tcPr marL="7144" marR="7144" marT="7144" marB="0" anchor="b"/>
                </a:tc>
              </a:tr>
              <a:tr h="228106">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dirty="0">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CHN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CHN-Shanghai</a:t>
                      </a:r>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Evan Jing</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7"/>
                        </a:rPr>
                        <a:t>evan.jing@murata.com</a:t>
                      </a:r>
                      <a:endParaRPr lang="en-US" sz="900" b="0" i="0" u="sng" strike="noStrike">
                        <a:solidFill>
                          <a:srgbClr val="0000FF"/>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*86 (021) 32054626 EXT 229</a:t>
                      </a:r>
                      <a:endParaRPr lang="en-US" sz="900" b="0" i="0" u="none" strike="noStrike">
                        <a:solidFill>
                          <a:srgbClr val="000000"/>
                        </a:solidFill>
                        <a:effectLst/>
                        <a:latin typeface="+mn-lt"/>
                      </a:endParaRPr>
                    </a:p>
                  </a:txBody>
                  <a:tcPr marL="7144" marR="7144" marT="7144" marB="0" anchor="b"/>
                </a:tc>
              </a:tr>
              <a:tr h="281464">
                <a:tc>
                  <a:txBody>
                    <a:bodyPr/>
                    <a:lstStyle/>
                    <a:p>
                      <a:pPr algn="l" fontAlgn="b"/>
                      <a:r>
                        <a:rPr lang="en-US" sz="900" u="none" strike="noStrike">
                          <a:effectLst/>
                          <a:latin typeface="+mn-lt"/>
                        </a:rPr>
                        <a:t>CHN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CHN-Shenzhen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Terry Lo</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dirty="0">
                          <a:effectLst/>
                          <a:latin typeface="+mn-lt"/>
                        </a:rPr>
                        <a:t>Frank Liu</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8"/>
                        </a:rPr>
                        <a:t>frank.liu@murata.com</a:t>
                      </a:r>
                      <a:endParaRPr lang="en-US" sz="900" b="0" i="0" u="sng" strike="noStrike">
                        <a:solidFill>
                          <a:srgbClr val="0000FF"/>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TWN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TWN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Vincent Feng</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dirty="0">
                          <a:effectLst/>
                          <a:latin typeface="+mn-lt"/>
                        </a:rPr>
                        <a:t>Ken Wang</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9"/>
                        </a:rPr>
                        <a:t>ken.wang@murata.com</a:t>
                      </a:r>
                      <a:endParaRPr lang="en-US" sz="900" b="0" i="0" u="sng" strike="noStrike">
                        <a:solidFill>
                          <a:srgbClr val="0000FF"/>
                        </a:solidFill>
                        <a:effectLst/>
                        <a:latin typeface="+mn-lt"/>
                      </a:endParaRPr>
                    </a:p>
                  </a:txBody>
                  <a:tcPr marL="7144" marR="7144" marT="7144" marB="0" anchor="b"/>
                </a:tc>
                <a:tc>
                  <a:txBody>
                    <a:bodyPr/>
                    <a:lstStyle/>
                    <a:p>
                      <a:pPr algn="l" fontAlgn="b"/>
                      <a:r>
                        <a:rPr lang="en-US" sz="900" u="none" strike="noStrike">
                          <a:effectLst/>
                          <a:latin typeface="+mn-lt"/>
                        </a:rPr>
                        <a:t>*866 0977-409-553</a:t>
                      </a:r>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ASEAN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ASEAN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Gary Han Wee Kwang</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dirty="0" err="1">
                          <a:effectLst/>
                          <a:latin typeface="+mn-lt"/>
                        </a:rPr>
                        <a:t>Kohta</a:t>
                      </a:r>
                      <a:r>
                        <a:rPr lang="en-US" sz="900" u="none" strike="noStrike" dirty="0">
                          <a:effectLst/>
                          <a:latin typeface="+mn-lt"/>
                        </a:rPr>
                        <a:t> </a:t>
                      </a:r>
                      <a:r>
                        <a:rPr lang="en-US" sz="900" u="none" strike="noStrike" dirty="0" err="1">
                          <a:effectLst/>
                          <a:latin typeface="+mn-lt"/>
                        </a:rPr>
                        <a:t>Nakai</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10"/>
                        </a:rPr>
                        <a:t>kohta.nakai@murata.com</a:t>
                      </a:r>
                      <a:endParaRPr lang="en-US" sz="900" b="0" i="0" u="sng" strike="noStrike">
                        <a:solidFill>
                          <a:srgbClr val="0000FF"/>
                        </a:solidFill>
                        <a:effectLst/>
                        <a:latin typeface="+mn-lt"/>
                      </a:endParaRPr>
                    </a:p>
                  </a:txBody>
                  <a:tcPr marL="7144" marR="7144" marT="7144" marB="0" anchor="b"/>
                </a:tc>
                <a:tc>
                  <a:txBody>
                    <a:bodyPr/>
                    <a:lstStyle/>
                    <a:p>
                      <a:pPr algn="l" fontAlgn="b"/>
                      <a:r>
                        <a:rPr lang="en-US" sz="900" u="none" strike="noStrike">
                          <a:effectLst/>
                          <a:latin typeface="+mn-lt"/>
                        </a:rPr>
                        <a:t>*65 9630 7551</a:t>
                      </a:r>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INDIA</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INDIA</a:t>
                      </a:r>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Vishwas BN</a:t>
                      </a:r>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*91 (990) 090-5324</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*91 (990) 090-5324</a:t>
                      </a:r>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KOR</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KOR</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Hiroyasu Matsuzaki</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Jung Min Hong</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dirty="0">
                          <a:effectLst/>
                          <a:latin typeface="+mn-lt"/>
                          <a:hlinkClick r:id="rId11"/>
                        </a:rPr>
                        <a:t>jungmin.hong@murata.com</a:t>
                      </a:r>
                      <a:endParaRPr lang="en-US" sz="900" b="0" i="0" u="sng" strike="noStrike" dirty="0">
                        <a:solidFill>
                          <a:srgbClr val="0000FF"/>
                        </a:solidFill>
                        <a:effectLst/>
                        <a:latin typeface="+mn-lt"/>
                      </a:endParaRPr>
                    </a:p>
                  </a:txBody>
                  <a:tcPr marL="7144" marR="7144" marT="7144" marB="0" anchor="b"/>
                </a:tc>
                <a:tc>
                  <a:txBody>
                    <a:bodyPr/>
                    <a:lstStyle/>
                    <a:p>
                      <a:pPr algn="l" fontAlgn="b"/>
                      <a:r>
                        <a:rPr lang="en-US" sz="900" u="none" strike="noStrike">
                          <a:effectLst/>
                          <a:latin typeface="+mn-lt"/>
                        </a:rPr>
                        <a:t>*82 (10) 7186-2347</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*82 (2) 3016-3373</a:t>
                      </a:r>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JPN</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JPN</a:t>
                      </a:r>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Hiroshi Ogata</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dirty="0">
                          <a:effectLst/>
                          <a:latin typeface="+mn-lt"/>
                          <a:hlinkClick r:id="rId12"/>
                        </a:rPr>
                        <a:t>hogata@murata.com</a:t>
                      </a:r>
                      <a:endParaRPr lang="en-US" sz="900" b="0" i="0" u="sng" strike="noStrike" dirty="0">
                        <a:solidFill>
                          <a:srgbClr val="0000FF"/>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r>
              <a:tr h="228106">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dirty="0">
                        <a:solidFill>
                          <a:srgbClr val="000000"/>
                        </a:solidFill>
                        <a:effectLst/>
                        <a:latin typeface="+mn-lt"/>
                      </a:endParaRPr>
                    </a:p>
                  </a:txBody>
                  <a:tcPr marL="7144" marR="7144" marT="7144" marB="0" anchor="b"/>
                </a:tc>
                <a:tc>
                  <a:txBody>
                    <a:bodyPr/>
                    <a:lstStyle/>
                    <a:p>
                      <a:pPr algn="l" fontAlgn="b"/>
                      <a:endParaRPr lang="en-US" sz="900" b="0" i="0" u="none" strike="noStrike" dirty="0">
                        <a:solidFill>
                          <a:srgbClr val="000000"/>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EU</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IOT</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Mac Tochigi</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Rui Ramalho</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13"/>
                        </a:rPr>
                        <a:t>rramalho@murata.com</a:t>
                      </a:r>
                      <a:endParaRPr lang="en-US" sz="900" b="0" i="0" u="sng" strike="noStrike">
                        <a:solidFill>
                          <a:srgbClr val="0000FF"/>
                        </a:solidFill>
                        <a:effectLst/>
                        <a:latin typeface="+mn-lt"/>
                      </a:endParaRPr>
                    </a:p>
                  </a:txBody>
                  <a:tcPr marL="7144" marR="7144" marT="7144" marB="0" anchor="b"/>
                </a:tc>
                <a:tc>
                  <a:txBody>
                    <a:bodyPr/>
                    <a:lstStyle/>
                    <a:p>
                      <a:pPr algn="l" fontAlgn="b"/>
                      <a:r>
                        <a:rPr lang="en-US" sz="900" u="none" strike="noStrike" dirty="0">
                          <a:effectLst/>
                          <a:latin typeface="+mn-lt"/>
                        </a:rPr>
                        <a:t>*31 (0) 6 46 29 39 00</a:t>
                      </a:r>
                      <a:endParaRPr lang="en-US" sz="900" b="0" i="0" u="none" strike="noStrike" dirty="0">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*31 (0) 23 56 98 414</a:t>
                      </a:r>
                      <a:endParaRPr lang="en-US" sz="900" b="0" i="0" u="none" strike="noStrike">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EU</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IOT</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Mac Tochigi</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Jiro Morinaga</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14"/>
                        </a:rPr>
                        <a:t>jmorinaga@murata.com</a:t>
                      </a:r>
                      <a:endParaRPr lang="en-US" sz="900" b="0" i="0" u="sng" strike="noStrike">
                        <a:solidFill>
                          <a:srgbClr val="0000FF"/>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dirty="0">
                        <a:solidFill>
                          <a:srgbClr val="000000"/>
                        </a:solidFill>
                        <a:effectLst/>
                        <a:latin typeface="+mn-lt"/>
                      </a:endParaRPr>
                    </a:p>
                  </a:txBody>
                  <a:tcPr marL="7144" marR="7144" marT="7144" marB="0" anchor="b"/>
                </a:tc>
              </a:tr>
              <a:tr h="228106">
                <a:tc>
                  <a:txBody>
                    <a:bodyPr/>
                    <a:lstStyle/>
                    <a:p>
                      <a:pPr algn="l" fontAlgn="b"/>
                      <a:r>
                        <a:rPr lang="en-US" sz="900" u="none" strike="noStrike">
                          <a:effectLst/>
                          <a:latin typeface="+mn-lt"/>
                        </a:rPr>
                        <a:t>EU</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Automotive</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Mac Tochigi</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none" strike="noStrike">
                          <a:effectLst/>
                          <a:latin typeface="+mn-lt"/>
                        </a:rPr>
                        <a:t>Thomas Widmer</a:t>
                      </a:r>
                      <a:endParaRPr lang="en-US" sz="900" b="0" i="0" u="none" strike="noStrike">
                        <a:solidFill>
                          <a:srgbClr val="000000"/>
                        </a:solidFill>
                        <a:effectLst/>
                        <a:latin typeface="+mn-lt"/>
                      </a:endParaRPr>
                    </a:p>
                  </a:txBody>
                  <a:tcPr marL="7144" marR="7144" marT="7144" marB="0" anchor="b"/>
                </a:tc>
                <a:tc>
                  <a:txBody>
                    <a:bodyPr/>
                    <a:lstStyle/>
                    <a:p>
                      <a:pPr algn="l" fontAlgn="b"/>
                      <a:r>
                        <a:rPr lang="en-US" sz="900" u="sng" strike="noStrike">
                          <a:effectLst/>
                          <a:latin typeface="+mn-lt"/>
                          <a:hlinkClick r:id="rId15"/>
                        </a:rPr>
                        <a:t>twidmer@murata.com</a:t>
                      </a:r>
                      <a:endParaRPr lang="en-US" sz="900" b="0" i="0" u="sng" strike="noStrike">
                        <a:solidFill>
                          <a:srgbClr val="0000FF"/>
                        </a:solidFill>
                        <a:effectLst/>
                        <a:latin typeface="+mn-lt"/>
                      </a:endParaRPr>
                    </a:p>
                  </a:txBody>
                  <a:tcPr marL="7144" marR="7144" marT="7144" marB="0" anchor="b"/>
                </a:tc>
                <a:tc>
                  <a:txBody>
                    <a:bodyPr/>
                    <a:lstStyle/>
                    <a:p>
                      <a:pPr algn="l" fontAlgn="b"/>
                      <a:endParaRPr lang="en-US" sz="900" b="0" i="0" u="none" strike="noStrike">
                        <a:solidFill>
                          <a:srgbClr val="000000"/>
                        </a:solidFill>
                        <a:effectLst/>
                        <a:latin typeface="+mn-lt"/>
                      </a:endParaRPr>
                    </a:p>
                  </a:txBody>
                  <a:tcPr marL="7144" marR="7144" marT="7144" marB="0" anchor="b"/>
                </a:tc>
                <a:tc>
                  <a:txBody>
                    <a:bodyPr/>
                    <a:lstStyle/>
                    <a:p>
                      <a:pPr algn="l" fontAlgn="b"/>
                      <a:endParaRPr lang="en-US" sz="900" b="0" i="0" u="none" strike="noStrike" dirty="0">
                        <a:solidFill>
                          <a:srgbClr val="000000"/>
                        </a:solidFill>
                        <a:effectLst/>
                        <a:latin typeface="+mn-lt"/>
                      </a:endParaRPr>
                    </a:p>
                  </a:txBody>
                  <a:tcPr marL="7144" marR="7144" marT="7144" marB="0" anchor="b"/>
                </a:tc>
              </a:tr>
            </a:tbl>
          </a:graphicData>
        </a:graphic>
      </p:graphicFrame>
    </p:spTree>
    <p:extLst>
      <p:ext uri="{BB962C8B-B14F-4D97-AF65-F5344CB8AC3E}">
        <p14:creationId xmlns:p14="http://schemas.microsoft.com/office/powerpoint/2010/main" val="14030968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0796" y="2976250"/>
            <a:ext cx="6379838" cy="529568"/>
          </a:xfrm>
        </p:spPr>
        <p:txBody>
          <a:bodyPr/>
          <a:lstStyle/>
          <a:p>
            <a:pPr algn="ctr"/>
            <a:r>
              <a:rPr lang="en-US" dirty="0" smtClean="0"/>
              <a:t>Murata Dev Kits Details </a:t>
            </a:r>
            <a:endParaRPr lang="en-US" dirty="0"/>
          </a:p>
        </p:txBody>
      </p:sp>
    </p:spTree>
    <p:extLst>
      <p:ext uri="{BB962C8B-B14F-4D97-AF65-F5344CB8AC3E}">
        <p14:creationId xmlns:p14="http://schemas.microsoft.com/office/powerpoint/2010/main" val="30319798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1"/>
            <a:ext cx="7886700" cy="994172"/>
          </a:xfrm>
        </p:spPr>
        <p:txBody>
          <a:bodyPr/>
          <a:lstStyle/>
          <a:p>
            <a:r>
              <a:rPr lang="en-US" dirty="0" smtClean="0"/>
              <a:t>Murata Wi-Fi/BT Dev Kits Details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5706" y="1646802"/>
            <a:ext cx="5157192" cy="2452635"/>
          </a:xfrm>
          <a:prstGeom prst="rect">
            <a:avLst/>
          </a:prstGeom>
        </p:spPr>
      </p:pic>
      <p:cxnSp>
        <p:nvCxnSpPr>
          <p:cNvPr id="7" name="Straight Arrow Connector 6"/>
          <p:cNvCxnSpPr/>
          <p:nvPr/>
        </p:nvCxnSpPr>
        <p:spPr>
          <a:xfrm flipV="1">
            <a:off x="1952709" y="3847547"/>
            <a:ext cx="135015" cy="3447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28673" y="4182227"/>
            <a:ext cx="648072" cy="415498"/>
          </a:xfrm>
          <a:prstGeom prst="rect">
            <a:avLst/>
          </a:prstGeom>
          <a:noFill/>
        </p:spPr>
        <p:txBody>
          <a:bodyPr wrap="square" rtlCol="0">
            <a:spAutoFit/>
          </a:bodyPr>
          <a:lstStyle/>
          <a:p>
            <a:pPr algn="ctr"/>
            <a:r>
              <a:rPr lang="en-US" sz="1050" dirty="0">
                <a:solidFill>
                  <a:srgbClr val="FF0000"/>
                </a:solidFill>
              </a:rPr>
              <a:t>Antenna</a:t>
            </a:r>
          </a:p>
        </p:txBody>
      </p:sp>
      <p:cxnSp>
        <p:nvCxnSpPr>
          <p:cNvPr id="10" name="Straight Arrow Connector 9"/>
          <p:cNvCxnSpPr/>
          <p:nvPr/>
        </p:nvCxnSpPr>
        <p:spPr>
          <a:xfrm flipH="1" flipV="1">
            <a:off x="2789802" y="3597770"/>
            <a:ext cx="27003" cy="5945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76745" y="4173978"/>
            <a:ext cx="1134126" cy="415498"/>
          </a:xfrm>
          <a:prstGeom prst="rect">
            <a:avLst/>
          </a:prstGeom>
          <a:noFill/>
        </p:spPr>
        <p:txBody>
          <a:bodyPr wrap="square" rtlCol="0">
            <a:spAutoFit/>
          </a:bodyPr>
          <a:lstStyle/>
          <a:p>
            <a:pPr algn="ctr"/>
            <a:r>
              <a:rPr lang="en-US" sz="1050" dirty="0">
                <a:solidFill>
                  <a:srgbClr val="FF0000"/>
                </a:solidFill>
              </a:rPr>
              <a:t>Murata Wi-Fi/BT EVB</a:t>
            </a:r>
          </a:p>
        </p:txBody>
      </p:sp>
      <p:cxnSp>
        <p:nvCxnSpPr>
          <p:cNvPr id="14" name="Straight Arrow Connector 13"/>
          <p:cNvCxnSpPr/>
          <p:nvPr/>
        </p:nvCxnSpPr>
        <p:spPr>
          <a:xfrm flipV="1">
            <a:off x="3491880" y="3645024"/>
            <a:ext cx="0" cy="9057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02118" y="4560143"/>
            <a:ext cx="594066" cy="577081"/>
          </a:xfrm>
          <a:prstGeom prst="rect">
            <a:avLst/>
          </a:prstGeom>
          <a:noFill/>
        </p:spPr>
        <p:txBody>
          <a:bodyPr wrap="square" rtlCol="0">
            <a:spAutoFit/>
          </a:bodyPr>
          <a:lstStyle/>
          <a:p>
            <a:pPr algn="ctr"/>
            <a:r>
              <a:rPr lang="en-US" sz="1050" dirty="0">
                <a:solidFill>
                  <a:srgbClr val="FF0000"/>
                </a:solidFill>
              </a:rPr>
              <a:t>Ribbon Cable</a:t>
            </a:r>
          </a:p>
        </p:txBody>
      </p:sp>
      <p:sp>
        <p:nvSpPr>
          <p:cNvPr id="17" name="TextBox 16"/>
          <p:cNvSpPr txBox="1"/>
          <p:nvPr/>
        </p:nvSpPr>
        <p:spPr>
          <a:xfrm>
            <a:off x="3734907" y="4158375"/>
            <a:ext cx="702078" cy="415498"/>
          </a:xfrm>
          <a:prstGeom prst="rect">
            <a:avLst/>
          </a:prstGeom>
          <a:noFill/>
        </p:spPr>
        <p:txBody>
          <a:bodyPr wrap="square" rtlCol="0">
            <a:spAutoFit/>
          </a:bodyPr>
          <a:lstStyle/>
          <a:p>
            <a:pPr algn="ctr"/>
            <a:r>
              <a:rPr lang="en-US" sz="1050" dirty="0" err="1">
                <a:solidFill>
                  <a:srgbClr val="FF0000"/>
                </a:solidFill>
              </a:rPr>
              <a:t>Ver</a:t>
            </a:r>
            <a:r>
              <a:rPr lang="en-US" sz="1050" dirty="0">
                <a:solidFill>
                  <a:srgbClr val="FF0000"/>
                </a:solidFill>
              </a:rPr>
              <a:t> 2.0 Adapter</a:t>
            </a:r>
          </a:p>
        </p:txBody>
      </p:sp>
      <p:cxnSp>
        <p:nvCxnSpPr>
          <p:cNvPr id="18" name="Straight Arrow Connector 17"/>
          <p:cNvCxnSpPr/>
          <p:nvPr/>
        </p:nvCxnSpPr>
        <p:spPr>
          <a:xfrm flipV="1">
            <a:off x="4085946" y="3753038"/>
            <a:ext cx="189021" cy="4392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72000" y="4157685"/>
            <a:ext cx="3308058" cy="807913"/>
          </a:xfrm>
          <a:prstGeom prst="rect">
            <a:avLst/>
          </a:prstGeom>
          <a:noFill/>
        </p:spPr>
        <p:txBody>
          <a:bodyPr wrap="square" rtlCol="0">
            <a:spAutoFit/>
          </a:bodyPr>
          <a:lstStyle/>
          <a:p>
            <a:r>
              <a:rPr lang="en-US" sz="1050" dirty="0" err="1">
                <a:solidFill>
                  <a:srgbClr val="FF0000"/>
                </a:solidFill>
              </a:rPr>
              <a:t>Ver</a:t>
            </a:r>
            <a:r>
              <a:rPr lang="en-US" sz="1050" dirty="0">
                <a:solidFill>
                  <a:srgbClr val="FF0000"/>
                </a:solidFill>
              </a:rPr>
              <a:t> 1.0 Adapter &amp; SD Card Extender Pre-Wired</a:t>
            </a:r>
          </a:p>
          <a:p>
            <a:pPr marL="128588" indent="-128588">
              <a:buFontTx/>
              <a:buChar char="-"/>
            </a:pPr>
            <a:r>
              <a:rPr lang="en-US" sz="900" dirty="0" err="1">
                <a:solidFill>
                  <a:srgbClr val="FF0000"/>
                </a:solidFill>
              </a:rPr>
              <a:t>Ver</a:t>
            </a:r>
            <a:r>
              <a:rPr lang="en-US" sz="900" dirty="0">
                <a:solidFill>
                  <a:srgbClr val="FF0000"/>
                </a:solidFill>
              </a:rPr>
              <a:t> 1.0 Adapter Configuration Changed to disable power-on-reset BT_REG_ON/WL_REG_ON</a:t>
            </a:r>
          </a:p>
          <a:p>
            <a:pPr marL="128588" indent="-128588">
              <a:buFontTx/>
              <a:buChar char="-"/>
            </a:pPr>
            <a:r>
              <a:rPr lang="en-US" sz="900" dirty="0">
                <a:solidFill>
                  <a:srgbClr val="FF0000"/>
                </a:solidFill>
              </a:rPr>
              <a:t>WL_REG_ON/WL_HOST_WAKE/BT_REG_ON pre-wired to SD Card Extender (SD_DAT1, SD_DAT2, SD_DAT3)</a:t>
            </a:r>
          </a:p>
        </p:txBody>
      </p:sp>
      <p:cxnSp>
        <p:nvCxnSpPr>
          <p:cNvPr id="29" name="Straight Arrow Connector 28"/>
          <p:cNvCxnSpPr/>
          <p:nvPr/>
        </p:nvCxnSpPr>
        <p:spPr>
          <a:xfrm flipV="1">
            <a:off x="5274078" y="3645024"/>
            <a:ext cx="324036" cy="54724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3" name="Content Placeholder 21"/>
          <p:cNvSpPr>
            <a:spLocks noGrp="1"/>
          </p:cNvSpPr>
          <p:nvPr>
            <p:ph sz="half" idx="4294967295"/>
          </p:nvPr>
        </p:nvSpPr>
        <p:spPr>
          <a:xfrm>
            <a:off x="1669178" y="4966188"/>
            <a:ext cx="5805645" cy="918102"/>
          </a:xfrm>
          <a:prstGeom prst="rect">
            <a:avLst/>
          </a:prstGeom>
        </p:spPr>
        <p:txBody>
          <a:bodyPr/>
          <a:lstStyle/>
          <a:p>
            <a:pPr>
              <a:buFont typeface="Wingdings" panose="05000000000000000000" pitchFamily="2" charset="2"/>
              <a:buChar char="Ø"/>
            </a:pPr>
            <a:endParaRPr lang="en-US" sz="1050" dirty="0"/>
          </a:p>
        </p:txBody>
      </p:sp>
    </p:spTree>
    <p:extLst>
      <p:ext uri="{BB962C8B-B14F-4D97-AF65-F5344CB8AC3E}">
        <p14:creationId xmlns:p14="http://schemas.microsoft.com/office/powerpoint/2010/main" val="3655419556"/>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cott Kerr\Documents\Freescale\Freescale i.MX6 Reference Platforms\Freescale_SD_BCM_Adapter\Final\Photos\20150408_140050_resiz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8297" y="1859522"/>
            <a:ext cx="5103186" cy="28705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8940" y="820556"/>
            <a:ext cx="7886700" cy="754449"/>
          </a:xfrm>
        </p:spPr>
        <p:txBody>
          <a:bodyPr>
            <a:normAutofit/>
          </a:bodyPr>
          <a:lstStyle/>
          <a:p>
            <a:r>
              <a:rPr lang="en-US" sz="2400" dirty="0">
                <a:latin typeface="Arial" panose="020B0604020202020204" pitchFamily="34" charset="0"/>
                <a:cs typeface="Arial" panose="020B0604020202020204" pitchFamily="34" charset="0"/>
              </a:rPr>
              <a:t>i.MX 6SX Sabre </a:t>
            </a:r>
            <a:r>
              <a:rPr lang="en-US" sz="2400" dirty="0" err="1">
                <a:latin typeface="Arial" panose="020B0604020202020204" pitchFamily="34" charset="0"/>
                <a:cs typeface="Arial" panose="020B0604020202020204" pitchFamily="34" charset="0"/>
              </a:rPr>
              <a:t>SoloX</a:t>
            </a:r>
            <a:r>
              <a:rPr lang="en-US" sz="2400" dirty="0">
                <a:latin typeface="Arial" panose="020B0604020202020204" pitchFamily="34" charset="0"/>
                <a:cs typeface="Arial" panose="020B0604020202020204" pitchFamily="34" charset="0"/>
              </a:rPr>
              <a:t> + Type ZP EVB</a:t>
            </a:r>
          </a:p>
        </p:txBody>
      </p:sp>
      <p:sp>
        <p:nvSpPr>
          <p:cNvPr id="5" name="TextBox 4"/>
          <p:cNvSpPr txBox="1"/>
          <p:nvPr/>
        </p:nvSpPr>
        <p:spPr>
          <a:xfrm>
            <a:off x="5162318" y="5049181"/>
            <a:ext cx="2543747" cy="577081"/>
          </a:xfrm>
          <a:prstGeom prst="rect">
            <a:avLst/>
          </a:prstGeom>
          <a:noFill/>
        </p:spPr>
        <p:txBody>
          <a:bodyPr wrap="square" rtlCol="0">
            <a:spAutoFit/>
          </a:bodyPr>
          <a:lstStyle/>
          <a:p>
            <a:pPr algn="ctr"/>
            <a:r>
              <a:rPr lang="en-US" sz="1050" dirty="0">
                <a:solidFill>
                  <a:srgbClr val="FF0000"/>
                </a:solidFill>
                <a:latin typeface="Arial" panose="020B0604020202020204" pitchFamily="34" charset="0"/>
                <a:cs typeface="Arial" panose="020B0604020202020204" pitchFamily="34" charset="0"/>
              </a:rPr>
              <a:t>Murata i.MX </a:t>
            </a:r>
            <a:r>
              <a:rPr lang="en-US" sz="1050" dirty="0" err="1">
                <a:solidFill>
                  <a:srgbClr val="FF0000"/>
                </a:solidFill>
                <a:latin typeface="Arial" panose="020B0604020202020204" pitchFamily="34" charset="0"/>
                <a:cs typeface="Arial" panose="020B0604020202020204" pitchFamily="34" charset="0"/>
              </a:rPr>
              <a:t>InterConnect</a:t>
            </a:r>
            <a:r>
              <a:rPr lang="en-US" sz="1050" dirty="0">
                <a:solidFill>
                  <a:srgbClr val="FF0000"/>
                </a:solidFill>
                <a:latin typeface="Arial" panose="020B0604020202020204" pitchFamily="34" charset="0"/>
                <a:cs typeface="Arial" panose="020B0604020202020204" pitchFamily="34" charset="0"/>
              </a:rPr>
              <a:t>                                 =&gt; Provides Wi-Fi SDIO/BT UART connection</a:t>
            </a:r>
          </a:p>
        </p:txBody>
      </p:sp>
      <p:sp>
        <p:nvSpPr>
          <p:cNvPr id="6" name="TextBox 5"/>
          <p:cNvSpPr txBox="1"/>
          <p:nvPr/>
        </p:nvSpPr>
        <p:spPr>
          <a:xfrm>
            <a:off x="7318906" y="2672917"/>
            <a:ext cx="661574" cy="738664"/>
          </a:xfrm>
          <a:prstGeom prst="rect">
            <a:avLst/>
          </a:prstGeom>
          <a:noFill/>
        </p:spPr>
        <p:txBody>
          <a:bodyPr wrap="square" rtlCol="0">
            <a:spAutoFit/>
          </a:bodyPr>
          <a:lstStyle/>
          <a:p>
            <a:pPr algn="ctr"/>
            <a:r>
              <a:rPr lang="en-US" sz="1050" dirty="0">
                <a:solidFill>
                  <a:srgbClr val="FF0000"/>
                </a:solidFill>
                <a:latin typeface="Arial" panose="020B0604020202020204" pitchFamily="34" charset="0"/>
                <a:cs typeface="Arial" panose="020B0604020202020204" pitchFamily="34" charset="0"/>
              </a:rPr>
              <a:t>i.MX 6SX Sabre </a:t>
            </a:r>
            <a:r>
              <a:rPr lang="en-US" sz="1050" dirty="0" err="1">
                <a:solidFill>
                  <a:srgbClr val="FF0000"/>
                </a:solidFill>
                <a:latin typeface="Arial" panose="020B0604020202020204" pitchFamily="34" charset="0"/>
                <a:cs typeface="Arial" panose="020B0604020202020204" pitchFamily="34" charset="0"/>
              </a:rPr>
              <a:t>SoloX</a:t>
            </a:r>
            <a:endParaRPr lang="en-US" sz="1050" dirty="0">
              <a:solidFill>
                <a:srgbClr val="FF0000"/>
              </a:solidFill>
              <a:latin typeface="Arial" panose="020B0604020202020204" pitchFamily="34" charset="0"/>
              <a:cs typeface="Arial" panose="020B0604020202020204" pitchFamily="34" charset="0"/>
            </a:endParaRPr>
          </a:p>
        </p:txBody>
      </p:sp>
      <p:cxnSp>
        <p:nvCxnSpPr>
          <p:cNvPr id="7" name="Straight Arrow Connector 6"/>
          <p:cNvCxnSpPr/>
          <p:nvPr/>
        </p:nvCxnSpPr>
        <p:spPr>
          <a:xfrm flipH="1">
            <a:off x="6767016" y="2915290"/>
            <a:ext cx="667302" cy="370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0"/>
          </p:cNvCxnSpPr>
          <p:nvPr/>
        </p:nvCxnSpPr>
        <p:spPr>
          <a:xfrm flipH="1" flipV="1">
            <a:off x="5598114" y="3294795"/>
            <a:ext cx="836078" cy="175438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36724" y="5090815"/>
            <a:ext cx="1323147" cy="415498"/>
          </a:xfrm>
          <a:prstGeom prst="rect">
            <a:avLst/>
          </a:prstGeom>
          <a:noFill/>
        </p:spPr>
        <p:txBody>
          <a:bodyPr wrap="square" rtlCol="0">
            <a:spAutoFit/>
          </a:bodyPr>
          <a:lstStyle/>
          <a:p>
            <a:pPr algn="ctr"/>
            <a:r>
              <a:rPr lang="en-US" sz="1050" dirty="0">
                <a:solidFill>
                  <a:srgbClr val="FF0000"/>
                </a:solidFill>
                <a:latin typeface="Arial" panose="020B0604020202020204" pitchFamily="34" charset="0"/>
                <a:cs typeface="Arial" panose="020B0604020202020204" pitchFamily="34" charset="0"/>
              </a:rPr>
              <a:t>Murata Type ZP EVB (BCM4339)</a:t>
            </a:r>
          </a:p>
        </p:txBody>
      </p:sp>
      <p:cxnSp>
        <p:nvCxnSpPr>
          <p:cNvPr id="14" name="Straight Arrow Connector 13"/>
          <p:cNvCxnSpPr/>
          <p:nvPr/>
        </p:nvCxnSpPr>
        <p:spPr>
          <a:xfrm flipV="1">
            <a:off x="1912585" y="2564904"/>
            <a:ext cx="1741313" cy="248427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247964" y="3157665"/>
            <a:ext cx="187148" cy="19455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53899" y="5090815"/>
            <a:ext cx="1188131" cy="577081"/>
          </a:xfrm>
          <a:prstGeom prst="rect">
            <a:avLst/>
          </a:prstGeom>
          <a:noFill/>
        </p:spPr>
        <p:txBody>
          <a:bodyPr wrap="square" rtlCol="0">
            <a:spAutoFit/>
          </a:bodyPr>
          <a:lstStyle/>
          <a:p>
            <a:pPr algn="ctr"/>
            <a:r>
              <a:rPr lang="en-US" sz="1050" dirty="0">
                <a:solidFill>
                  <a:srgbClr val="FF0000"/>
                </a:solidFill>
                <a:latin typeface="Arial" panose="020B0604020202020204" pitchFamily="34" charset="0"/>
                <a:cs typeface="Arial" panose="020B0604020202020204" pitchFamily="34" charset="0"/>
              </a:rPr>
              <a:t>Rigid 60-pin </a:t>
            </a:r>
            <a:r>
              <a:rPr lang="en-US" sz="1050" dirty="0" err="1">
                <a:solidFill>
                  <a:srgbClr val="FF0000"/>
                </a:solidFill>
                <a:latin typeface="Arial" panose="020B0604020202020204" pitchFamily="34" charset="0"/>
                <a:cs typeface="Arial" panose="020B0604020202020204" pitchFamily="34" charset="0"/>
              </a:rPr>
              <a:t>Samtec</a:t>
            </a:r>
            <a:r>
              <a:rPr lang="en-US" sz="1050" dirty="0">
                <a:solidFill>
                  <a:srgbClr val="FF0000"/>
                </a:solidFill>
                <a:latin typeface="Arial" panose="020B0604020202020204" pitchFamily="34" charset="0"/>
                <a:cs typeface="Arial" panose="020B0604020202020204" pitchFamily="34" charset="0"/>
              </a:rPr>
              <a:t> Connector</a:t>
            </a:r>
          </a:p>
        </p:txBody>
      </p:sp>
      <p:sp>
        <p:nvSpPr>
          <p:cNvPr id="20" name="TextBox 19"/>
          <p:cNvSpPr txBox="1"/>
          <p:nvPr/>
        </p:nvSpPr>
        <p:spPr>
          <a:xfrm>
            <a:off x="1143000" y="3902690"/>
            <a:ext cx="769586" cy="900246"/>
          </a:xfrm>
          <a:prstGeom prst="rect">
            <a:avLst/>
          </a:prstGeom>
          <a:noFill/>
        </p:spPr>
        <p:txBody>
          <a:bodyPr wrap="square" rtlCol="0">
            <a:spAutoFit/>
          </a:bodyPr>
          <a:lstStyle/>
          <a:p>
            <a:pPr algn="ctr"/>
            <a:r>
              <a:rPr lang="en-US" sz="1050" dirty="0">
                <a:solidFill>
                  <a:srgbClr val="FF0000"/>
                </a:solidFill>
                <a:latin typeface="Arial" panose="020B0604020202020204" pitchFamily="34" charset="0"/>
                <a:cs typeface="Arial" panose="020B0604020202020204" pitchFamily="34" charset="0"/>
              </a:rPr>
              <a:t>SMA     Rigid RF Threaded Connector</a:t>
            </a:r>
          </a:p>
        </p:txBody>
      </p:sp>
      <p:cxnSp>
        <p:nvCxnSpPr>
          <p:cNvPr id="22" name="Straight Arrow Connector 21"/>
          <p:cNvCxnSpPr/>
          <p:nvPr/>
        </p:nvCxnSpPr>
        <p:spPr>
          <a:xfrm flipV="1">
            <a:off x="1709682" y="2726922"/>
            <a:ext cx="432048" cy="129614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289359" y="3645024"/>
            <a:ext cx="381898" cy="179204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644428" y="5437064"/>
            <a:ext cx="1357862" cy="577081"/>
          </a:xfrm>
          <a:prstGeom prst="rect">
            <a:avLst/>
          </a:prstGeom>
          <a:noFill/>
        </p:spPr>
        <p:txBody>
          <a:bodyPr wrap="square" rtlCol="0">
            <a:spAutoFit/>
          </a:bodyPr>
          <a:lstStyle/>
          <a:p>
            <a:pPr algn="ctr"/>
            <a:r>
              <a:rPr lang="en-US" sz="1050" dirty="0">
                <a:solidFill>
                  <a:srgbClr val="FF0000"/>
                </a:solidFill>
                <a:latin typeface="Arial" panose="020B0604020202020204" pitchFamily="34" charset="0"/>
                <a:cs typeface="Arial" panose="020B0604020202020204" pitchFamily="34" charset="0"/>
              </a:rPr>
              <a:t>Nylon HEX Standoffs provide secure support</a:t>
            </a:r>
          </a:p>
        </p:txBody>
      </p:sp>
    </p:spTree>
    <p:extLst>
      <p:ext uri="{BB962C8B-B14F-4D97-AF65-F5344CB8AC3E}">
        <p14:creationId xmlns:p14="http://schemas.microsoft.com/office/powerpoint/2010/main" val="212833099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cott Kerr\Documents\Freescale\Freescale i.MX6 Reference Platforms\Freescale_SD_BCM_Adapter\Final\Photos\20150408_135941_resiz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1701" y="2136015"/>
            <a:ext cx="5751084" cy="296473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10" idx="0"/>
          </p:cNvCxnSpPr>
          <p:nvPr/>
        </p:nvCxnSpPr>
        <p:spPr>
          <a:xfrm flipV="1">
            <a:off x="2925090" y="3645025"/>
            <a:ext cx="782815" cy="15661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5" idx="2"/>
          </p:cNvCxnSpPr>
          <p:nvPr/>
        </p:nvCxnSpPr>
        <p:spPr>
          <a:xfrm>
            <a:off x="3273370" y="1933338"/>
            <a:ext cx="242303" cy="11506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09682" y="5211199"/>
            <a:ext cx="2430815" cy="738664"/>
          </a:xfrm>
          <a:prstGeom prst="rect">
            <a:avLst/>
          </a:prstGeom>
          <a:noFill/>
        </p:spPr>
        <p:txBody>
          <a:bodyPr wrap="square" rtlCol="0">
            <a:spAutoFit/>
          </a:bodyPr>
          <a:lstStyle/>
          <a:p>
            <a:pPr algn="ctr"/>
            <a:r>
              <a:rPr lang="en-US" sz="1050" dirty="0">
                <a:solidFill>
                  <a:srgbClr val="FF0000"/>
                </a:solidFill>
                <a:latin typeface="Arial" panose="020B0604020202020204" pitchFamily="34" charset="0"/>
                <a:cs typeface="Arial" panose="020B0604020202020204" pitchFamily="34" charset="0"/>
              </a:rPr>
              <a:t>Optional VEXT (4.0V-5.0V)             Allows Customer to measure current consumption of Wi-Fi/BT – useful when working on optimization</a:t>
            </a:r>
          </a:p>
        </p:txBody>
      </p:sp>
      <p:sp>
        <p:nvSpPr>
          <p:cNvPr id="15" name="TextBox 14"/>
          <p:cNvSpPr txBox="1"/>
          <p:nvPr/>
        </p:nvSpPr>
        <p:spPr>
          <a:xfrm>
            <a:off x="2406243" y="1517840"/>
            <a:ext cx="1734253" cy="415498"/>
          </a:xfrm>
          <a:prstGeom prst="rect">
            <a:avLst/>
          </a:prstGeom>
          <a:noFill/>
        </p:spPr>
        <p:txBody>
          <a:bodyPr wrap="square" rtlCol="0">
            <a:spAutoFit/>
          </a:bodyPr>
          <a:lstStyle/>
          <a:p>
            <a:pPr algn="ctr"/>
            <a:r>
              <a:rPr lang="en-US" sz="1050" dirty="0">
                <a:solidFill>
                  <a:srgbClr val="FF0000"/>
                </a:solidFill>
                <a:latin typeface="Arial" panose="020B0604020202020204" pitchFamily="34" charset="0"/>
                <a:cs typeface="Arial" panose="020B0604020202020204" pitchFamily="34" charset="0"/>
              </a:rPr>
              <a:t>VIO_IN Jumper Select: 1.8V or VBAT_SDIO</a:t>
            </a:r>
          </a:p>
        </p:txBody>
      </p:sp>
      <p:sp>
        <p:nvSpPr>
          <p:cNvPr id="17" name="TextBox 16"/>
          <p:cNvSpPr txBox="1"/>
          <p:nvPr/>
        </p:nvSpPr>
        <p:spPr>
          <a:xfrm>
            <a:off x="4896037" y="5206981"/>
            <a:ext cx="2365569" cy="415498"/>
          </a:xfrm>
          <a:prstGeom prst="rect">
            <a:avLst/>
          </a:prstGeom>
          <a:noFill/>
        </p:spPr>
        <p:txBody>
          <a:bodyPr wrap="square" rtlCol="0">
            <a:spAutoFit/>
          </a:bodyPr>
          <a:lstStyle/>
          <a:p>
            <a:pPr algn="ctr"/>
            <a:r>
              <a:rPr lang="en-US" sz="1050" dirty="0">
                <a:solidFill>
                  <a:srgbClr val="FF0000"/>
                </a:solidFill>
                <a:latin typeface="Arial" panose="020B0604020202020204" pitchFamily="34" charset="0"/>
                <a:cs typeface="Arial" panose="020B0604020202020204" pitchFamily="34" charset="0"/>
              </a:rPr>
              <a:t>Standoff between Adapter and EVB:  supports EVB for probing test points </a:t>
            </a:r>
          </a:p>
        </p:txBody>
      </p:sp>
      <p:cxnSp>
        <p:nvCxnSpPr>
          <p:cNvPr id="18" name="Straight Arrow Connector 17"/>
          <p:cNvCxnSpPr/>
          <p:nvPr/>
        </p:nvCxnSpPr>
        <p:spPr>
          <a:xfrm flipH="1" flipV="1">
            <a:off x="5332816" y="3672587"/>
            <a:ext cx="1021383" cy="14761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58940" y="820556"/>
            <a:ext cx="7886700" cy="7544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latin typeface="Arial" panose="020B0604020202020204" pitchFamily="34" charset="0"/>
                <a:cs typeface="Arial" panose="020B0604020202020204" pitchFamily="34" charset="0"/>
              </a:rPr>
              <a:t>i.MX 6SX Sabre SoloX + Type ZP EVB</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6783097"/>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76" y="1112077"/>
            <a:ext cx="7370143" cy="529568"/>
          </a:xfrm>
        </p:spPr>
        <p:txBody>
          <a:bodyPr>
            <a:noAutofit/>
          </a:bodyPr>
          <a:lstStyle/>
          <a:p>
            <a:r>
              <a:rPr lang="en-US" sz="2700" dirty="0">
                <a:latin typeface="Arial" panose="020B0604020202020204" pitchFamily="34" charset="0"/>
                <a:cs typeface="Arial" panose="020B0604020202020204" pitchFamily="34" charset="0"/>
              </a:rPr>
              <a:t>High Level Hardware </a:t>
            </a:r>
            <a:r>
              <a:rPr lang="en-US" sz="2700" dirty="0" err="1">
                <a:latin typeface="Arial" panose="020B0604020202020204" pitchFamily="34" charset="0"/>
                <a:cs typeface="Arial" panose="020B0604020202020204" pitchFamily="34" charset="0"/>
              </a:rPr>
              <a:t>InterConnect</a:t>
            </a:r>
            <a:r>
              <a:rPr lang="en-US" sz="2700" dirty="0">
                <a:latin typeface="Arial" panose="020B0604020202020204" pitchFamily="34" charset="0"/>
                <a:cs typeface="Arial" panose="020B0604020202020204" pitchFamily="34" charset="0"/>
              </a:rPr>
              <a:t> Overview</a:t>
            </a:r>
            <a:br>
              <a:rPr lang="en-US" sz="2700" dirty="0">
                <a:latin typeface="Arial" panose="020B0604020202020204" pitchFamily="34" charset="0"/>
                <a:cs typeface="Arial" panose="020B0604020202020204" pitchFamily="34" charset="0"/>
              </a:rPr>
            </a:br>
            <a:endParaRPr lang="en-US" sz="2700" dirty="0">
              <a:latin typeface="Arial" panose="020B0604020202020204" pitchFamily="34" charset="0"/>
              <a:cs typeface="Arial" panose="020B0604020202020204" pitchFamily="34" charset="0"/>
            </a:endParaRPr>
          </a:p>
        </p:txBody>
      </p:sp>
      <p:sp>
        <p:nvSpPr>
          <p:cNvPr id="21" name="Left-Right Arrow 20"/>
          <p:cNvSpPr/>
          <p:nvPr/>
        </p:nvSpPr>
        <p:spPr>
          <a:xfrm>
            <a:off x="3234791" y="2684295"/>
            <a:ext cx="1059654" cy="188365"/>
          </a:xfrm>
          <a:prstGeom prst="leftRightArrow">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Left-Right Arrow 11"/>
          <p:cNvSpPr/>
          <p:nvPr/>
        </p:nvSpPr>
        <p:spPr>
          <a:xfrm>
            <a:off x="3234791" y="3275707"/>
            <a:ext cx="1053060" cy="188365"/>
          </a:xfrm>
          <a:prstGeom prst="leftRightArrow">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rot="5400000">
            <a:off x="3821267" y="3282282"/>
            <a:ext cx="1733866" cy="253916"/>
          </a:xfrm>
          <a:prstGeom prst="rect">
            <a:avLst/>
          </a:prstGeom>
          <a:noFill/>
        </p:spPr>
        <p:txBody>
          <a:bodyPr wrap="square" rtlCol="0">
            <a:spAutoFit/>
          </a:bodyPr>
          <a:lstStyle/>
          <a:p>
            <a:r>
              <a:rPr lang="en-US" sz="1050" dirty="0">
                <a:solidFill>
                  <a:schemeClr val="bg1"/>
                </a:solidFill>
              </a:rPr>
              <a:t>Murata i.MX Interconnect</a:t>
            </a:r>
          </a:p>
        </p:txBody>
      </p:sp>
      <p:sp>
        <p:nvSpPr>
          <p:cNvPr id="6" name="TextBox 5"/>
          <p:cNvSpPr txBox="1"/>
          <p:nvPr/>
        </p:nvSpPr>
        <p:spPr>
          <a:xfrm>
            <a:off x="3313466" y="2482826"/>
            <a:ext cx="1026114" cy="253916"/>
          </a:xfrm>
          <a:prstGeom prst="rect">
            <a:avLst/>
          </a:prstGeom>
          <a:noFill/>
        </p:spPr>
        <p:txBody>
          <a:bodyPr wrap="square" rtlCol="0">
            <a:spAutoFit/>
          </a:bodyPr>
          <a:lstStyle/>
          <a:p>
            <a:r>
              <a:rPr lang="en-US" sz="1050" dirty="0"/>
              <a:t>WLAN SDIO</a:t>
            </a:r>
          </a:p>
        </p:txBody>
      </p:sp>
      <p:sp>
        <p:nvSpPr>
          <p:cNvPr id="15" name="TextBox 14"/>
          <p:cNvSpPr txBox="1"/>
          <p:nvPr/>
        </p:nvSpPr>
        <p:spPr>
          <a:xfrm>
            <a:off x="3290798" y="3110090"/>
            <a:ext cx="1026114" cy="253916"/>
          </a:xfrm>
          <a:prstGeom prst="rect">
            <a:avLst/>
          </a:prstGeom>
          <a:noFill/>
        </p:spPr>
        <p:txBody>
          <a:bodyPr wrap="square" rtlCol="0">
            <a:spAutoFit/>
          </a:bodyPr>
          <a:lstStyle/>
          <a:p>
            <a:r>
              <a:rPr lang="en-US" sz="1050" dirty="0"/>
              <a:t>BLUETOOTH</a:t>
            </a:r>
          </a:p>
        </p:txBody>
      </p:sp>
      <p:sp>
        <p:nvSpPr>
          <p:cNvPr id="16" name="TextBox 15"/>
          <p:cNvSpPr txBox="1"/>
          <p:nvPr/>
        </p:nvSpPr>
        <p:spPr>
          <a:xfrm>
            <a:off x="3313466" y="3425593"/>
            <a:ext cx="1026114" cy="415498"/>
          </a:xfrm>
          <a:prstGeom prst="rect">
            <a:avLst/>
          </a:prstGeom>
          <a:noFill/>
        </p:spPr>
        <p:txBody>
          <a:bodyPr wrap="square" rtlCol="0">
            <a:spAutoFit/>
          </a:bodyPr>
          <a:lstStyle/>
          <a:p>
            <a:r>
              <a:rPr lang="en-US" sz="1050" dirty="0"/>
              <a:t>HCI H4-UART</a:t>
            </a:r>
          </a:p>
        </p:txBody>
      </p:sp>
      <p:sp>
        <p:nvSpPr>
          <p:cNvPr id="17" name="Left-Right Arrow 16"/>
          <p:cNvSpPr/>
          <p:nvPr/>
        </p:nvSpPr>
        <p:spPr>
          <a:xfrm>
            <a:off x="3231494" y="4075338"/>
            <a:ext cx="1059654" cy="188365"/>
          </a:xfrm>
          <a:prstGeom prst="leftRightArrow">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3435455" y="3887300"/>
            <a:ext cx="648072" cy="415498"/>
          </a:xfrm>
          <a:prstGeom prst="rect">
            <a:avLst/>
          </a:prstGeom>
          <a:noFill/>
        </p:spPr>
        <p:txBody>
          <a:bodyPr wrap="square" rtlCol="0">
            <a:spAutoFit/>
          </a:bodyPr>
          <a:lstStyle/>
          <a:p>
            <a:r>
              <a:rPr lang="en-US" sz="1050" dirty="0"/>
              <a:t>Optional</a:t>
            </a:r>
          </a:p>
        </p:txBody>
      </p:sp>
      <p:sp>
        <p:nvSpPr>
          <p:cNvPr id="19" name="TextBox 18"/>
          <p:cNvSpPr txBox="1"/>
          <p:nvPr/>
        </p:nvSpPr>
        <p:spPr>
          <a:xfrm>
            <a:off x="3165802" y="4263383"/>
            <a:ext cx="1187378" cy="369332"/>
          </a:xfrm>
          <a:prstGeom prst="rect">
            <a:avLst/>
          </a:prstGeom>
          <a:noFill/>
        </p:spPr>
        <p:txBody>
          <a:bodyPr wrap="square" rtlCol="0">
            <a:spAutoFit/>
          </a:bodyPr>
          <a:lstStyle/>
          <a:p>
            <a:pPr algn="ctr"/>
            <a:r>
              <a:rPr lang="en-US" sz="900" dirty="0"/>
              <a:t>WLAN/BT On-Off OOB IRQ</a:t>
            </a:r>
          </a:p>
        </p:txBody>
      </p:sp>
      <p:sp>
        <p:nvSpPr>
          <p:cNvPr id="22" name="Left-Right Arrow 21"/>
          <p:cNvSpPr/>
          <p:nvPr/>
        </p:nvSpPr>
        <p:spPr>
          <a:xfrm>
            <a:off x="5092288" y="3023494"/>
            <a:ext cx="909167" cy="504425"/>
          </a:xfrm>
          <a:prstGeom prst="leftRightArrow">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1748707" y="2190206"/>
            <a:ext cx="1417097" cy="2480933"/>
          </a:xfrm>
          <a:prstGeom prst="roundRect">
            <a:avLst/>
          </a:prstGeom>
          <a:solidFill>
            <a:srgbClr val="ED6021"/>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Freescale i.MX 6 EVK </a:t>
            </a:r>
          </a:p>
        </p:txBody>
      </p:sp>
      <p:sp>
        <p:nvSpPr>
          <p:cNvPr id="10" name="Rounded Rectangle 9"/>
          <p:cNvSpPr/>
          <p:nvPr/>
        </p:nvSpPr>
        <p:spPr>
          <a:xfrm>
            <a:off x="4330102" y="2190207"/>
            <a:ext cx="716197" cy="2480932"/>
          </a:xfrm>
          <a:prstGeom prst="roundRect">
            <a:avLst/>
          </a:prstGeom>
          <a:solidFill>
            <a:srgbClr val="92D050"/>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rot="5400000">
            <a:off x="3469144" y="3316752"/>
            <a:ext cx="2484276" cy="646331"/>
          </a:xfrm>
          <a:prstGeom prst="rect">
            <a:avLst/>
          </a:prstGeom>
          <a:noFill/>
        </p:spPr>
        <p:txBody>
          <a:bodyPr wrap="square" rtlCol="0">
            <a:spAutoFit/>
          </a:bodyPr>
          <a:lstStyle/>
          <a:p>
            <a:r>
              <a:rPr lang="en-US" dirty="0"/>
              <a:t>Murata i.MX </a:t>
            </a:r>
            <a:r>
              <a:rPr lang="en-US" dirty="0" err="1"/>
              <a:t>InterConnect</a:t>
            </a:r>
            <a:endParaRPr lang="en-US" dirty="0"/>
          </a:p>
        </p:txBody>
      </p:sp>
      <p:sp>
        <p:nvSpPr>
          <p:cNvPr id="24" name="Rounded Rectangle 23"/>
          <p:cNvSpPr/>
          <p:nvPr/>
        </p:nvSpPr>
        <p:spPr>
          <a:xfrm>
            <a:off x="6084168" y="2190205"/>
            <a:ext cx="1350150" cy="2480933"/>
          </a:xfrm>
          <a:prstGeom prst="roundRect">
            <a:avLst/>
          </a:prstGeom>
          <a:solidFill>
            <a:srgbClr val="C000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Murata </a:t>
            </a:r>
          </a:p>
          <a:p>
            <a:pPr algn="ctr"/>
            <a:r>
              <a:rPr lang="en-US" b="1" u="sng" dirty="0">
                <a:solidFill>
                  <a:schemeClr val="tx1"/>
                </a:solidFill>
              </a:rPr>
              <a:t>Wi-Fi/BT </a:t>
            </a:r>
          </a:p>
          <a:p>
            <a:pPr algn="ctr"/>
            <a:r>
              <a:rPr lang="en-US" b="1" u="sng" dirty="0">
                <a:solidFill>
                  <a:schemeClr val="tx1"/>
                </a:solidFill>
              </a:rPr>
              <a:t>EVB:</a:t>
            </a:r>
          </a:p>
          <a:p>
            <a:pPr algn="ctr"/>
            <a:endParaRPr lang="en-US" b="1" u="sng" dirty="0">
              <a:solidFill>
                <a:schemeClr val="tx1"/>
              </a:solidFill>
            </a:endParaRPr>
          </a:p>
          <a:p>
            <a:pPr algn="ctr"/>
            <a:r>
              <a:rPr lang="en-US" dirty="0">
                <a:solidFill>
                  <a:schemeClr val="tx1"/>
                </a:solidFill>
              </a:rPr>
              <a:t> ZP/1BW/1DX/</a:t>
            </a:r>
          </a:p>
          <a:p>
            <a:pPr algn="ctr"/>
            <a:r>
              <a:rPr lang="en-US" dirty="0">
                <a:solidFill>
                  <a:schemeClr val="tx1"/>
                </a:solidFill>
              </a:rPr>
              <a:t>1FX/1FJ/</a:t>
            </a:r>
          </a:p>
          <a:p>
            <a:pPr algn="ctr"/>
            <a:r>
              <a:rPr lang="en-US" dirty="0">
                <a:solidFill>
                  <a:schemeClr val="tx1"/>
                </a:solidFill>
              </a:rPr>
              <a:t>SN8000</a:t>
            </a:r>
          </a:p>
        </p:txBody>
      </p:sp>
    </p:spTree>
    <p:extLst>
      <p:ext uri="{BB962C8B-B14F-4D97-AF65-F5344CB8AC3E}">
        <p14:creationId xmlns:p14="http://schemas.microsoft.com/office/powerpoint/2010/main" val="3765955256"/>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18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Wireless Connectivity </a:t>
            </a:r>
            <a:r>
              <a:rPr lang="en-US" dirty="0" err="1" smtClean="0"/>
              <a:t>HomePage</a:t>
            </a:r>
            <a:r>
              <a:rPr lang="en-US" dirty="0"/>
              <a:t/>
            </a:r>
            <a:br>
              <a:rPr lang="en-US" dirty="0"/>
            </a:br>
            <a:r>
              <a:rPr lang="en-US" sz="1400" dirty="0">
                <a:hlinkClick r:id="rId2"/>
              </a:rPr>
              <a:t>http://</a:t>
            </a:r>
            <a:r>
              <a:rPr lang="en-US" sz="1400" dirty="0" smtClean="0">
                <a:hlinkClick r:id="rId2"/>
              </a:rPr>
              <a:t>www.freescale.com/webapp/sps/site/homepage.jsp?code=WIRELESS-CONNECTIVITY</a:t>
            </a:r>
            <a:r>
              <a:rPr lang="en-US" sz="1400" dirty="0" smtClean="0"/>
              <a:t> </a:t>
            </a:r>
            <a:endParaRPr lang="en-US" dirty="0"/>
          </a:p>
        </p:txBody>
      </p:sp>
      <p:pic>
        <p:nvPicPr>
          <p:cNvPr id="4" name="Picture 3"/>
          <p:cNvPicPr>
            <a:picLocks noChangeAspect="1"/>
          </p:cNvPicPr>
          <p:nvPr/>
        </p:nvPicPr>
        <p:blipFill>
          <a:blip r:embed="rId3"/>
          <a:stretch>
            <a:fillRect/>
          </a:stretch>
        </p:blipFill>
        <p:spPr>
          <a:xfrm>
            <a:off x="758739" y="1131211"/>
            <a:ext cx="7679073" cy="5040989"/>
          </a:xfrm>
          <a:prstGeom prst="rect">
            <a:avLst/>
          </a:prstGeom>
        </p:spPr>
      </p:pic>
    </p:spTree>
    <p:extLst>
      <p:ext uri="{BB962C8B-B14F-4D97-AF65-F5344CB8AC3E}">
        <p14:creationId xmlns:p14="http://schemas.microsoft.com/office/powerpoint/2010/main" val="330408042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0_Master Content Slide">
  <a:themeElements>
    <a:clrScheme name="Custom 39">
      <a:dk1>
        <a:srgbClr val="000000"/>
      </a:dk1>
      <a:lt1>
        <a:sysClr val="window" lastClr="FFFFFF"/>
      </a:lt1>
      <a:dk2>
        <a:srgbClr val="969696"/>
      </a:dk2>
      <a:lt2>
        <a:srgbClr val="FFFFFF"/>
      </a:lt2>
      <a:accent1>
        <a:srgbClr val="7BB1DB"/>
      </a:accent1>
      <a:accent2>
        <a:srgbClr val="F9B500"/>
      </a:accent2>
      <a:accent3>
        <a:srgbClr val="C9D200"/>
      </a:accent3>
      <a:accent4>
        <a:srgbClr val="D54E12"/>
      </a:accent4>
      <a:accent5>
        <a:srgbClr val="A40044"/>
      </a:accent5>
      <a:accent6>
        <a:srgbClr val="979200"/>
      </a:accent6>
      <a:hlink>
        <a:srgbClr val="3789C8"/>
      </a:hlink>
      <a:folHlink>
        <a:srgbClr val="9ED3CA"/>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defRPr sz="2200" dirty="0" err="1" smtClean="0">
            <a:solidFill>
              <a:schemeClr val="tx1"/>
            </a:solidFill>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0_ FSL Logo Slide">
  <a:themeElements>
    <a:clrScheme name="Custom 40">
      <a:dk1>
        <a:srgbClr val="000000"/>
      </a:dk1>
      <a:lt1>
        <a:sysClr val="window" lastClr="FFFFFF"/>
      </a:lt1>
      <a:dk2>
        <a:srgbClr val="969696"/>
      </a:dk2>
      <a:lt2>
        <a:srgbClr val="FFFFFF"/>
      </a:lt2>
      <a:accent1>
        <a:srgbClr val="7BB1DB"/>
      </a:accent1>
      <a:accent2>
        <a:srgbClr val="F9B500"/>
      </a:accent2>
      <a:accent3>
        <a:srgbClr val="C9D200"/>
      </a:accent3>
      <a:accent4>
        <a:srgbClr val="D54E12"/>
      </a:accent4>
      <a:accent5>
        <a:srgbClr val="A40044"/>
      </a:accent5>
      <a:accent6>
        <a:srgbClr val="979200"/>
      </a:accent6>
      <a:hlink>
        <a:srgbClr val="3789C8"/>
      </a:hlink>
      <a:folHlink>
        <a:srgbClr val="9ED3CA"/>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96C5944941F74584AD02892137F3D4" ma:contentTypeVersion="2" ma:contentTypeDescription="Create a new document." ma:contentTypeScope="" ma:versionID="0f3c37f9dca87a71b01f799f5ac72916">
  <xsd:schema xmlns:xsd="http://www.w3.org/2001/XMLSchema" xmlns:xs="http://www.w3.org/2001/XMLSchema" xmlns:p="http://schemas.microsoft.com/office/2006/metadata/properties" xmlns:ns2="8478c352-1115-4aa7-8db5-10d3b7bf3c89" xmlns:ns3="f3b0d8a4-7c67-4fea-86e8-18a62fba80bb" targetNamespace="http://schemas.microsoft.com/office/2006/metadata/properties" ma:root="true" ma:fieldsID="be146bc4acec03472904972538372cfb" ns2:_="" ns3:_="">
    <xsd:import namespace="8478c352-1115-4aa7-8db5-10d3b7bf3c89"/>
    <xsd:import namespace="f3b0d8a4-7c67-4fea-86e8-18a62fba80bb"/>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78c352-1115-4aa7-8db5-10d3b7bf3c8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3b0d8a4-7c67-4fea-86e8-18a62fba80bb" elementFormDefault="qualified">
    <xsd:import namespace="http://schemas.microsoft.com/office/2006/documentManagement/types"/>
    <xsd:import namespace="http://schemas.microsoft.com/office/infopath/2007/PartnerControls"/>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8478c352-1115-4aa7-8db5-10d3b7bf3c89">XUZZM43XYQ55-362031324-48</_dlc_DocId>
    <_dlc_DocIdUrl xmlns="8478c352-1115-4aa7-8db5-10d3b7bf3c89">
      <Url>https://freescale.sharepoint.com/sites/itcms/portalapplications/_layouts/15/DocIdRedir.aspx?ID=XUZZM43XYQ55-362031324-48</Url>
      <Description>XUZZM43XYQ55-362031324-48</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EF16781-1975-4718-A157-BA5AF22512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78c352-1115-4aa7-8db5-10d3b7bf3c89"/>
    <ds:schemaRef ds:uri="f3b0d8a4-7c67-4fea-86e8-18a62fba80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FBECA3-4681-4CA3-A5B3-F22039E73AA1}">
  <ds:schemaRefs>
    <ds:schemaRef ds:uri="http://schemas.microsoft.com/sharepoint/v3/contenttype/forms"/>
  </ds:schemaRefs>
</ds:datastoreItem>
</file>

<file path=customXml/itemProps3.xml><?xml version="1.0" encoding="utf-8"?>
<ds:datastoreItem xmlns:ds="http://schemas.openxmlformats.org/officeDocument/2006/customXml" ds:itemID="{222ADFE7-B84C-4616-809E-3760895BBE7E}">
  <ds:schemaRefs>
    <ds:schemaRef ds:uri="http://schemas.openxmlformats.org/package/2006/metadata/core-properties"/>
    <ds:schemaRef ds:uri="http://purl.org/dc/terms/"/>
    <ds:schemaRef ds:uri="http://www.w3.org/XML/1998/namespace"/>
    <ds:schemaRef ds:uri="8478c352-1115-4aa7-8db5-10d3b7bf3c89"/>
    <ds:schemaRef ds:uri="http://schemas.microsoft.com/office/2006/documentManagement/types"/>
    <ds:schemaRef ds:uri="http://purl.org/dc/elements/1.1/"/>
    <ds:schemaRef ds:uri="http://schemas.microsoft.com/office/infopath/2007/PartnerControls"/>
    <ds:schemaRef ds:uri="f3b0d8a4-7c67-4fea-86e8-18a62fba80bb"/>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B5B6C5C8-1FBF-40FB-B18F-07774B469BC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9782</TotalTime>
  <Pages>0</Pages>
  <Words>9380</Words>
  <Characters>0</Characters>
  <Application>Microsoft Office PowerPoint</Application>
  <DocSecurity>0</DocSecurity>
  <PresentationFormat>On-screen Show (4:3)</PresentationFormat>
  <Lines>0</Lines>
  <Paragraphs>2248</Paragraphs>
  <Slides>89</Slides>
  <Notes>34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89</vt:i4>
      </vt:variant>
    </vt:vector>
  </HeadingPairs>
  <TitlesOfParts>
    <vt:vector size="107" baseType="lpstr">
      <vt:lpstr>ＭＳ Ｐゴシック</vt:lpstr>
      <vt:lpstr>宋体</vt:lpstr>
      <vt:lpstr>Arial</vt:lpstr>
      <vt:lpstr>Arial Narrow</vt:lpstr>
      <vt:lpstr>Calibri</vt:lpstr>
      <vt:lpstr>Gill Sans MT</vt:lpstr>
      <vt:lpstr>Gotham Bold</vt:lpstr>
      <vt:lpstr>Gotham Medium</vt:lpstr>
      <vt:lpstr>Helvetica</vt:lpstr>
      <vt:lpstr>Helvetica Light</vt:lpstr>
      <vt:lpstr>HelveticaNeueLTPro-Lt</vt:lpstr>
      <vt:lpstr>Qualcomm Office Regular</vt:lpstr>
      <vt:lpstr>Symbol</vt:lpstr>
      <vt:lpstr>Tahoma</vt:lpstr>
      <vt:lpstr>Times New Roman</vt:lpstr>
      <vt:lpstr>Wingdings</vt:lpstr>
      <vt:lpstr>0_Master Content Slide</vt:lpstr>
      <vt:lpstr>10_ FSL Logo Slide</vt:lpstr>
      <vt:lpstr>NXP Connectivity Solution</vt:lpstr>
      <vt:lpstr>Kinetis 2.4GHz Wireless Connectivity Portfolio</vt:lpstr>
      <vt:lpstr>Addressing the Need for Secure, Connected Solutions</vt:lpstr>
      <vt:lpstr>Critical Attributes</vt:lpstr>
      <vt:lpstr>Selection Criteria for Connectivity</vt:lpstr>
      <vt:lpstr>Diversity of Connectivity Solutions</vt:lpstr>
      <vt:lpstr>Megatrends that are Visible Today</vt:lpstr>
      <vt:lpstr>Freescale Strategy and Vision</vt:lpstr>
      <vt:lpstr>Wireless Connectivity HomePage http://www.freescale.com/webapp/sps/site/homepage.jsp?code=WIRELESS-CONNECTIVITY </vt:lpstr>
      <vt:lpstr>IEEE 15.4 - 2.4 GHz DSSS</vt:lpstr>
      <vt:lpstr>Kinetis 2.4GHz Wireless Connectivity Portfolio</vt:lpstr>
      <vt:lpstr>What is Kinetis KW2x MCU?</vt:lpstr>
      <vt:lpstr>MKW2xD Block Diagram (Mohave)</vt:lpstr>
      <vt:lpstr>Transceiver Features</vt:lpstr>
      <vt:lpstr>Dual PAN</vt:lpstr>
      <vt:lpstr>Features and Benefits</vt:lpstr>
      <vt:lpstr>Features and Benefits</vt:lpstr>
      <vt:lpstr>Kinetis KW2x MCU Radio Power Modes</vt:lpstr>
      <vt:lpstr>Kinetis KW2x MCU Power Modes</vt:lpstr>
      <vt:lpstr>PowerPoint Presentation</vt:lpstr>
      <vt:lpstr>IEEE 15.4 – Sub GHz FSK</vt:lpstr>
      <vt:lpstr>What is Kinetis KW0x MCU?</vt:lpstr>
      <vt:lpstr>The Internet of Things: Metropolitan Area Networks (MANs)</vt:lpstr>
      <vt:lpstr>Sub-1 GHz Target Applications</vt:lpstr>
      <vt:lpstr>In Production - Kinetis KW01 Wireless MCU (Sub 1-GHz) </vt:lpstr>
      <vt:lpstr>Features and Benefits</vt:lpstr>
      <vt:lpstr>Kinetis KW01 MCU: Ultra-low Power Modes</vt:lpstr>
      <vt:lpstr>Why Thread?</vt:lpstr>
      <vt:lpstr>Promise of IoT requires IP all the way to the end node</vt:lpstr>
      <vt:lpstr>Why Thread from NXP?</vt:lpstr>
      <vt:lpstr>NXP Thread Activity and Differentiation</vt:lpstr>
      <vt:lpstr>NXP Thread Hardware Options</vt:lpstr>
      <vt:lpstr>Kinetis 2.4GHz Wireless Connectivity Portfolio</vt:lpstr>
      <vt:lpstr>Device Summary for Thread Solution</vt:lpstr>
      <vt:lpstr>NXP Thread Hardware Offering</vt:lpstr>
      <vt:lpstr>KL46 Thread End Device</vt:lpstr>
      <vt:lpstr>PowerPoint Presentation</vt:lpstr>
      <vt:lpstr>KW2xD Thread Border Router, Router and End Node</vt:lpstr>
      <vt:lpstr>PowerPoint Presentation</vt:lpstr>
      <vt:lpstr>K64F Thread Border Router, Router and End Node</vt:lpstr>
      <vt:lpstr>PowerPoint Presentation</vt:lpstr>
      <vt:lpstr>Linux Border Router (i.MX6 &amp; KW2xD)</vt:lpstr>
      <vt:lpstr>PowerPoint Presentation</vt:lpstr>
      <vt:lpstr>NXP Thread Software</vt:lpstr>
      <vt:lpstr>Links of interest</vt:lpstr>
      <vt:lpstr>Links of Interest</vt:lpstr>
      <vt:lpstr>IDE</vt:lpstr>
      <vt:lpstr>PowerPoint Presentation</vt:lpstr>
      <vt:lpstr>Thread Stack Overview – KW2xD</vt:lpstr>
      <vt:lpstr>Thread Stack Overview – K64F</vt:lpstr>
      <vt:lpstr>PowerPoint Presentation</vt:lpstr>
      <vt:lpstr>PowerPoint Presentation</vt:lpstr>
      <vt:lpstr>PowerPoint Presentation</vt:lpstr>
      <vt:lpstr>PowerPoint Presentation</vt:lpstr>
      <vt:lpstr>Kinetis Thread Stack – Number of Nodes per network</vt:lpstr>
      <vt:lpstr>Availability of CoAP for Applications</vt:lpstr>
      <vt:lpstr>Sniffer with Wireshark + USB-KW24D512</vt:lpstr>
      <vt:lpstr>Border Router Options – Ethernet / THCI / RNDIS on Linux and/or PC</vt:lpstr>
      <vt:lpstr>Example usage of Thread with FSCI and TUN Driver in a Linux i.MX System Paired with Kinetis KW2x</vt:lpstr>
      <vt:lpstr>Example usage of Thread with RNDIS</vt:lpstr>
      <vt:lpstr>NXP Thread Demo Applications</vt:lpstr>
      <vt:lpstr>Thread Demo Applications</vt:lpstr>
      <vt:lpstr>Kinetis Embedded Demos for Self Contained Networks</vt:lpstr>
      <vt:lpstr>Kinetis Ethernet Border Router – Out of Box Demos</vt:lpstr>
      <vt:lpstr>i.MX6 Linux Border Router + THCI – Out of Box Demos</vt:lpstr>
      <vt:lpstr>Thank You!</vt:lpstr>
      <vt:lpstr>Backup</vt:lpstr>
      <vt:lpstr>Silicon block diagrams</vt:lpstr>
      <vt:lpstr>In Full Production - MKW2xD</vt:lpstr>
      <vt:lpstr>In Full Production - CR20x High Performance 2.4GHz 15.4 Transceiver</vt:lpstr>
      <vt:lpstr>Kinetis L – KL46</vt:lpstr>
      <vt:lpstr>PowerPoint Presentation</vt:lpstr>
      <vt:lpstr>i.MX 6UL-3 Processor</vt:lpstr>
      <vt:lpstr>Broadcom / Murata details</vt:lpstr>
      <vt:lpstr>i.MX WiFi &amp; Bluetooth Strategy </vt:lpstr>
      <vt:lpstr>PowerPoint Presentation</vt:lpstr>
      <vt:lpstr>i.MX6 Platforms + Murata Wi-Fi/BT Dev Kits </vt:lpstr>
      <vt:lpstr>PowerPoint Presentation</vt:lpstr>
      <vt:lpstr>PowerPoint Presentation</vt:lpstr>
      <vt:lpstr>PowerPoint Presentation</vt:lpstr>
      <vt:lpstr>Murata Development Kits Details &amp; Availability </vt:lpstr>
      <vt:lpstr>Software, Support </vt:lpstr>
      <vt:lpstr>Murata Sales Contacts </vt:lpstr>
      <vt:lpstr>Murata Dev Kits Details </vt:lpstr>
      <vt:lpstr>Murata Wi-Fi/BT Dev Kits Details </vt:lpstr>
      <vt:lpstr>i.MX 6SX Sabre SoloX + Type ZP EVB</vt:lpstr>
      <vt:lpstr>PowerPoint Presentation</vt:lpstr>
      <vt:lpstr>High Level Hardware InterConnect Overview </vt:lpstr>
      <vt:lpstr>PowerPoint Presentation</vt:lpstr>
    </vt:vector>
  </TitlesOfParts>
  <Company>Free Scale</Company>
  <LinksUpToDate>false</LinksUpToDate>
  <CharactersWithSpaces>0</CharactersWithSpaces>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Powerpoint template confidential 4:3 Ratio</dc:title>
  <dc:creator>rls02c</dc:creator>
  <cp:lastModifiedBy>Dow Mike-RA3821</cp:lastModifiedBy>
  <cp:revision>452</cp:revision>
  <dcterms:created xsi:type="dcterms:W3CDTF">2012-11-14T23:25:03Z</dcterms:created>
  <dcterms:modified xsi:type="dcterms:W3CDTF">2016-02-18T23:32:29Z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0x0101000796C5944941F74584AD02892137F3D4</vt:lpwstr>
  </property>
  <property fmtid="{D5CDD505-2E9C-101B-9397-08002B2CF9AE}" pid="3" name="_dlc_DocIdItemGuid">
    <vt:lpwstr>10d53af7-ea5a-4c17-b89a-7c825196604f</vt:lpwstr>
  </property>
</Properties>
</file>